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autoCompressPictures="0">
  <p:sldMasterIdLst>
    <p:sldMasterId id="2147483726" r:id="rId1"/>
  </p:sldMasterIdLst>
  <p:notesMasterIdLst>
    <p:notesMasterId r:id="rId12"/>
  </p:notesMasterIdLst>
  <p:handoutMasterIdLst>
    <p:handoutMasterId r:id="rId13"/>
  </p:handoutMasterIdLst>
  <p:sldIdLst>
    <p:sldId id="256" r:id="rId2"/>
    <p:sldId id="257" r:id="rId3"/>
    <p:sldId id="259" r:id="rId4"/>
    <p:sldId id="260" r:id="rId5"/>
    <p:sldId id="267" r:id="rId6"/>
    <p:sldId id="262" r:id="rId7"/>
    <p:sldId id="263" r:id="rId8"/>
    <p:sldId id="264" r:id="rId9"/>
    <p:sldId id="268"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06799F8-075E-4A3A-A7F6-7FBC6576F1A4}" styleName="テーマ スタイル 2 - アクセント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118" autoAdjust="0"/>
  </p:normalViewPr>
  <p:slideViewPr>
    <p:cSldViewPr snapToGrid="0">
      <p:cViewPr varScale="1">
        <p:scale>
          <a:sx n="68" d="100"/>
          <a:sy n="68" d="100"/>
        </p:scale>
        <p:origin x="1470" y="66"/>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Lst>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_rels/viewProps.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slide" Target="slides/slide4.xml"/><Relationship Id="rId1" Type="http://schemas.openxmlformats.org/officeDocument/2006/relationships/slide" Target="slides/slide2.xml"/><Relationship Id="rId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AE4044E-E32D-4CB1-9FB5-BC720CF4F3D4}" type="datetimeFigureOut">
              <a:rPr kumimoji="1" lang="ja-JP" altLang="en-US" smtClean="0"/>
              <a:t>2017/7/10</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D533876-3E0E-4567-A390-C79732C5B8A8}" type="slidenum">
              <a:rPr kumimoji="1" lang="ja-JP" altLang="en-US" smtClean="0"/>
              <a:t>‹#›</a:t>
            </a:fld>
            <a:endParaRPr kumimoji="1" lang="ja-JP" altLang="en-US"/>
          </a:p>
        </p:txBody>
      </p:sp>
    </p:spTree>
    <p:extLst>
      <p:ext uri="{BB962C8B-B14F-4D97-AF65-F5344CB8AC3E}">
        <p14:creationId xmlns:p14="http://schemas.microsoft.com/office/powerpoint/2010/main" val="30103658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17B317-0C7C-4933-835A-571B2CEE787C}" type="datetimeFigureOut">
              <a:rPr kumimoji="1" lang="ja-JP" altLang="en-US" smtClean="0"/>
              <a:t>2017/7/10</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CE2701-5BE7-4146-96B8-DE94955CCDC7}" type="slidenum">
              <a:rPr kumimoji="1" lang="ja-JP" altLang="en-US" smtClean="0"/>
              <a:t>‹#›</a:t>
            </a:fld>
            <a:endParaRPr kumimoji="1" lang="ja-JP" altLang="en-US"/>
          </a:p>
        </p:txBody>
      </p:sp>
    </p:spTree>
    <p:extLst>
      <p:ext uri="{BB962C8B-B14F-4D97-AF65-F5344CB8AC3E}">
        <p14:creationId xmlns:p14="http://schemas.microsoft.com/office/powerpoint/2010/main" val="282713429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0CE2701-5BE7-4146-96B8-DE94955CCDC7}" type="slidenum">
              <a:rPr kumimoji="1" lang="ja-JP" altLang="en-US" smtClean="0"/>
              <a:t>1</a:t>
            </a:fld>
            <a:endParaRPr kumimoji="1" lang="ja-JP" altLang="en-US"/>
          </a:p>
        </p:txBody>
      </p:sp>
    </p:spTree>
    <p:extLst>
      <p:ext uri="{BB962C8B-B14F-4D97-AF65-F5344CB8AC3E}">
        <p14:creationId xmlns:p14="http://schemas.microsoft.com/office/powerpoint/2010/main" val="2646887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0CE2701-5BE7-4146-96B8-DE94955CCDC7}" type="slidenum">
              <a:rPr kumimoji="1" lang="ja-JP" altLang="en-US" smtClean="0"/>
              <a:t>2</a:t>
            </a:fld>
            <a:endParaRPr kumimoji="1" lang="ja-JP" altLang="en-US"/>
          </a:p>
        </p:txBody>
      </p:sp>
    </p:spTree>
    <p:extLst>
      <p:ext uri="{BB962C8B-B14F-4D97-AF65-F5344CB8AC3E}">
        <p14:creationId xmlns:p14="http://schemas.microsoft.com/office/powerpoint/2010/main" val="22703861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0CE2701-5BE7-4146-96B8-DE94955CCDC7}" type="slidenum">
              <a:rPr kumimoji="1" lang="ja-JP" altLang="en-US" smtClean="0"/>
              <a:t>6</a:t>
            </a:fld>
            <a:endParaRPr kumimoji="1" lang="ja-JP" altLang="en-US"/>
          </a:p>
        </p:txBody>
      </p:sp>
    </p:spTree>
    <p:extLst>
      <p:ext uri="{BB962C8B-B14F-4D97-AF65-F5344CB8AC3E}">
        <p14:creationId xmlns:p14="http://schemas.microsoft.com/office/powerpoint/2010/main" val="841357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0CE2701-5BE7-4146-96B8-DE94955CCDC7}" type="slidenum">
              <a:rPr kumimoji="1" lang="ja-JP" altLang="en-US" smtClean="0"/>
              <a:t>7</a:t>
            </a:fld>
            <a:endParaRPr kumimoji="1" lang="ja-JP" altLang="en-US"/>
          </a:p>
        </p:txBody>
      </p:sp>
    </p:spTree>
    <p:extLst>
      <p:ext uri="{BB962C8B-B14F-4D97-AF65-F5344CB8AC3E}">
        <p14:creationId xmlns:p14="http://schemas.microsoft.com/office/powerpoint/2010/main" val="38931375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9ED225B6-B6F0-415C-A41B-8AFD2AA652CD}" type="datetime1">
              <a:rPr lang="en-US" altLang="ja-JP" smtClean="0"/>
              <a:t>7/10/2017</a:t>
            </a:fld>
            <a:endParaRPr lang="en-US" dirty="0"/>
          </a:p>
        </p:txBody>
      </p:sp>
      <p:sp>
        <p:nvSpPr>
          <p:cNvPr id="5" name="フッター プレースホルダー 4"/>
          <p:cNvSpPr>
            <a:spLocks noGrp="1"/>
          </p:cNvSpPr>
          <p:nvPr>
            <p:ph type="ftr" sz="quarter" idx="11"/>
          </p:nvPr>
        </p:nvSpPr>
        <p:spPr/>
        <p:txBody>
          <a:bodyPr/>
          <a:lstStyle/>
          <a:p>
            <a:endParaRPr lang="en-US" dirty="0"/>
          </a:p>
        </p:txBody>
      </p:sp>
      <p:sp>
        <p:nvSpPr>
          <p:cNvPr id="6" name="スライド番号プレースホルダー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46452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D447662-23FC-4A26-98B3-97584A3CC4BD}" type="datetime1">
              <a:rPr lang="en-US" altLang="ja-JP" smtClean="0"/>
              <a:t>7/10/2017</a:t>
            </a:fld>
            <a:endParaRPr lang="en-US" dirty="0"/>
          </a:p>
        </p:txBody>
      </p:sp>
      <p:sp>
        <p:nvSpPr>
          <p:cNvPr id="5" name="フッター プレースホルダー 4"/>
          <p:cNvSpPr>
            <a:spLocks noGrp="1"/>
          </p:cNvSpPr>
          <p:nvPr>
            <p:ph type="ftr" sz="quarter" idx="11"/>
          </p:nvPr>
        </p:nvSpPr>
        <p:spPr/>
        <p:txBody>
          <a:bodyPr/>
          <a:lstStyle/>
          <a:p>
            <a:endParaRPr lang="en-US" dirty="0"/>
          </a:p>
        </p:txBody>
      </p:sp>
      <p:sp>
        <p:nvSpPr>
          <p:cNvPr id="6" name="スライド番号プレースホルダー 5"/>
          <p:cNvSpPr>
            <a:spLocks noGrp="1"/>
          </p:cNvSpPr>
          <p:nvPr>
            <p:ph type="sldNum" sz="quarter" idx="12"/>
          </p:nvPr>
        </p:nvSpPr>
        <p:spPr/>
        <p:txBody>
          <a:bodyPr/>
          <a:lstStyle/>
          <a:p>
            <a:fld id="{89333C77-0158-454C-844F-B7AB9BD7DAD4}" type="slidenum">
              <a:rPr lang="en-US" smtClean="0"/>
              <a:t>‹#›</a:t>
            </a:fld>
            <a:endParaRPr lang="en-US" dirty="0"/>
          </a:p>
        </p:txBody>
      </p:sp>
      <p:cxnSp>
        <p:nvCxnSpPr>
          <p:cNvPr id="7" name="直線コネクタ 6"/>
          <p:cNvCxnSpPr/>
          <p:nvPr userDrawn="1"/>
        </p:nvCxnSpPr>
        <p:spPr>
          <a:xfrm>
            <a:off x="217170" y="1317811"/>
            <a:ext cx="892683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90982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BE4F35D-4FB1-49A1-9727-0A13D8EC6BAD}" type="datetime1">
              <a:rPr lang="en-US" altLang="ja-JP" smtClean="0"/>
              <a:t>7/10/2017</a:t>
            </a:fld>
            <a:endParaRPr lang="en-US" dirty="0"/>
          </a:p>
        </p:txBody>
      </p:sp>
      <p:sp>
        <p:nvSpPr>
          <p:cNvPr id="5" name="フッター プレースホルダー 4"/>
          <p:cNvSpPr>
            <a:spLocks noGrp="1"/>
          </p:cNvSpPr>
          <p:nvPr>
            <p:ph type="ftr" sz="quarter" idx="11"/>
          </p:nvPr>
        </p:nvSpPr>
        <p:spPr/>
        <p:txBody>
          <a:bodyPr/>
          <a:lstStyle/>
          <a:p>
            <a:endParaRPr lang="en-US" dirty="0"/>
          </a:p>
        </p:txBody>
      </p:sp>
      <p:sp>
        <p:nvSpPr>
          <p:cNvPr id="6" name="スライド番号プレースホルダー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401769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19F1649-D42A-459D-ACC8-784152068F38}" type="datetime1">
              <a:rPr lang="en-US" altLang="ja-JP" smtClean="0"/>
              <a:t>7/10/2017</a:t>
            </a:fld>
            <a:endParaRPr lang="en-US" dirty="0"/>
          </a:p>
        </p:txBody>
      </p:sp>
      <p:sp>
        <p:nvSpPr>
          <p:cNvPr id="5" name="フッター プレースホルダー 4"/>
          <p:cNvSpPr>
            <a:spLocks noGrp="1"/>
          </p:cNvSpPr>
          <p:nvPr>
            <p:ph type="ftr" sz="quarter" idx="11"/>
          </p:nvPr>
        </p:nvSpPr>
        <p:spPr/>
        <p:txBody>
          <a:bodyPr/>
          <a:lstStyle/>
          <a:p>
            <a:endParaRPr lang="en-US" dirty="0"/>
          </a:p>
        </p:txBody>
      </p:sp>
      <p:sp>
        <p:nvSpPr>
          <p:cNvPr id="6" name="スライド番号プレースホルダー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94348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E7DAC22D-43D8-44FD-B53A-CEED0B42413E}" type="datetime1">
              <a:rPr lang="en-US" altLang="ja-JP" smtClean="0"/>
              <a:t>7/10/2017</a:t>
            </a:fld>
            <a:endParaRPr lang="en-US" dirty="0"/>
          </a:p>
        </p:txBody>
      </p:sp>
      <p:sp>
        <p:nvSpPr>
          <p:cNvPr id="5" name="フッター プレースホルダー 4"/>
          <p:cNvSpPr>
            <a:spLocks noGrp="1"/>
          </p:cNvSpPr>
          <p:nvPr>
            <p:ph type="ftr" sz="quarter" idx="11"/>
          </p:nvPr>
        </p:nvSpPr>
        <p:spPr/>
        <p:txBody>
          <a:bodyPr/>
          <a:lstStyle/>
          <a:p>
            <a:endParaRPr lang="en-US" dirty="0"/>
          </a:p>
        </p:txBody>
      </p:sp>
      <p:sp>
        <p:nvSpPr>
          <p:cNvPr id="6" name="スライド番号プレースホルダー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12722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9DABB141-C21E-4938-B0A1-0253DD9C0481}" type="datetime1">
              <a:rPr lang="en-US" altLang="ja-JP" smtClean="0"/>
              <a:t>7/10/2017</a:t>
            </a:fld>
            <a:endParaRPr lang="en-US" dirty="0"/>
          </a:p>
        </p:txBody>
      </p:sp>
      <p:sp>
        <p:nvSpPr>
          <p:cNvPr id="6" name="フッター プレースホルダー 5"/>
          <p:cNvSpPr>
            <a:spLocks noGrp="1"/>
          </p:cNvSpPr>
          <p:nvPr>
            <p:ph type="ftr" sz="quarter" idx="11"/>
          </p:nvPr>
        </p:nvSpPr>
        <p:spPr/>
        <p:txBody>
          <a:bodyPr/>
          <a:lstStyle/>
          <a:p>
            <a:endParaRPr lang="en-US" dirty="0"/>
          </a:p>
        </p:txBody>
      </p:sp>
      <p:sp>
        <p:nvSpPr>
          <p:cNvPr id="7" name="スライド番号プレースホルダー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10854068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28933605-F096-4788-BDBE-2C65F898D6AC}" type="datetime1">
              <a:rPr lang="en-US" altLang="ja-JP" smtClean="0"/>
              <a:t>7/10/2017</a:t>
            </a:fld>
            <a:endParaRPr lang="en-US" dirty="0"/>
          </a:p>
        </p:txBody>
      </p:sp>
      <p:sp>
        <p:nvSpPr>
          <p:cNvPr id="8" name="フッター プレースホルダー 7"/>
          <p:cNvSpPr>
            <a:spLocks noGrp="1"/>
          </p:cNvSpPr>
          <p:nvPr>
            <p:ph type="ftr" sz="quarter" idx="11"/>
          </p:nvPr>
        </p:nvSpPr>
        <p:spPr/>
        <p:txBody>
          <a:bodyPr/>
          <a:lstStyle/>
          <a:p>
            <a:endParaRPr lang="en-US" dirty="0"/>
          </a:p>
        </p:txBody>
      </p:sp>
      <p:sp>
        <p:nvSpPr>
          <p:cNvPr id="9" name="スライド番号プレースホルダー 8"/>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0" name="直線コネクタ 9"/>
          <p:cNvCxnSpPr/>
          <p:nvPr userDrawn="1"/>
        </p:nvCxnSpPr>
        <p:spPr>
          <a:xfrm flipV="1">
            <a:off x="225952" y="1317811"/>
            <a:ext cx="8918048" cy="2597"/>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18055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78D16D8C-1C6E-4A41-8389-349DF4B15B61}" type="datetime1">
              <a:rPr lang="en-US" altLang="ja-JP" smtClean="0"/>
              <a:t>7/10/2017</a:t>
            </a:fld>
            <a:endParaRPr lang="en-US" dirty="0"/>
          </a:p>
        </p:txBody>
      </p:sp>
      <p:sp>
        <p:nvSpPr>
          <p:cNvPr id="4" name="フッター プレースホルダー 3"/>
          <p:cNvSpPr>
            <a:spLocks noGrp="1"/>
          </p:cNvSpPr>
          <p:nvPr>
            <p:ph type="ftr" sz="quarter" idx="11"/>
          </p:nvPr>
        </p:nvSpPr>
        <p:spPr/>
        <p:txBody>
          <a:bodyPr/>
          <a:lstStyle/>
          <a:p>
            <a:endParaRPr lang="en-US" dirty="0"/>
          </a:p>
        </p:txBody>
      </p:sp>
      <p:sp>
        <p:nvSpPr>
          <p:cNvPr id="5" name="スライド番号プレースホルダー 4"/>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6" name="直線コネクタ 5"/>
          <p:cNvCxnSpPr/>
          <p:nvPr userDrawn="1"/>
        </p:nvCxnSpPr>
        <p:spPr>
          <a:xfrm>
            <a:off x="225952" y="1309816"/>
            <a:ext cx="8918048" cy="7995"/>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5525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1975556-3C45-4203-88C9-0CE22DF88BF8}" type="datetime1">
              <a:rPr lang="en-US" altLang="ja-JP" smtClean="0"/>
              <a:t>7/10/2017</a:t>
            </a:fld>
            <a:endParaRPr lang="en-US" dirty="0"/>
          </a:p>
        </p:txBody>
      </p:sp>
      <p:sp>
        <p:nvSpPr>
          <p:cNvPr id="3" name="フッター プレースホルダー 2"/>
          <p:cNvSpPr>
            <a:spLocks noGrp="1"/>
          </p:cNvSpPr>
          <p:nvPr>
            <p:ph type="ftr" sz="quarter" idx="11"/>
          </p:nvPr>
        </p:nvSpPr>
        <p:spPr/>
        <p:txBody>
          <a:bodyPr/>
          <a:lstStyle/>
          <a:p>
            <a:endParaRPr lang="en-US" dirty="0"/>
          </a:p>
        </p:txBody>
      </p:sp>
      <p:sp>
        <p:nvSpPr>
          <p:cNvPr id="4" name="スライド番号プレースホルダー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68068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C9E7D56-E1D3-46CB-9EF9-E68EDBD06AAB}" type="datetime1">
              <a:rPr lang="en-US" altLang="ja-JP" smtClean="0"/>
              <a:t>7/10/2017</a:t>
            </a:fld>
            <a:endParaRPr lang="en-US" dirty="0"/>
          </a:p>
        </p:txBody>
      </p:sp>
      <p:sp>
        <p:nvSpPr>
          <p:cNvPr id="6" name="フッター プレースホルダー 5"/>
          <p:cNvSpPr>
            <a:spLocks noGrp="1"/>
          </p:cNvSpPr>
          <p:nvPr>
            <p:ph type="ftr" sz="quarter" idx="11"/>
          </p:nvPr>
        </p:nvSpPr>
        <p:spPr/>
        <p:txBody>
          <a:bodyPr/>
          <a:lstStyle/>
          <a:p>
            <a:endParaRPr lang="en-US" dirty="0"/>
          </a:p>
        </p:txBody>
      </p:sp>
      <p:sp>
        <p:nvSpPr>
          <p:cNvPr id="7" name="スライド番号プレースホルダー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641928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6E89685A-64E1-4119-8B71-0F224F932477}" type="datetime1">
              <a:rPr lang="en-US" altLang="ja-JP" smtClean="0"/>
              <a:t>7/10/2017</a:t>
            </a:fld>
            <a:endParaRPr lang="en-US" dirty="0"/>
          </a:p>
        </p:txBody>
      </p:sp>
      <p:sp>
        <p:nvSpPr>
          <p:cNvPr id="6" name="フッター プレースホルダー 5"/>
          <p:cNvSpPr>
            <a:spLocks noGrp="1"/>
          </p:cNvSpPr>
          <p:nvPr>
            <p:ph type="ftr" sz="quarter" idx="11"/>
          </p:nvPr>
        </p:nvSpPr>
        <p:spPr/>
        <p:txBody>
          <a:bodyPr/>
          <a:lstStyle/>
          <a:p>
            <a:endParaRPr lang="en-US" dirty="0"/>
          </a:p>
        </p:txBody>
      </p:sp>
      <p:sp>
        <p:nvSpPr>
          <p:cNvPr id="7" name="スライド番号プレースホルダー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984621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B582215-CF47-4136-A1FF-76AE555E344B}" type="datetime1">
              <a:rPr lang="en-US" altLang="ja-JP" smtClean="0"/>
              <a:t>7/10/2017</a:t>
            </a:fld>
            <a:endParaRPr lang="en-US" dirty="0"/>
          </a:p>
        </p:txBody>
      </p:sp>
      <p:sp>
        <p:nvSpPr>
          <p:cNvPr id="5" name="フッター プレースホルダー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スライド番号プレースホルダー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52317378"/>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hf sldNum="0"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sz="4800" dirty="0"/>
              <a:t>職場活性化研修のご提案</a:t>
            </a:r>
            <a:endParaRPr kumimoji="1" lang="ja-JP" altLang="en-US" sz="4800" dirty="0"/>
          </a:p>
        </p:txBody>
      </p:sp>
      <p:sp>
        <p:nvSpPr>
          <p:cNvPr id="3" name="サブタイトル 2"/>
          <p:cNvSpPr>
            <a:spLocks noGrp="1"/>
          </p:cNvSpPr>
          <p:nvPr>
            <p:ph type="subTitle" idx="1"/>
          </p:nvPr>
        </p:nvSpPr>
        <p:spPr/>
        <p:txBody>
          <a:bodyPr/>
          <a:lstStyle/>
          <a:p>
            <a:r>
              <a:rPr kumimoji="1" lang="en-US" altLang="ja-JP" dirty="0"/>
              <a:t>2016</a:t>
            </a:r>
            <a:r>
              <a:rPr kumimoji="1" lang="ja-JP" altLang="en-US" dirty="0"/>
              <a:t>年</a:t>
            </a:r>
            <a:r>
              <a:rPr kumimoji="1" lang="en-US" altLang="ja-JP" dirty="0"/>
              <a:t>2</a:t>
            </a:r>
            <a:r>
              <a:rPr kumimoji="1" lang="ja-JP" altLang="en-US" dirty="0"/>
              <a:t>月</a:t>
            </a:r>
            <a:r>
              <a:rPr kumimoji="1" lang="en-US" altLang="ja-JP" dirty="0"/>
              <a:t>1</a:t>
            </a:r>
            <a:r>
              <a:rPr kumimoji="1" lang="ja-JP" altLang="en-US" dirty="0"/>
              <a:t>日</a:t>
            </a:r>
            <a:endParaRPr kumimoji="1" lang="en-US" altLang="ja-JP" dirty="0"/>
          </a:p>
          <a:p>
            <a:r>
              <a:rPr lang="ja-JP" altLang="en-US" dirty="0"/>
              <a:t>人材開発コンサルティング株式会社</a:t>
            </a:r>
            <a:endParaRPr kumimoji="1" lang="ja-JP" altLang="en-US" dirty="0"/>
          </a:p>
        </p:txBody>
      </p:sp>
    </p:spTree>
    <p:extLst>
      <p:ext uri="{BB962C8B-B14F-4D97-AF65-F5344CB8AC3E}">
        <p14:creationId xmlns:p14="http://schemas.microsoft.com/office/powerpoint/2010/main" val="36523367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満足度・関心度ポートフォリオの例</a:t>
            </a:r>
            <a:endParaRPr kumimoji="1" lang="ja-JP" altLang="en-US" dirty="0"/>
          </a:p>
        </p:txBody>
      </p:sp>
      <p:sp>
        <p:nvSpPr>
          <p:cNvPr id="3" name="コンテンツ プレースホルダー 2"/>
          <p:cNvSpPr>
            <a:spLocks noGrp="1"/>
          </p:cNvSpPr>
          <p:nvPr>
            <p:ph idx="1"/>
          </p:nvPr>
        </p:nvSpPr>
        <p:spPr/>
        <p:txBody>
          <a:bodyPr/>
          <a:lstStyle/>
          <a:p>
            <a:r>
              <a:rPr lang="ja-JP" altLang="en-US" dirty="0"/>
              <a:t>本研修によって、一般に満足度・関心度は</a:t>
            </a:r>
            <a:r>
              <a:rPr lang="en-US" altLang="ja-JP" dirty="0"/>
              <a:t>A</a:t>
            </a:r>
            <a:r>
              <a:rPr lang="ja-JP" altLang="en-US" dirty="0"/>
              <a:t>から</a:t>
            </a:r>
            <a:r>
              <a:rPr lang="en-US" altLang="ja-JP" dirty="0"/>
              <a:t>B</a:t>
            </a:r>
            <a:r>
              <a:rPr lang="ja-JP" altLang="en-US" dirty="0" err="1"/>
              <a:t>、</a:t>
            </a:r>
            <a:r>
              <a:rPr lang="ja-JP" altLang="en-US" dirty="0"/>
              <a:t>または</a:t>
            </a:r>
            <a:r>
              <a:rPr lang="en-US" altLang="ja-JP" dirty="0"/>
              <a:t>A’</a:t>
            </a:r>
            <a:r>
              <a:rPr lang="ja-JP" altLang="en-US" dirty="0"/>
              <a:t>から</a:t>
            </a:r>
            <a:r>
              <a:rPr lang="en-US" altLang="ja-JP" dirty="0"/>
              <a:t>B’</a:t>
            </a:r>
            <a:r>
              <a:rPr lang="ja-JP" altLang="en-US" dirty="0"/>
              <a:t>に変化します。</a:t>
            </a:r>
          </a:p>
        </p:txBody>
      </p:sp>
      <p:graphicFrame>
        <p:nvGraphicFramePr>
          <p:cNvPr id="4" name="コンテンツ プレースホルダー 5"/>
          <p:cNvGraphicFramePr>
            <a:graphicFrameLocks/>
          </p:cNvGraphicFramePr>
          <p:nvPr>
            <p:extLst>
              <p:ext uri="{D42A27DB-BD31-4B8C-83A1-F6EECF244321}">
                <p14:modId xmlns:p14="http://schemas.microsoft.com/office/powerpoint/2010/main" val="332625937"/>
              </p:ext>
            </p:extLst>
          </p:nvPr>
        </p:nvGraphicFramePr>
        <p:xfrm>
          <a:off x="2182757" y="2477728"/>
          <a:ext cx="5122610" cy="3608440"/>
        </p:xfrm>
        <a:graphic>
          <a:graphicData uri="http://schemas.openxmlformats.org/drawingml/2006/table">
            <a:tbl>
              <a:tblPr firstRow="1" bandRow="1">
                <a:tableStyleId>{5940675A-B579-460E-94D1-54222C63F5DA}</a:tableStyleId>
              </a:tblPr>
              <a:tblGrid>
                <a:gridCol w="1024522">
                  <a:extLst>
                    <a:ext uri="{9D8B030D-6E8A-4147-A177-3AD203B41FA5}">
                      <a16:colId xmlns:a16="http://schemas.microsoft.com/office/drawing/2014/main" val="20000"/>
                    </a:ext>
                  </a:extLst>
                </a:gridCol>
                <a:gridCol w="1024522">
                  <a:extLst>
                    <a:ext uri="{9D8B030D-6E8A-4147-A177-3AD203B41FA5}">
                      <a16:colId xmlns:a16="http://schemas.microsoft.com/office/drawing/2014/main" val="20001"/>
                    </a:ext>
                  </a:extLst>
                </a:gridCol>
                <a:gridCol w="1024522">
                  <a:extLst>
                    <a:ext uri="{9D8B030D-6E8A-4147-A177-3AD203B41FA5}">
                      <a16:colId xmlns:a16="http://schemas.microsoft.com/office/drawing/2014/main" val="20002"/>
                    </a:ext>
                  </a:extLst>
                </a:gridCol>
                <a:gridCol w="1024522">
                  <a:extLst>
                    <a:ext uri="{9D8B030D-6E8A-4147-A177-3AD203B41FA5}">
                      <a16:colId xmlns:a16="http://schemas.microsoft.com/office/drawing/2014/main" val="20003"/>
                    </a:ext>
                  </a:extLst>
                </a:gridCol>
                <a:gridCol w="1024522">
                  <a:extLst>
                    <a:ext uri="{9D8B030D-6E8A-4147-A177-3AD203B41FA5}">
                      <a16:colId xmlns:a16="http://schemas.microsoft.com/office/drawing/2014/main" val="20004"/>
                    </a:ext>
                  </a:extLst>
                </a:gridCol>
              </a:tblGrid>
              <a:tr h="721688">
                <a:tc>
                  <a:txBody>
                    <a:bodyPr/>
                    <a:lstStyle/>
                    <a:p>
                      <a:endParaRPr kumimoji="1" lang="ja-JP" altLang="en-US" dirty="0"/>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10000"/>
                  </a:ext>
                </a:extLst>
              </a:tr>
              <a:tr h="721688">
                <a:tc>
                  <a:txBody>
                    <a:bodyPr/>
                    <a:lstStyle/>
                    <a:p>
                      <a:endParaRPr kumimoji="1" lang="ja-JP" altLang="en-US" dirty="0"/>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10001"/>
                  </a:ext>
                </a:extLst>
              </a:tr>
              <a:tr h="721688">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10002"/>
                  </a:ext>
                </a:extLst>
              </a:tr>
              <a:tr h="721688">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10003"/>
                  </a:ext>
                </a:extLst>
              </a:tr>
              <a:tr h="721688">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10004"/>
                  </a:ext>
                </a:extLst>
              </a:tr>
            </a:tbl>
          </a:graphicData>
        </a:graphic>
      </p:graphicFrame>
      <p:sp>
        <p:nvSpPr>
          <p:cNvPr id="5" name="円/楕円 4"/>
          <p:cNvSpPr/>
          <p:nvPr/>
        </p:nvSpPr>
        <p:spPr>
          <a:xfrm>
            <a:off x="6459793" y="2526890"/>
            <a:ext cx="619433" cy="61943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B</a:t>
            </a:r>
            <a:endParaRPr kumimoji="1" lang="ja-JP" altLang="en-US" dirty="0"/>
          </a:p>
        </p:txBody>
      </p:sp>
      <p:sp>
        <p:nvSpPr>
          <p:cNvPr id="6" name="円/楕円 5"/>
          <p:cNvSpPr/>
          <p:nvPr/>
        </p:nvSpPr>
        <p:spPr>
          <a:xfrm>
            <a:off x="4444180" y="3982065"/>
            <a:ext cx="619433" cy="61943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A</a:t>
            </a:r>
            <a:endParaRPr kumimoji="1" lang="ja-JP" altLang="en-US" dirty="0"/>
          </a:p>
        </p:txBody>
      </p:sp>
      <p:sp>
        <p:nvSpPr>
          <p:cNvPr id="7" name="円/楕円 6"/>
          <p:cNvSpPr/>
          <p:nvPr/>
        </p:nvSpPr>
        <p:spPr>
          <a:xfrm>
            <a:off x="3392129" y="4699819"/>
            <a:ext cx="619433" cy="619433"/>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A’</a:t>
            </a:r>
            <a:endParaRPr kumimoji="1" lang="ja-JP" altLang="en-US" dirty="0"/>
          </a:p>
        </p:txBody>
      </p:sp>
      <p:sp>
        <p:nvSpPr>
          <p:cNvPr id="8" name="円/楕円 7"/>
          <p:cNvSpPr/>
          <p:nvPr/>
        </p:nvSpPr>
        <p:spPr>
          <a:xfrm>
            <a:off x="5476568" y="3264309"/>
            <a:ext cx="619433" cy="619433"/>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B’</a:t>
            </a:r>
            <a:endParaRPr kumimoji="1" lang="ja-JP" altLang="en-US" dirty="0"/>
          </a:p>
        </p:txBody>
      </p:sp>
      <p:sp>
        <p:nvSpPr>
          <p:cNvPr id="9" name="円弧 8"/>
          <p:cNvSpPr/>
          <p:nvPr/>
        </p:nvSpPr>
        <p:spPr>
          <a:xfrm rot="5757557">
            <a:off x="2732785" y="2116542"/>
            <a:ext cx="2862350" cy="3082115"/>
          </a:xfrm>
          <a:prstGeom prst="arc">
            <a:avLst>
              <a:gd name="adj1" fmla="val 16370125"/>
              <a:gd name="adj2" fmla="val 21481738"/>
            </a:avLst>
          </a:prstGeom>
          <a:ln w="28575">
            <a:solidFill>
              <a:schemeClr val="accent4">
                <a:lumMod val="60000"/>
                <a:lumOff val="40000"/>
              </a:schemeClr>
            </a:solidFill>
            <a:head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0" name="テキスト ボックス 9"/>
          <p:cNvSpPr txBox="1"/>
          <p:nvPr/>
        </p:nvSpPr>
        <p:spPr>
          <a:xfrm>
            <a:off x="2517058" y="6046840"/>
            <a:ext cx="4584909" cy="369332"/>
          </a:xfrm>
          <a:prstGeom prst="rect">
            <a:avLst/>
          </a:prstGeom>
          <a:noFill/>
        </p:spPr>
        <p:txBody>
          <a:bodyPr wrap="none" rtlCol="0">
            <a:spAutoFit/>
          </a:bodyPr>
          <a:lstStyle/>
          <a:p>
            <a:r>
              <a:rPr kumimoji="1" lang="en-US" altLang="ja-JP" dirty="0"/>
              <a:t>1              2             3             4             5  </a:t>
            </a:r>
            <a:endParaRPr kumimoji="1" lang="ja-JP" altLang="en-US" dirty="0"/>
          </a:p>
        </p:txBody>
      </p:sp>
      <p:sp>
        <p:nvSpPr>
          <p:cNvPr id="11" name="テキスト ボックス 10"/>
          <p:cNvSpPr txBox="1"/>
          <p:nvPr/>
        </p:nvSpPr>
        <p:spPr>
          <a:xfrm>
            <a:off x="1809586" y="2674375"/>
            <a:ext cx="461665" cy="3466975"/>
          </a:xfrm>
          <a:prstGeom prst="rect">
            <a:avLst/>
          </a:prstGeom>
          <a:noFill/>
        </p:spPr>
        <p:txBody>
          <a:bodyPr vert="eaVert" wrap="none" rtlCol="0">
            <a:spAutoFit/>
          </a:bodyPr>
          <a:lstStyle/>
          <a:p>
            <a:r>
              <a:rPr kumimoji="1" lang="en-US" altLang="ja-JP" dirty="0"/>
              <a:t>5       4       3      2       1   </a:t>
            </a:r>
            <a:endParaRPr kumimoji="1" lang="ja-JP" altLang="en-US" dirty="0"/>
          </a:p>
        </p:txBody>
      </p:sp>
      <p:sp>
        <p:nvSpPr>
          <p:cNvPr id="12" name="円弧 11"/>
          <p:cNvSpPr/>
          <p:nvPr/>
        </p:nvSpPr>
        <p:spPr>
          <a:xfrm rot="5757557">
            <a:off x="3733810" y="1404272"/>
            <a:ext cx="2862350" cy="3082115"/>
          </a:xfrm>
          <a:prstGeom prst="arc">
            <a:avLst>
              <a:gd name="adj1" fmla="val 16370125"/>
              <a:gd name="adj2" fmla="val 21481738"/>
            </a:avLst>
          </a:prstGeom>
          <a:ln w="28575">
            <a:solidFill>
              <a:schemeClr val="accent5"/>
            </a:solidFill>
            <a:head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3913207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ご提案の主旨</a:t>
            </a:r>
          </a:p>
        </p:txBody>
      </p:sp>
      <p:sp>
        <p:nvSpPr>
          <p:cNvPr id="5" name="コンテンツ プレースホルダー 6"/>
          <p:cNvSpPr>
            <a:spLocks noGrp="1"/>
          </p:cNvSpPr>
          <p:nvPr>
            <p:ph idx="1"/>
          </p:nvPr>
        </p:nvSpPr>
        <p:spPr>
          <a:xfrm>
            <a:off x="628650" y="1825625"/>
            <a:ext cx="7649076" cy="4351338"/>
          </a:xfrm>
        </p:spPr>
        <p:txBody>
          <a:bodyPr>
            <a:normAutofit/>
          </a:bodyPr>
          <a:lstStyle/>
          <a:p>
            <a:pPr>
              <a:lnSpc>
                <a:spcPts val="3000"/>
              </a:lnSpc>
            </a:pPr>
            <a:r>
              <a:rPr lang="ja-JP" altLang="en-US" dirty="0"/>
              <a:t>部門のビジョンを職場の全員が共有できれば、仕事へのコミットメントが高まる。仕事へのコミットメントが高まると、職場の一体感が創出できる。今回提案する研修では、上記</a:t>
            </a:r>
            <a:r>
              <a:rPr lang="en-US" altLang="ja-JP" dirty="0"/>
              <a:t>2</a:t>
            </a:r>
            <a:r>
              <a:rPr lang="ja-JP" altLang="en-US" dirty="0"/>
              <a:t>項目を踏まえ全員が実際に抱えている問題をもとに、職場の問題が解決できるようにする。また、本研修は、グループワークを中心に進め、本人の気づきを引き出すことに注力する。したがって、本研修は日商ソリューションズのモチベーションアップと職場の活性化に資するところが大きいものと確信している。</a:t>
            </a:r>
          </a:p>
          <a:p>
            <a:pPr>
              <a:lnSpc>
                <a:spcPts val="3000"/>
              </a:lnSpc>
            </a:pPr>
            <a:endParaRPr kumimoji="1" lang="ja-JP" altLang="en-US" dirty="0"/>
          </a:p>
        </p:txBody>
      </p:sp>
    </p:spTree>
    <p:extLst>
      <p:ext uri="{BB962C8B-B14F-4D97-AF65-F5344CB8AC3E}">
        <p14:creationId xmlns:p14="http://schemas.microsoft.com/office/powerpoint/2010/main" val="613589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職場活性化研修に対する期待</a:t>
            </a:r>
          </a:p>
        </p:txBody>
      </p:sp>
      <p:sp>
        <p:nvSpPr>
          <p:cNvPr id="6" name="コンテンツ プレースホルダー 2"/>
          <p:cNvSpPr txBox="1">
            <a:spLocks/>
          </p:cNvSpPr>
          <p:nvPr/>
        </p:nvSpPr>
        <p:spPr>
          <a:xfrm>
            <a:off x="628650" y="1825625"/>
            <a:ext cx="7886700" cy="435133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r>
              <a:rPr lang="ja-JP" altLang="en-US" dirty="0"/>
              <a:t>部門のビジョンを全員で共有する。</a:t>
            </a:r>
            <a:endParaRPr lang="en-US" altLang="ja-JP" dirty="0"/>
          </a:p>
          <a:p>
            <a:r>
              <a:rPr lang="ja-JP" altLang="en-US" dirty="0"/>
              <a:t>仕事へのコミットメントが向上する。</a:t>
            </a:r>
            <a:endParaRPr lang="en-US" altLang="ja-JP" dirty="0"/>
          </a:p>
          <a:p>
            <a:r>
              <a:rPr lang="ja-JP" altLang="en-US" dirty="0"/>
              <a:t>職場の一体感が創出できる。</a:t>
            </a:r>
            <a:endParaRPr lang="en-US" altLang="ja-JP" dirty="0"/>
          </a:p>
          <a:p>
            <a:r>
              <a:rPr lang="ja-JP" altLang="en-US" dirty="0"/>
              <a:t>職場の問題の抽出と解決を行う。</a:t>
            </a:r>
            <a:endParaRPr lang="en-US" altLang="ja-JP" dirty="0"/>
          </a:p>
          <a:p>
            <a:r>
              <a:rPr lang="ja-JP" altLang="en-US" dirty="0"/>
              <a:t>職場の連携力が向上する。</a:t>
            </a:r>
          </a:p>
        </p:txBody>
      </p:sp>
    </p:spTree>
    <p:extLst>
      <p:ext uri="{BB962C8B-B14F-4D97-AF65-F5344CB8AC3E}">
        <p14:creationId xmlns:p14="http://schemas.microsoft.com/office/powerpoint/2010/main" val="2192308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プログラムスケジュール</a:t>
            </a:r>
          </a:p>
        </p:txBody>
      </p:sp>
      <p:sp>
        <p:nvSpPr>
          <p:cNvPr id="7" name="コンテンツ プレースホルダー 6"/>
          <p:cNvSpPr>
            <a:spLocks noGrp="1"/>
          </p:cNvSpPr>
          <p:nvPr>
            <p:ph sz="half" idx="1"/>
          </p:nvPr>
        </p:nvSpPr>
        <p:spPr/>
        <p:txBody>
          <a:bodyPr>
            <a:normAutofit/>
          </a:bodyPr>
          <a:lstStyle/>
          <a:p>
            <a:r>
              <a:rPr lang="ja-JP" altLang="en-US" dirty="0"/>
              <a:t>第</a:t>
            </a:r>
            <a:r>
              <a:rPr lang="en-US" altLang="ja-JP" dirty="0"/>
              <a:t>1</a:t>
            </a:r>
            <a:r>
              <a:rPr lang="ja-JP" altLang="en-US" dirty="0"/>
              <a:t>クール</a:t>
            </a:r>
            <a:endParaRPr lang="en-US" altLang="ja-JP" dirty="0"/>
          </a:p>
          <a:p>
            <a:pPr lvl="1"/>
            <a:r>
              <a:rPr lang="ja-JP" altLang="en-US" dirty="0"/>
              <a:t>職場活性化のための現状チェック</a:t>
            </a:r>
            <a:endParaRPr lang="en-US" altLang="ja-JP" dirty="0"/>
          </a:p>
          <a:p>
            <a:r>
              <a:rPr lang="ja-JP" altLang="en-US" dirty="0"/>
              <a:t>第</a:t>
            </a:r>
            <a:r>
              <a:rPr lang="en-US" altLang="ja-JP" dirty="0"/>
              <a:t>2</a:t>
            </a:r>
            <a:r>
              <a:rPr lang="ja-JP" altLang="en-US" dirty="0"/>
              <a:t>クール</a:t>
            </a:r>
            <a:endParaRPr lang="en-US" altLang="ja-JP" dirty="0"/>
          </a:p>
          <a:p>
            <a:pPr lvl="1"/>
            <a:r>
              <a:rPr lang="ja-JP" altLang="en-US" dirty="0"/>
              <a:t>研修のための職場の課題抽出</a:t>
            </a:r>
            <a:endParaRPr lang="en-US" altLang="ja-JP" dirty="0"/>
          </a:p>
          <a:p>
            <a:r>
              <a:rPr lang="ja-JP" altLang="en-US" dirty="0"/>
              <a:t>第</a:t>
            </a:r>
            <a:r>
              <a:rPr lang="en-US" altLang="ja-JP" dirty="0"/>
              <a:t>3</a:t>
            </a:r>
            <a:r>
              <a:rPr lang="ja-JP" altLang="en-US" dirty="0"/>
              <a:t>クール</a:t>
            </a:r>
            <a:endParaRPr lang="en-US" altLang="ja-JP" dirty="0"/>
          </a:p>
          <a:p>
            <a:pPr lvl="1"/>
            <a:r>
              <a:rPr lang="ja-JP" altLang="en-US" dirty="0"/>
              <a:t>職場活性化研修</a:t>
            </a:r>
            <a:endParaRPr lang="en-US" altLang="ja-JP" dirty="0"/>
          </a:p>
          <a:p>
            <a:r>
              <a:rPr lang="ja-JP" altLang="en-US" dirty="0"/>
              <a:t>第</a:t>
            </a:r>
            <a:r>
              <a:rPr lang="en-US" altLang="ja-JP" dirty="0"/>
              <a:t>4</a:t>
            </a:r>
            <a:r>
              <a:rPr lang="ja-JP" altLang="en-US" dirty="0"/>
              <a:t>クール</a:t>
            </a:r>
            <a:endParaRPr lang="en-US" altLang="ja-JP" dirty="0"/>
          </a:p>
          <a:p>
            <a:pPr lvl="1"/>
            <a:r>
              <a:rPr lang="ja-JP" altLang="en-US" dirty="0"/>
              <a:t>リーダークラスによる成果共有ミーティング</a:t>
            </a:r>
            <a:endParaRPr lang="en-US" altLang="ja-JP" dirty="0"/>
          </a:p>
          <a:p>
            <a:r>
              <a:rPr lang="ja-JP" altLang="en-US" dirty="0"/>
              <a:t>第</a:t>
            </a:r>
            <a:r>
              <a:rPr lang="en-US" altLang="ja-JP" dirty="0"/>
              <a:t>5</a:t>
            </a:r>
            <a:r>
              <a:rPr lang="ja-JP" altLang="en-US" dirty="0"/>
              <a:t>クール</a:t>
            </a:r>
            <a:endParaRPr lang="en-US" altLang="ja-JP" dirty="0"/>
          </a:p>
          <a:p>
            <a:pPr lvl="1"/>
            <a:r>
              <a:rPr lang="ja-JP" altLang="en-US" dirty="0"/>
              <a:t>継続的な職場活性化の実践</a:t>
            </a:r>
          </a:p>
          <a:p>
            <a:endParaRPr kumimoji="1" lang="ja-JP" altLang="en-US" dirty="0"/>
          </a:p>
        </p:txBody>
      </p:sp>
      <p:sp>
        <p:nvSpPr>
          <p:cNvPr id="5" name="コンテンツ プレースホルダー 6"/>
          <p:cNvSpPr>
            <a:spLocks noGrp="1"/>
          </p:cNvSpPr>
          <p:nvPr>
            <p:ph sz="half" idx="1"/>
          </p:nvPr>
        </p:nvSpPr>
        <p:spPr>
          <a:xfrm>
            <a:off x="4854140" y="1825625"/>
            <a:ext cx="3886200" cy="4351338"/>
          </a:xfrm>
        </p:spPr>
        <p:txBody>
          <a:bodyPr>
            <a:normAutofit/>
          </a:bodyPr>
          <a:lstStyle/>
          <a:p>
            <a:r>
              <a:rPr lang="ja-JP" altLang="en-US" dirty="0"/>
              <a:t>事前準備は綿密に行います。</a:t>
            </a:r>
            <a:endParaRPr lang="en-US" altLang="ja-JP" dirty="0"/>
          </a:p>
          <a:p>
            <a:r>
              <a:rPr lang="ja-JP" altLang="en-US" dirty="0"/>
              <a:t>研修後は、職場活性化の実践が確実に行われるようにします。</a:t>
            </a:r>
            <a:endParaRPr lang="en-US" altLang="ja-JP" dirty="0"/>
          </a:p>
          <a:p>
            <a:pPr marL="0" indent="0">
              <a:buNone/>
            </a:pPr>
            <a:endParaRPr kumimoji="1" lang="ja-JP" altLang="en-US" dirty="0"/>
          </a:p>
        </p:txBody>
      </p:sp>
    </p:spTree>
    <p:extLst>
      <p:ext uri="{BB962C8B-B14F-4D97-AF65-F5344CB8AC3E}">
        <p14:creationId xmlns:p14="http://schemas.microsoft.com/office/powerpoint/2010/main" val="2787503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タイムテーブル</a:t>
            </a:r>
            <a:endParaRPr kumimoji="1" lang="ja-JP" altLang="en-US" dirty="0"/>
          </a:p>
        </p:txBody>
      </p:sp>
      <p:sp>
        <p:nvSpPr>
          <p:cNvPr id="3" name="コンテンツ プレースホルダー 2"/>
          <p:cNvSpPr>
            <a:spLocks noGrp="1"/>
          </p:cNvSpPr>
          <p:nvPr>
            <p:ph idx="1"/>
          </p:nvPr>
        </p:nvSpPr>
        <p:spPr/>
        <p:txBody>
          <a:bodyPr>
            <a:normAutofit/>
          </a:bodyPr>
          <a:lstStyle/>
          <a:p>
            <a:pPr>
              <a:lnSpc>
                <a:spcPct val="120000"/>
              </a:lnSpc>
            </a:pPr>
            <a:endParaRPr kumimoji="1" lang="ja-JP"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58965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プログラムコンセプト①</a:t>
            </a:r>
          </a:p>
        </p:txBody>
      </p:sp>
      <p:sp>
        <p:nvSpPr>
          <p:cNvPr id="23" name="コンテンツ プレースホルダー 2"/>
          <p:cNvSpPr>
            <a:spLocks noGrp="1"/>
          </p:cNvSpPr>
          <p:nvPr>
            <p:ph idx="1"/>
          </p:nvPr>
        </p:nvSpPr>
        <p:spPr/>
        <p:txBody>
          <a:bodyPr>
            <a:normAutofit/>
          </a:bodyPr>
          <a:lstStyle/>
          <a:p>
            <a:r>
              <a:rPr lang="ja-JP" altLang="en-US" dirty="0"/>
              <a:t>本研修は、ポジティブアプローチを基本に</a:t>
            </a:r>
            <a:r>
              <a:rPr lang="ja-JP" altLang="en-US"/>
              <a:t>して進めます。</a:t>
            </a:r>
            <a:endParaRPr kumimoji="1" lang="en-US" altLang="ja-JP" dirty="0"/>
          </a:p>
        </p:txBody>
      </p:sp>
      <p:sp>
        <p:nvSpPr>
          <p:cNvPr id="13" name="フリーフォーム 12"/>
          <p:cNvSpPr/>
          <p:nvPr/>
        </p:nvSpPr>
        <p:spPr>
          <a:xfrm rot="13500000" flipV="1">
            <a:off x="3273953" y="2309140"/>
            <a:ext cx="760984" cy="374922"/>
          </a:xfrm>
          <a:custGeom>
            <a:avLst/>
            <a:gdLst>
              <a:gd name="connsiteX0" fmla="*/ 0 w 1018761"/>
              <a:gd name="connsiteY0" fmla="*/ 501926 h 501926"/>
              <a:gd name="connsiteX1" fmla="*/ 506896 w 1018761"/>
              <a:gd name="connsiteY1" fmla="*/ 0 h 501926"/>
              <a:gd name="connsiteX2" fmla="*/ 1018761 w 1018761"/>
              <a:gd name="connsiteY2" fmla="*/ 501926 h 501926"/>
              <a:gd name="connsiteX3" fmla="*/ 0 w 1018761"/>
              <a:gd name="connsiteY3" fmla="*/ 501926 h 501926"/>
            </a:gdLst>
            <a:ahLst/>
            <a:cxnLst>
              <a:cxn ang="0">
                <a:pos x="connsiteX0" y="connsiteY0"/>
              </a:cxn>
              <a:cxn ang="0">
                <a:pos x="connsiteX1" y="connsiteY1"/>
              </a:cxn>
              <a:cxn ang="0">
                <a:pos x="connsiteX2" y="connsiteY2"/>
              </a:cxn>
              <a:cxn ang="0">
                <a:pos x="connsiteX3" y="connsiteY3"/>
              </a:cxn>
            </a:cxnLst>
            <a:rect l="l" t="t" r="r" b="b"/>
            <a:pathLst>
              <a:path w="1018761" h="501926">
                <a:moveTo>
                  <a:pt x="0" y="501926"/>
                </a:moveTo>
                <a:lnTo>
                  <a:pt x="506896" y="0"/>
                </a:lnTo>
                <a:lnTo>
                  <a:pt x="1018761" y="501926"/>
                </a:lnTo>
                <a:lnTo>
                  <a:pt x="0" y="501926"/>
                </a:lnTo>
                <a:close/>
              </a:path>
            </a:pathLst>
          </a:custGeom>
          <a:solidFill>
            <a:srgbClr val="33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下矢印 16"/>
          <p:cNvSpPr/>
          <p:nvPr/>
        </p:nvSpPr>
        <p:spPr>
          <a:xfrm rot="2700000">
            <a:off x="3373787" y="2550725"/>
            <a:ext cx="213691" cy="213692"/>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p:cNvSpPr/>
          <p:nvPr/>
        </p:nvSpPr>
        <p:spPr>
          <a:xfrm>
            <a:off x="1204024" y="2465278"/>
            <a:ext cx="2464905" cy="2459935"/>
          </a:xfrm>
          <a:custGeom>
            <a:avLst/>
            <a:gdLst>
              <a:gd name="connsiteX0" fmla="*/ 536714 w 2464905"/>
              <a:gd name="connsiteY0" fmla="*/ 0 h 2459935"/>
              <a:gd name="connsiteX1" fmla="*/ 1933161 w 2464905"/>
              <a:gd name="connsiteY1" fmla="*/ 0 h 2459935"/>
              <a:gd name="connsiteX2" fmla="*/ 2464905 w 2464905"/>
              <a:gd name="connsiteY2" fmla="*/ 526774 h 2459935"/>
              <a:gd name="connsiteX3" fmla="*/ 2464905 w 2464905"/>
              <a:gd name="connsiteY3" fmla="*/ 1923222 h 2459935"/>
              <a:gd name="connsiteX4" fmla="*/ 1928192 w 2464905"/>
              <a:gd name="connsiteY4" fmla="*/ 2459935 h 2459935"/>
              <a:gd name="connsiteX5" fmla="*/ 541683 w 2464905"/>
              <a:gd name="connsiteY5" fmla="*/ 2459935 h 2459935"/>
              <a:gd name="connsiteX6" fmla="*/ 0 w 2464905"/>
              <a:gd name="connsiteY6" fmla="*/ 1908313 h 2459935"/>
              <a:gd name="connsiteX7" fmla="*/ 0 w 2464905"/>
              <a:gd name="connsiteY7" fmla="*/ 521805 h 2459935"/>
              <a:gd name="connsiteX8" fmla="*/ 536714 w 2464905"/>
              <a:gd name="connsiteY8" fmla="*/ 0 h 2459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4905" h="2459935">
                <a:moveTo>
                  <a:pt x="536714" y="0"/>
                </a:moveTo>
                <a:lnTo>
                  <a:pt x="1933161" y="0"/>
                </a:lnTo>
                <a:lnTo>
                  <a:pt x="2464905" y="526774"/>
                </a:lnTo>
                <a:lnTo>
                  <a:pt x="2464905" y="1923222"/>
                </a:lnTo>
                <a:lnTo>
                  <a:pt x="1928192" y="2459935"/>
                </a:lnTo>
                <a:lnTo>
                  <a:pt x="541683" y="2459935"/>
                </a:lnTo>
                <a:lnTo>
                  <a:pt x="0" y="1908313"/>
                </a:lnTo>
                <a:lnTo>
                  <a:pt x="0" y="521805"/>
                </a:lnTo>
                <a:lnTo>
                  <a:pt x="536714" y="0"/>
                </a:lnTo>
                <a:close/>
              </a:path>
            </a:pathLst>
          </a:custGeom>
          <a:solidFill>
            <a:srgbClr val="33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ギャップ</a:t>
            </a:r>
            <a:br>
              <a:rPr kumimoji="1" lang="en-US" altLang="ja-JP" dirty="0"/>
            </a:br>
            <a:r>
              <a:rPr kumimoji="1" lang="ja-JP" altLang="en-US" dirty="0"/>
              <a:t>アプローチ</a:t>
            </a:r>
          </a:p>
        </p:txBody>
      </p:sp>
      <p:sp>
        <p:nvSpPr>
          <p:cNvPr id="26" name="フリーフォーム 25"/>
          <p:cNvSpPr/>
          <p:nvPr/>
        </p:nvSpPr>
        <p:spPr>
          <a:xfrm rot="18900000" flipV="1">
            <a:off x="3268982" y="4701154"/>
            <a:ext cx="760984" cy="374922"/>
          </a:xfrm>
          <a:custGeom>
            <a:avLst/>
            <a:gdLst>
              <a:gd name="connsiteX0" fmla="*/ 0 w 1018761"/>
              <a:gd name="connsiteY0" fmla="*/ 501926 h 501926"/>
              <a:gd name="connsiteX1" fmla="*/ 506896 w 1018761"/>
              <a:gd name="connsiteY1" fmla="*/ 0 h 501926"/>
              <a:gd name="connsiteX2" fmla="*/ 1018761 w 1018761"/>
              <a:gd name="connsiteY2" fmla="*/ 501926 h 501926"/>
              <a:gd name="connsiteX3" fmla="*/ 0 w 1018761"/>
              <a:gd name="connsiteY3" fmla="*/ 501926 h 501926"/>
            </a:gdLst>
            <a:ahLst/>
            <a:cxnLst>
              <a:cxn ang="0">
                <a:pos x="connsiteX0" y="connsiteY0"/>
              </a:cxn>
              <a:cxn ang="0">
                <a:pos x="connsiteX1" y="connsiteY1"/>
              </a:cxn>
              <a:cxn ang="0">
                <a:pos x="connsiteX2" y="connsiteY2"/>
              </a:cxn>
              <a:cxn ang="0">
                <a:pos x="connsiteX3" y="connsiteY3"/>
              </a:cxn>
            </a:cxnLst>
            <a:rect l="l" t="t" r="r" b="b"/>
            <a:pathLst>
              <a:path w="1018761" h="501926">
                <a:moveTo>
                  <a:pt x="0" y="501926"/>
                </a:moveTo>
                <a:lnTo>
                  <a:pt x="506896" y="0"/>
                </a:lnTo>
                <a:lnTo>
                  <a:pt x="1018761" y="501926"/>
                </a:lnTo>
                <a:lnTo>
                  <a:pt x="0" y="501926"/>
                </a:lnTo>
                <a:close/>
              </a:path>
            </a:pathLst>
          </a:custGeom>
          <a:solidFill>
            <a:srgbClr val="33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p:cNvSpPr/>
          <p:nvPr/>
        </p:nvSpPr>
        <p:spPr>
          <a:xfrm rot="2700000" flipV="1">
            <a:off x="865367" y="4719377"/>
            <a:ext cx="760984" cy="374922"/>
          </a:xfrm>
          <a:custGeom>
            <a:avLst/>
            <a:gdLst>
              <a:gd name="connsiteX0" fmla="*/ 0 w 1018761"/>
              <a:gd name="connsiteY0" fmla="*/ 501926 h 501926"/>
              <a:gd name="connsiteX1" fmla="*/ 506896 w 1018761"/>
              <a:gd name="connsiteY1" fmla="*/ 0 h 501926"/>
              <a:gd name="connsiteX2" fmla="*/ 1018761 w 1018761"/>
              <a:gd name="connsiteY2" fmla="*/ 501926 h 501926"/>
              <a:gd name="connsiteX3" fmla="*/ 0 w 1018761"/>
              <a:gd name="connsiteY3" fmla="*/ 501926 h 501926"/>
            </a:gdLst>
            <a:ahLst/>
            <a:cxnLst>
              <a:cxn ang="0">
                <a:pos x="connsiteX0" y="connsiteY0"/>
              </a:cxn>
              <a:cxn ang="0">
                <a:pos x="connsiteX1" y="connsiteY1"/>
              </a:cxn>
              <a:cxn ang="0">
                <a:pos x="connsiteX2" y="connsiteY2"/>
              </a:cxn>
              <a:cxn ang="0">
                <a:pos x="connsiteX3" y="connsiteY3"/>
              </a:cxn>
            </a:cxnLst>
            <a:rect l="l" t="t" r="r" b="b"/>
            <a:pathLst>
              <a:path w="1018761" h="501926">
                <a:moveTo>
                  <a:pt x="0" y="501926"/>
                </a:moveTo>
                <a:lnTo>
                  <a:pt x="506896" y="0"/>
                </a:lnTo>
                <a:lnTo>
                  <a:pt x="1018761" y="501926"/>
                </a:lnTo>
                <a:lnTo>
                  <a:pt x="0" y="501926"/>
                </a:lnTo>
                <a:close/>
              </a:path>
            </a:pathLst>
          </a:custGeom>
          <a:solidFill>
            <a:srgbClr val="33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p:cNvSpPr/>
          <p:nvPr/>
        </p:nvSpPr>
        <p:spPr>
          <a:xfrm rot="8100000" flipV="1">
            <a:off x="858741" y="2287604"/>
            <a:ext cx="760984" cy="374922"/>
          </a:xfrm>
          <a:custGeom>
            <a:avLst/>
            <a:gdLst>
              <a:gd name="connsiteX0" fmla="*/ 0 w 1018761"/>
              <a:gd name="connsiteY0" fmla="*/ 501926 h 501926"/>
              <a:gd name="connsiteX1" fmla="*/ 506896 w 1018761"/>
              <a:gd name="connsiteY1" fmla="*/ 0 h 501926"/>
              <a:gd name="connsiteX2" fmla="*/ 1018761 w 1018761"/>
              <a:gd name="connsiteY2" fmla="*/ 501926 h 501926"/>
              <a:gd name="connsiteX3" fmla="*/ 0 w 1018761"/>
              <a:gd name="connsiteY3" fmla="*/ 501926 h 501926"/>
            </a:gdLst>
            <a:ahLst/>
            <a:cxnLst>
              <a:cxn ang="0">
                <a:pos x="connsiteX0" y="connsiteY0"/>
              </a:cxn>
              <a:cxn ang="0">
                <a:pos x="connsiteX1" y="connsiteY1"/>
              </a:cxn>
              <a:cxn ang="0">
                <a:pos x="connsiteX2" y="connsiteY2"/>
              </a:cxn>
              <a:cxn ang="0">
                <a:pos x="connsiteX3" y="connsiteY3"/>
              </a:cxn>
            </a:cxnLst>
            <a:rect l="l" t="t" r="r" b="b"/>
            <a:pathLst>
              <a:path w="1018761" h="501926">
                <a:moveTo>
                  <a:pt x="0" y="501926"/>
                </a:moveTo>
                <a:lnTo>
                  <a:pt x="506896" y="0"/>
                </a:lnTo>
                <a:lnTo>
                  <a:pt x="1018761" y="501926"/>
                </a:lnTo>
                <a:lnTo>
                  <a:pt x="0" y="501926"/>
                </a:lnTo>
                <a:close/>
              </a:path>
            </a:pathLst>
          </a:custGeom>
          <a:solidFill>
            <a:srgbClr val="33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下矢印 33"/>
          <p:cNvSpPr/>
          <p:nvPr/>
        </p:nvSpPr>
        <p:spPr>
          <a:xfrm rot="13500000">
            <a:off x="1299543" y="4615344"/>
            <a:ext cx="213691" cy="213692"/>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下矢印 35"/>
          <p:cNvSpPr/>
          <p:nvPr/>
        </p:nvSpPr>
        <p:spPr>
          <a:xfrm rot="18900000" flipH="1">
            <a:off x="1299542" y="2536287"/>
            <a:ext cx="213691" cy="213692"/>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下矢印 37"/>
          <p:cNvSpPr/>
          <p:nvPr/>
        </p:nvSpPr>
        <p:spPr>
          <a:xfrm rot="8055706">
            <a:off x="3383411" y="4615344"/>
            <a:ext cx="213691" cy="213692"/>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右矢印 42"/>
          <p:cNvSpPr/>
          <p:nvPr/>
        </p:nvSpPr>
        <p:spPr>
          <a:xfrm>
            <a:off x="4467234" y="2981570"/>
            <a:ext cx="583986" cy="1444599"/>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テキスト ボックス 44"/>
          <p:cNvSpPr txBox="1"/>
          <p:nvPr/>
        </p:nvSpPr>
        <p:spPr>
          <a:xfrm>
            <a:off x="855407" y="5319252"/>
            <a:ext cx="3234814" cy="923330"/>
          </a:xfrm>
          <a:prstGeom prst="rect">
            <a:avLst/>
          </a:prstGeom>
          <a:noFill/>
        </p:spPr>
        <p:txBody>
          <a:bodyPr wrap="square" rtlCol="0">
            <a:spAutoFit/>
          </a:bodyPr>
          <a:lstStyle/>
          <a:p>
            <a:r>
              <a:rPr kumimoji="1" lang="ja-JP" altLang="en-US" dirty="0"/>
              <a:t>問題を特定し、外側から必要なものを持ってきてあるべき状態にする。</a:t>
            </a:r>
          </a:p>
        </p:txBody>
      </p:sp>
      <p:sp>
        <p:nvSpPr>
          <p:cNvPr id="46" name="テキスト ボックス 45"/>
          <p:cNvSpPr txBox="1"/>
          <p:nvPr/>
        </p:nvSpPr>
        <p:spPr>
          <a:xfrm>
            <a:off x="5309420" y="5319252"/>
            <a:ext cx="3234814" cy="923330"/>
          </a:xfrm>
          <a:prstGeom prst="rect">
            <a:avLst/>
          </a:prstGeom>
          <a:noFill/>
        </p:spPr>
        <p:txBody>
          <a:bodyPr wrap="square" rtlCol="0">
            <a:spAutoFit/>
          </a:bodyPr>
          <a:lstStyle/>
          <a:p>
            <a:r>
              <a:rPr kumimoji="1" lang="ja-JP" altLang="en-US" dirty="0"/>
              <a:t>強みを生かしてあるべき状態に、内側から外側に向けて進めていく。</a:t>
            </a:r>
          </a:p>
        </p:txBody>
      </p:sp>
    </p:spTree>
    <p:extLst>
      <p:ext uri="{BB962C8B-B14F-4D97-AF65-F5344CB8AC3E}">
        <p14:creationId xmlns:p14="http://schemas.microsoft.com/office/powerpoint/2010/main" val="2312979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a:t>プログラムコンセプト②</a:t>
            </a:r>
          </a:p>
        </p:txBody>
      </p:sp>
      <p:sp>
        <p:nvSpPr>
          <p:cNvPr id="15" name="コンテンツ プレースホルダー 6"/>
          <p:cNvSpPr>
            <a:spLocks noGrp="1"/>
          </p:cNvSpPr>
          <p:nvPr>
            <p:ph idx="1"/>
          </p:nvPr>
        </p:nvSpPr>
        <p:spPr>
          <a:xfrm>
            <a:off x="628650" y="1825625"/>
            <a:ext cx="7649076" cy="4351338"/>
          </a:xfrm>
        </p:spPr>
        <p:txBody>
          <a:bodyPr>
            <a:normAutofit/>
          </a:bodyPr>
          <a:lstStyle/>
          <a:p>
            <a:r>
              <a:rPr lang="ja-JP" altLang="en-US" dirty="0"/>
              <a:t>本研修では、職場活性化の鍵を握る「個人の活性化」にフォーカスします。</a:t>
            </a:r>
            <a:endParaRPr lang="en-US" altLang="ja-JP" dirty="0"/>
          </a:p>
          <a:p>
            <a:r>
              <a:rPr lang="ja-JP" altLang="en-US" dirty="0"/>
              <a:t>具体的には、</a:t>
            </a:r>
            <a:br>
              <a:rPr lang="en-US" altLang="ja-JP" dirty="0"/>
            </a:br>
            <a:r>
              <a:rPr lang="ja-JP" altLang="en-US" dirty="0"/>
              <a:t>　個人の活性化</a:t>
            </a:r>
            <a:br>
              <a:rPr lang="en-US" altLang="ja-JP" dirty="0"/>
            </a:br>
            <a:r>
              <a:rPr lang="ja-JP" altLang="en-US" dirty="0"/>
              <a:t>　　↓</a:t>
            </a:r>
            <a:br>
              <a:rPr lang="en-US" altLang="ja-JP" dirty="0"/>
            </a:br>
            <a:r>
              <a:rPr lang="ja-JP" altLang="en-US" dirty="0"/>
              <a:t>　職場の活性化</a:t>
            </a:r>
            <a:br>
              <a:rPr lang="en-US" altLang="ja-JP" dirty="0"/>
            </a:br>
            <a:r>
              <a:rPr lang="ja-JP" altLang="en-US" dirty="0"/>
              <a:t>　　↓</a:t>
            </a:r>
            <a:br>
              <a:rPr lang="en-US" altLang="ja-JP" dirty="0"/>
            </a:br>
            <a:r>
              <a:rPr lang="ja-JP" altLang="en-US" dirty="0"/>
              <a:t>　部門の活性化</a:t>
            </a:r>
            <a:br>
              <a:rPr lang="en-US" altLang="ja-JP" dirty="0"/>
            </a:br>
            <a:r>
              <a:rPr lang="ja-JP" altLang="en-US" dirty="0"/>
              <a:t>　　↓</a:t>
            </a:r>
            <a:br>
              <a:rPr lang="en-US" altLang="ja-JP" dirty="0"/>
            </a:br>
            <a:r>
              <a:rPr lang="ja-JP" altLang="en-US" dirty="0"/>
              <a:t>　企業の活性化</a:t>
            </a:r>
            <a:br>
              <a:rPr lang="en-US" altLang="ja-JP" dirty="0"/>
            </a:br>
            <a:r>
              <a:rPr lang="ja-JP" altLang="en-US"/>
              <a:t>と領域を拡大して</a:t>
            </a:r>
            <a:r>
              <a:rPr lang="ja-JP" altLang="en-US" dirty="0"/>
              <a:t>いきます。</a:t>
            </a:r>
          </a:p>
          <a:p>
            <a:endParaRPr kumimoji="1" lang="ja-JP" altLang="en-US" dirty="0"/>
          </a:p>
        </p:txBody>
      </p:sp>
      <p:sp>
        <p:nvSpPr>
          <p:cNvPr id="11" name="右矢印 10"/>
          <p:cNvSpPr/>
          <p:nvPr/>
        </p:nvSpPr>
        <p:spPr>
          <a:xfrm rot="18233041">
            <a:off x="6420464" y="3569111"/>
            <a:ext cx="560439" cy="29496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右矢印 11"/>
          <p:cNvSpPr/>
          <p:nvPr/>
        </p:nvSpPr>
        <p:spPr>
          <a:xfrm rot="18233041">
            <a:off x="5987845" y="4198375"/>
            <a:ext cx="560439" cy="29496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右矢印 12"/>
          <p:cNvSpPr/>
          <p:nvPr/>
        </p:nvSpPr>
        <p:spPr>
          <a:xfrm rot="18233041">
            <a:off x="5535561" y="4866968"/>
            <a:ext cx="560439" cy="29496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右矢印 15"/>
          <p:cNvSpPr/>
          <p:nvPr/>
        </p:nvSpPr>
        <p:spPr>
          <a:xfrm rot="3366959" flipH="1">
            <a:off x="3598607" y="3569111"/>
            <a:ext cx="560439" cy="29496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右矢印 16"/>
          <p:cNvSpPr/>
          <p:nvPr/>
        </p:nvSpPr>
        <p:spPr>
          <a:xfrm rot="3366959" flipH="1">
            <a:off x="4031226" y="4198375"/>
            <a:ext cx="560439" cy="29496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右矢印 17"/>
          <p:cNvSpPr/>
          <p:nvPr/>
        </p:nvSpPr>
        <p:spPr>
          <a:xfrm rot="3366959" flipH="1">
            <a:off x="4483510" y="4866968"/>
            <a:ext cx="560439" cy="294967"/>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513703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研修の効果①</a:t>
            </a:r>
          </a:p>
        </p:txBody>
      </p:sp>
      <p:sp>
        <p:nvSpPr>
          <p:cNvPr id="4" name="コンテンツ プレースホルダー 2"/>
          <p:cNvSpPr>
            <a:spLocks noGrp="1"/>
          </p:cNvSpPr>
          <p:nvPr>
            <p:ph idx="1"/>
          </p:nvPr>
        </p:nvSpPr>
        <p:spPr/>
        <p:txBody>
          <a:bodyPr>
            <a:normAutofit/>
          </a:bodyPr>
          <a:lstStyle/>
          <a:p>
            <a:pPr lvl="0"/>
            <a:r>
              <a:rPr lang="ja-JP" altLang="en-US" dirty="0"/>
              <a:t>自立した行動</a:t>
            </a:r>
          </a:p>
          <a:p>
            <a:pPr lvl="1"/>
            <a:r>
              <a:rPr lang="ja-JP" altLang="en-US" dirty="0"/>
              <a:t>自己の成長に対する意欲</a:t>
            </a:r>
          </a:p>
          <a:p>
            <a:pPr lvl="2"/>
            <a:r>
              <a:rPr lang="ja-JP" altLang="en-US" dirty="0"/>
              <a:t>達成への意思</a:t>
            </a:r>
          </a:p>
          <a:p>
            <a:pPr lvl="2"/>
            <a:r>
              <a:rPr lang="ja-JP" altLang="en-US" dirty="0"/>
              <a:t>挑戦への意欲</a:t>
            </a:r>
          </a:p>
          <a:p>
            <a:pPr lvl="2"/>
            <a:r>
              <a:rPr lang="ja-JP" altLang="en-US" dirty="0"/>
              <a:t>目標設定</a:t>
            </a:r>
            <a:endParaRPr lang="en-US" altLang="ja-JP" dirty="0"/>
          </a:p>
          <a:p>
            <a:pPr lvl="1"/>
            <a:r>
              <a:rPr lang="ja-JP" altLang="en-US" dirty="0"/>
              <a:t>肯定的なマインド</a:t>
            </a:r>
          </a:p>
          <a:p>
            <a:pPr lvl="2"/>
            <a:r>
              <a:rPr lang="ja-JP" altLang="en-US" dirty="0"/>
              <a:t>肯定的な自己理解</a:t>
            </a:r>
          </a:p>
          <a:p>
            <a:pPr lvl="2"/>
            <a:r>
              <a:rPr lang="ja-JP" altLang="en-US" dirty="0"/>
              <a:t>肯定的な他者理解</a:t>
            </a:r>
            <a:endParaRPr lang="en-US" altLang="ja-JP" dirty="0"/>
          </a:p>
          <a:p>
            <a:pPr lvl="2"/>
            <a:r>
              <a:rPr lang="ja-JP" altLang="en-US" dirty="0"/>
              <a:t>前向きの姿勢</a:t>
            </a:r>
            <a:endParaRPr lang="en-US" altLang="ja-JP" dirty="0"/>
          </a:p>
          <a:p>
            <a:pPr lvl="1"/>
            <a:r>
              <a:rPr lang="ja-JP" altLang="en-US" dirty="0"/>
              <a:t>仕事に対するコミットメント</a:t>
            </a:r>
          </a:p>
          <a:p>
            <a:pPr lvl="2"/>
            <a:r>
              <a:rPr lang="ja-JP" altLang="en-US" dirty="0"/>
              <a:t>職場に対する関わり方</a:t>
            </a:r>
          </a:p>
          <a:p>
            <a:pPr lvl="2"/>
            <a:r>
              <a:rPr lang="ja-JP" altLang="en-US" dirty="0"/>
              <a:t>職場メンバーとの関わり方</a:t>
            </a:r>
          </a:p>
          <a:p>
            <a:pPr lvl="2"/>
            <a:r>
              <a:rPr lang="ja-JP" altLang="en-US" dirty="0"/>
              <a:t>上司との関わり方</a:t>
            </a:r>
          </a:p>
        </p:txBody>
      </p:sp>
    </p:spTree>
    <p:extLst>
      <p:ext uri="{BB962C8B-B14F-4D97-AF65-F5344CB8AC3E}">
        <p14:creationId xmlns:p14="http://schemas.microsoft.com/office/powerpoint/2010/main" val="9506686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研修の効果②</a:t>
            </a:r>
          </a:p>
        </p:txBody>
      </p:sp>
      <p:sp>
        <p:nvSpPr>
          <p:cNvPr id="3" name="コンテンツ プレースホルダー 2"/>
          <p:cNvSpPr>
            <a:spLocks noGrp="1"/>
          </p:cNvSpPr>
          <p:nvPr>
            <p:ph idx="1"/>
          </p:nvPr>
        </p:nvSpPr>
        <p:spPr/>
        <p:txBody>
          <a:bodyPr/>
          <a:lstStyle/>
          <a:p>
            <a:r>
              <a:rPr kumimoji="1" lang="ja-JP" altLang="en-US" dirty="0"/>
              <a:t>モチベーションの現状は、研修に先立ち、</a:t>
            </a:r>
            <a:r>
              <a:rPr kumimoji="1" lang="en-US" altLang="ja-JP" dirty="0"/>
              <a:t>1</a:t>
            </a:r>
            <a:r>
              <a:rPr kumimoji="1" lang="ja-JP" altLang="en-US" dirty="0"/>
              <a:t>人</a:t>
            </a:r>
            <a:r>
              <a:rPr kumimoji="1" lang="en-US" altLang="ja-JP" dirty="0"/>
              <a:t>1</a:t>
            </a:r>
            <a:r>
              <a:rPr kumimoji="1" lang="ja-JP" altLang="en-US" dirty="0"/>
              <a:t>人の満足と関心の度合いをレーダーチャートで確認します。</a:t>
            </a:r>
            <a:endParaRPr kumimoji="1" lang="en-US" altLang="ja-JP" dirty="0"/>
          </a:p>
          <a:p>
            <a:r>
              <a:rPr lang="ja-JP" altLang="en-US" dirty="0"/>
              <a:t>職場ごとの満足度・関心度は、レーダーチャートの結果から、満足度と関心度のマトリックスによって、ポートフォリオを作成して示します。</a:t>
            </a:r>
            <a:endParaRPr lang="en-US" altLang="ja-JP" dirty="0"/>
          </a:p>
          <a:p>
            <a:r>
              <a:rPr lang="ja-JP" altLang="en-US" dirty="0"/>
              <a:t>取り組みの成果は、研修後</a:t>
            </a:r>
            <a:r>
              <a:rPr kumimoji="1" lang="ja-JP" altLang="en-US" dirty="0"/>
              <a:t>に、再度同じ内容でレーダーチャートを作成し、それを元に新たな満足度・関心度ポートフォリオを作成して確認します。</a:t>
            </a:r>
          </a:p>
        </p:txBody>
      </p:sp>
    </p:spTree>
    <p:extLst>
      <p:ext uri="{BB962C8B-B14F-4D97-AF65-F5344CB8AC3E}">
        <p14:creationId xmlns:p14="http://schemas.microsoft.com/office/powerpoint/2010/main" val="29497470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507</Words>
  <Application>Microsoft Office PowerPoint</Application>
  <PresentationFormat>画面に合わせる (4:3)</PresentationFormat>
  <Paragraphs>63</Paragraphs>
  <Slides>10</Slides>
  <Notes>4</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10</vt:i4>
      </vt:variant>
    </vt:vector>
  </HeadingPairs>
  <TitlesOfParts>
    <vt:vector size="15" baseType="lpstr">
      <vt:lpstr>ＭＳ Ｐゴシック</vt:lpstr>
      <vt:lpstr>Arial</vt:lpstr>
      <vt:lpstr>Calibri</vt:lpstr>
      <vt:lpstr>Calibri Light</vt:lpstr>
      <vt:lpstr>Office テーマ</vt:lpstr>
      <vt:lpstr>職場活性化研修のご提案</vt:lpstr>
      <vt:lpstr>ご提案の主旨</vt:lpstr>
      <vt:lpstr>職場活性化研修に対する期待</vt:lpstr>
      <vt:lpstr>プログラムスケジュール</vt:lpstr>
      <vt:lpstr>タイムテーブル</vt:lpstr>
      <vt:lpstr>プログラムコンセプト①</vt:lpstr>
      <vt:lpstr>プログラムコンセプト②</vt:lpstr>
      <vt:lpstr>研修の効果①</vt:lpstr>
      <vt:lpstr>研修の効果②</vt:lpstr>
      <vt:lpstr>満足度・関心度ポートフォリオの例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revision>1</cp:revision>
  <dcterms:created xsi:type="dcterms:W3CDTF">2017-06-28T02:44:45Z</dcterms:created>
  <dcterms:modified xsi:type="dcterms:W3CDTF">2017-07-10T08:16:15Z</dcterms:modified>
</cp:coreProperties>
</file>