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>
        <p:scale>
          <a:sx n="70" d="100"/>
          <a:sy n="70" d="100"/>
        </p:scale>
        <p:origin x="-12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普及率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"/>
                  <c:y val="0.17683406683286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dirty="0" smtClean="0"/>
                      <a:t>アウトソーシングの活用</a:t>
                    </a:r>
                    <a:fld id="{5FAE2E43-5E75-44E6-90CC-8EFD4FF335AB}" type="PERCENTAGE">
                      <a:rPr lang="en-US" altLang="ja-JP" baseline="0" smtClean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[パーセンテージ]</a:t>
                    </a:fld>
                    <a:endParaRPr lang="ja-JP" altLang="en-US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0.114614672947224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dirty="0" smtClean="0"/>
                      <a:t>自社専用システムの運用</a:t>
                    </a:r>
                    <a:r>
                      <a:rPr lang="ja-JP" altLang="en-US" baseline="0" dirty="0"/>
                      <a:t>
</a:t>
                    </a:r>
                    <a:fld id="{9AABB008-7487-4F41-802F-6FE42CB077CC}" type="PERCENTAGE">
                      <a:rPr lang="en-US" altLang="ja-JP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[パーセンテージ]</a:t>
                    </a:fld>
                    <a:endParaRPr lang="ja-JP" alt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dirty="0" smtClean="0"/>
                      <a:t>利用していない</a:t>
                    </a:r>
                    <a:r>
                      <a:rPr lang="ja-JP" altLang="en-US" baseline="0" dirty="0"/>
                      <a:t>
</a:t>
                    </a:r>
                    <a:fld id="{51C9EEFF-208F-4633-A8B2-651551B1C3BF}" type="PERCENTAGE">
                      <a:rPr lang="en-US" altLang="ja-JP" baseline="0"/>
                      <a:pPr>
                        <a:defRPr sz="133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[パーセンテージ]</a:t>
                    </a:fld>
                    <a:endParaRPr lang="ja-JP" alt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モノクロレーザープリンター</c:v>
                </c:pt>
                <c:pt idx="1">
                  <c:v>インクジェットプリンター</c:v>
                </c:pt>
                <c:pt idx="2">
                  <c:v>カラーレーザープリンター</c:v>
                </c:pt>
                <c:pt idx="3">
                  <c:v>その他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0.22</c:v>
                </c:pt>
                <c:pt idx="2">
                  <c:v>0.18</c:v>
                </c:pt>
                <c:pt idx="3">
                  <c:v>0.04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3CF4D-26BF-4342-91E6-6FD938631821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2240FAF-1960-4C13-91D2-B82932CF16EB}">
      <dgm:prSet phldrT="[テキスト]"/>
      <dgm:spPr/>
      <dgm:t>
        <a:bodyPr/>
        <a:lstStyle/>
        <a:p>
          <a:r>
            <a:rPr kumimoji="1" lang="ja-JP" altLang="en-US" dirty="0" smtClean="0"/>
            <a:t>市販</a:t>
          </a:r>
          <a:r>
            <a:rPr kumimoji="1" lang="en-US" altLang="ja-JP" dirty="0" smtClean="0"/>
            <a:t>OS</a:t>
          </a:r>
          <a:r>
            <a:rPr kumimoji="1" lang="ja-JP" altLang="en-US" dirty="0" smtClean="0"/>
            <a:t>やアプリの利用</a:t>
          </a:r>
          <a:endParaRPr kumimoji="1" lang="ja-JP" altLang="en-US" dirty="0"/>
        </a:p>
      </dgm:t>
    </dgm:pt>
    <dgm:pt modelId="{D189B091-4476-461C-B576-7F540CC2CFE1}" type="parTrans" cxnId="{B3EBEC38-6444-47DC-89DF-1397FD4F2017}">
      <dgm:prSet/>
      <dgm:spPr/>
      <dgm:t>
        <a:bodyPr/>
        <a:lstStyle/>
        <a:p>
          <a:endParaRPr kumimoji="1" lang="ja-JP" altLang="en-US"/>
        </a:p>
      </dgm:t>
    </dgm:pt>
    <dgm:pt modelId="{3154D42F-32E6-40A0-B5E0-66EDD834BC52}" type="sibTrans" cxnId="{B3EBEC38-6444-47DC-89DF-1397FD4F2017}">
      <dgm:prSet/>
      <dgm:spPr/>
      <dgm:t>
        <a:bodyPr/>
        <a:lstStyle/>
        <a:p>
          <a:endParaRPr kumimoji="1" lang="ja-JP" altLang="en-US"/>
        </a:p>
      </dgm:t>
    </dgm:pt>
    <dgm:pt modelId="{00E0C64E-72BD-40CA-9F91-4295898ADFE3}">
      <dgm:prSet phldrT="[テキスト]"/>
      <dgm:spPr/>
      <dgm:t>
        <a:bodyPr/>
        <a:lstStyle/>
        <a:p>
          <a:r>
            <a:rPr kumimoji="1" lang="ja-JP" altLang="en-US" dirty="0" smtClean="0"/>
            <a:t>専用システムの開発</a:t>
          </a:r>
          <a:endParaRPr kumimoji="1" lang="ja-JP" altLang="en-US" dirty="0"/>
        </a:p>
      </dgm:t>
    </dgm:pt>
    <dgm:pt modelId="{E62C096B-5BFC-4A48-A1AE-0B1171E9024C}" type="parTrans" cxnId="{FF2A98AD-9B26-4B6E-9D02-2DF89F8E5C0A}">
      <dgm:prSet/>
      <dgm:spPr/>
      <dgm:t>
        <a:bodyPr/>
        <a:lstStyle/>
        <a:p>
          <a:endParaRPr kumimoji="1" lang="ja-JP" altLang="en-US"/>
        </a:p>
      </dgm:t>
    </dgm:pt>
    <dgm:pt modelId="{FD2BCDD7-86EC-447B-A283-E9662B3D5D57}" type="sibTrans" cxnId="{FF2A98AD-9B26-4B6E-9D02-2DF89F8E5C0A}">
      <dgm:prSet/>
      <dgm:spPr/>
      <dgm:t>
        <a:bodyPr/>
        <a:lstStyle/>
        <a:p>
          <a:endParaRPr kumimoji="1" lang="ja-JP" altLang="en-US"/>
        </a:p>
      </dgm:t>
    </dgm:pt>
    <dgm:pt modelId="{C667FFCB-050B-45F8-8A8E-63880162AB8C}">
      <dgm:prSet phldrT="[テキスト]"/>
      <dgm:spPr/>
      <dgm:t>
        <a:bodyPr/>
        <a:lstStyle/>
        <a:p>
          <a:r>
            <a:rPr kumimoji="1" lang="ja-JP" altLang="en-US" dirty="0" smtClean="0"/>
            <a:t>旧来システムの継続利用</a:t>
          </a:r>
          <a:endParaRPr kumimoji="1" lang="ja-JP" altLang="en-US" dirty="0"/>
        </a:p>
      </dgm:t>
    </dgm:pt>
    <dgm:pt modelId="{BE51182A-0E03-454D-90A5-A75275EA5A07}" type="parTrans" cxnId="{932BEA5B-0CD6-4659-8F89-C7FDEE6A1BE3}">
      <dgm:prSet/>
      <dgm:spPr/>
      <dgm:t>
        <a:bodyPr/>
        <a:lstStyle/>
        <a:p>
          <a:endParaRPr kumimoji="1" lang="ja-JP" altLang="en-US"/>
        </a:p>
      </dgm:t>
    </dgm:pt>
    <dgm:pt modelId="{434AD73F-38DA-4E26-BB70-9321BAE23DDF}" type="sibTrans" cxnId="{932BEA5B-0CD6-4659-8F89-C7FDEE6A1BE3}">
      <dgm:prSet/>
      <dgm:spPr/>
      <dgm:t>
        <a:bodyPr/>
        <a:lstStyle/>
        <a:p>
          <a:endParaRPr kumimoji="1" lang="ja-JP" altLang="en-US"/>
        </a:p>
      </dgm:t>
    </dgm:pt>
    <dgm:pt modelId="{076D10A6-D8F7-46D9-B68A-FEE104303F53}">
      <dgm:prSet phldrT="[テキスト]"/>
      <dgm:spPr/>
      <dgm:t>
        <a:bodyPr/>
        <a:lstStyle/>
        <a:p>
          <a:r>
            <a:rPr kumimoji="1" lang="ja-JP" altLang="en-US" dirty="0" smtClean="0"/>
            <a:t>グループワークシステムのアウトソーシング</a:t>
          </a:r>
          <a:endParaRPr kumimoji="1" lang="ja-JP" altLang="en-US" dirty="0"/>
        </a:p>
      </dgm:t>
    </dgm:pt>
    <dgm:pt modelId="{513162AE-DE7D-4526-B94E-6EE1601EC1A1}" type="parTrans" cxnId="{119510CC-83D6-4911-A2F9-5C4F96C9E85D}">
      <dgm:prSet/>
      <dgm:spPr/>
      <dgm:t>
        <a:bodyPr/>
        <a:lstStyle/>
        <a:p>
          <a:endParaRPr kumimoji="1" lang="ja-JP" altLang="en-US"/>
        </a:p>
      </dgm:t>
    </dgm:pt>
    <dgm:pt modelId="{F9758957-019A-4790-A3B7-BF781F22A12A}" type="sibTrans" cxnId="{119510CC-83D6-4911-A2F9-5C4F96C9E85D}">
      <dgm:prSet/>
      <dgm:spPr/>
      <dgm:t>
        <a:bodyPr/>
        <a:lstStyle/>
        <a:p>
          <a:endParaRPr kumimoji="1" lang="ja-JP" altLang="en-US"/>
        </a:p>
      </dgm:t>
    </dgm:pt>
    <dgm:pt modelId="{0221E53D-025D-413C-AD3F-1EA394772D83}" type="pres">
      <dgm:prSet presAssocID="{DBA3CF4D-26BF-4342-91E6-6FD93863182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8867614-1435-4972-8BAA-2CBB7023237B}" type="pres">
      <dgm:prSet presAssocID="{DBA3CF4D-26BF-4342-91E6-6FD938631821}" presName="axisShape" presStyleLbl="bgShp" presStyleIdx="0" presStyleCnt="1"/>
      <dgm:spPr/>
    </dgm:pt>
    <dgm:pt modelId="{BC00869C-C03B-49D7-AF56-054D03C308C2}" type="pres">
      <dgm:prSet presAssocID="{DBA3CF4D-26BF-4342-91E6-6FD93863182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F81F12-6926-40A1-834A-CCC0DB1A3865}" type="pres">
      <dgm:prSet presAssocID="{DBA3CF4D-26BF-4342-91E6-6FD93863182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6D89D77-0EAE-4002-83CC-CBD2DC8581E9}" type="pres">
      <dgm:prSet presAssocID="{DBA3CF4D-26BF-4342-91E6-6FD93863182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B1635C-E1E1-4E26-825F-4B7D3D2BB108}" type="pres">
      <dgm:prSet presAssocID="{DBA3CF4D-26BF-4342-91E6-6FD93863182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38B2AB-8645-411E-9ABD-640D4FE8D374}" type="presOf" srcId="{076D10A6-D8F7-46D9-B68A-FEE104303F53}" destId="{A1B1635C-E1E1-4E26-825F-4B7D3D2BB108}" srcOrd="0" destOrd="0" presId="urn:microsoft.com/office/officeart/2005/8/layout/matrix2"/>
    <dgm:cxn modelId="{932BEA5B-0CD6-4659-8F89-C7FDEE6A1BE3}" srcId="{DBA3CF4D-26BF-4342-91E6-6FD938631821}" destId="{C667FFCB-050B-45F8-8A8E-63880162AB8C}" srcOrd="2" destOrd="0" parTransId="{BE51182A-0E03-454D-90A5-A75275EA5A07}" sibTransId="{434AD73F-38DA-4E26-BB70-9321BAE23DDF}"/>
    <dgm:cxn modelId="{6A36A470-AA4C-4A65-B063-B919D34EDEED}" type="presOf" srcId="{00E0C64E-72BD-40CA-9F91-4295898ADFE3}" destId="{97F81F12-6926-40A1-834A-CCC0DB1A3865}" srcOrd="0" destOrd="0" presId="urn:microsoft.com/office/officeart/2005/8/layout/matrix2"/>
    <dgm:cxn modelId="{B3EBEC38-6444-47DC-89DF-1397FD4F2017}" srcId="{DBA3CF4D-26BF-4342-91E6-6FD938631821}" destId="{F2240FAF-1960-4C13-91D2-B82932CF16EB}" srcOrd="0" destOrd="0" parTransId="{D189B091-4476-461C-B576-7F540CC2CFE1}" sibTransId="{3154D42F-32E6-40A0-B5E0-66EDD834BC52}"/>
    <dgm:cxn modelId="{119510CC-83D6-4911-A2F9-5C4F96C9E85D}" srcId="{DBA3CF4D-26BF-4342-91E6-6FD938631821}" destId="{076D10A6-D8F7-46D9-B68A-FEE104303F53}" srcOrd="3" destOrd="0" parTransId="{513162AE-DE7D-4526-B94E-6EE1601EC1A1}" sibTransId="{F9758957-019A-4790-A3B7-BF781F22A12A}"/>
    <dgm:cxn modelId="{641FF046-F5BB-4163-878A-45308F317E4A}" type="presOf" srcId="{DBA3CF4D-26BF-4342-91E6-6FD938631821}" destId="{0221E53D-025D-413C-AD3F-1EA394772D83}" srcOrd="0" destOrd="0" presId="urn:microsoft.com/office/officeart/2005/8/layout/matrix2"/>
    <dgm:cxn modelId="{0118E87F-33D8-4694-A18D-161FBA4EAAAE}" type="presOf" srcId="{F2240FAF-1960-4C13-91D2-B82932CF16EB}" destId="{BC00869C-C03B-49D7-AF56-054D03C308C2}" srcOrd="0" destOrd="0" presId="urn:microsoft.com/office/officeart/2005/8/layout/matrix2"/>
    <dgm:cxn modelId="{41FE65D7-9412-4222-AB75-484972E93B96}" type="presOf" srcId="{C667FFCB-050B-45F8-8A8E-63880162AB8C}" destId="{16D89D77-0EAE-4002-83CC-CBD2DC8581E9}" srcOrd="0" destOrd="0" presId="urn:microsoft.com/office/officeart/2005/8/layout/matrix2"/>
    <dgm:cxn modelId="{FF2A98AD-9B26-4B6E-9D02-2DF89F8E5C0A}" srcId="{DBA3CF4D-26BF-4342-91E6-6FD938631821}" destId="{00E0C64E-72BD-40CA-9F91-4295898ADFE3}" srcOrd="1" destOrd="0" parTransId="{E62C096B-5BFC-4A48-A1AE-0B1171E9024C}" sibTransId="{FD2BCDD7-86EC-447B-A283-E9662B3D5D57}"/>
    <dgm:cxn modelId="{C03F0EAB-BD05-4B35-AE1E-649F62A78F0A}" type="presParOf" srcId="{0221E53D-025D-413C-AD3F-1EA394772D83}" destId="{08867614-1435-4972-8BAA-2CBB7023237B}" srcOrd="0" destOrd="0" presId="urn:microsoft.com/office/officeart/2005/8/layout/matrix2"/>
    <dgm:cxn modelId="{6E6AFE04-ABD8-4524-9807-DD8B3D397F0A}" type="presParOf" srcId="{0221E53D-025D-413C-AD3F-1EA394772D83}" destId="{BC00869C-C03B-49D7-AF56-054D03C308C2}" srcOrd="1" destOrd="0" presId="urn:microsoft.com/office/officeart/2005/8/layout/matrix2"/>
    <dgm:cxn modelId="{85BEB82F-29E9-484B-B6A4-047DEC028B35}" type="presParOf" srcId="{0221E53D-025D-413C-AD3F-1EA394772D83}" destId="{97F81F12-6926-40A1-834A-CCC0DB1A3865}" srcOrd="2" destOrd="0" presId="urn:microsoft.com/office/officeart/2005/8/layout/matrix2"/>
    <dgm:cxn modelId="{B1EB2173-184C-4B7E-A779-8DB8B6668299}" type="presParOf" srcId="{0221E53D-025D-413C-AD3F-1EA394772D83}" destId="{16D89D77-0EAE-4002-83CC-CBD2DC8581E9}" srcOrd="3" destOrd="0" presId="urn:microsoft.com/office/officeart/2005/8/layout/matrix2"/>
    <dgm:cxn modelId="{73AD7115-5A91-41B0-A06B-D96ADCE256C2}" type="presParOf" srcId="{0221E53D-025D-413C-AD3F-1EA394772D83}" destId="{A1B1635C-E1E1-4E26-825F-4B7D3D2BB108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67614-1435-4972-8BAA-2CBB7023237B}">
      <dsp:nvSpPr>
        <dsp:cNvPr id="0" name=""/>
        <dsp:cNvSpPr/>
      </dsp:nvSpPr>
      <dsp:spPr>
        <a:xfrm>
          <a:off x="390655" y="0"/>
          <a:ext cx="3431265" cy="343126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0869C-C03B-49D7-AF56-054D03C308C2}">
      <dsp:nvSpPr>
        <dsp:cNvPr id="0" name=""/>
        <dsp:cNvSpPr/>
      </dsp:nvSpPr>
      <dsp:spPr>
        <a:xfrm>
          <a:off x="613687" y="223032"/>
          <a:ext cx="1372506" cy="1372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市販</a:t>
          </a:r>
          <a:r>
            <a:rPr kumimoji="1" lang="en-US" altLang="ja-JP" sz="1500" kern="1200" dirty="0" smtClean="0"/>
            <a:t>OS</a:t>
          </a:r>
          <a:r>
            <a:rPr kumimoji="1" lang="ja-JP" altLang="en-US" sz="1500" kern="1200" dirty="0" smtClean="0"/>
            <a:t>やアプリの利用</a:t>
          </a:r>
          <a:endParaRPr kumimoji="1" lang="ja-JP" altLang="en-US" sz="1500" kern="1200" dirty="0"/>
        </a:p>
      </dsp:txBody>
      <dsp:txXfrm>
        <a:off x="680687" y="290032"/>
        <a:ext cx="1238506" cy="1238506"/>
      </dsp:txXfrm>
    </dsp:sp>
    <dsp:sp modelId="{97F81F12-6926-40A1-834A-CCC0DB1A3865}">
      <dsp:nvSpPr>
        <dsp:cNvPr id="0" name=""/>
        <dsp:cNvSpPr/>
      </dsp:nvSpPr>
      <dsp:spPr>
        <a:xfrm>
          <a:off x="2226382" y="223032"/>
          <a:ext cx="1372506" cy="1372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専用システムの開発</a:t>
          </a:r>
          <a:endParaRPr kumimoji="1" lang="ja-JP" altLang="en-US" sz="1500" kern="1200" dirty="0"/>
        </a:p>
      </dsp:txBody>
      <dsp:txXfrm>
        <a:off x="2293382" y="290032"/>
        <a:ext cx="1238506" cy="1238506"/>
      </dsp:txXfrm>
    </dsp:sp>
    <dsp:sp modelId="{16D89D77-0EAE-4002-83CC-CBD2DC8581E9}">
      <dsp:nvSpPr>
        <dsp:cNvPr id="0" name=""/>
        <dsp:cNvSpPr/>
      </dsp:nvSpPr>
      <dsp:spPr>
        <a:xfrm>
          <a:off x="613687" y="1835727"/>
          <a:ext cx="1372506" cy="1372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旧来システムの継続利用</a:t>
          </a:r>
          <a:endParaRPr kumimoji="1" lang="ja-JP" altLang="en-US" sz="1500" kern="1200" dirty="0"/>
        </a:p>
      </dsp:txBody>
      <dsp:txXfrm>
        <a:off x="680687" y="1902727"/>
        <a:ext cx="1238506" cy="1238506"/>
      </dsp:txXfrm>
    </dsp:sp>
    <dsp:sp modelId="{A1B1635C-E1E1-4E26-825F-4B7D3D2BB108}">
      <dsp:nvSpPr>
        <dsp:cNvPr id="0" name=""/>
        <dsp:cNvSpPr/>
      </dsp:nvSpPr>
      <dsp:spPr>
        <a:xfrm>
          <a:off x="2226382" y="1835727"/>
          <a:ext cx="1372506" cy="1372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kern="1200" dirty="0" smtClean="0"/>
            <a:t>グループワークシステムのアウトソーシング</a:t>
          </a:r>
          <a:endParaRPr kumimoji="1" lang="ja-JP" altLang="en-US" sz="1500" kern="1200" dirty="0"/>
        </a:p>
      </dsp:txBody>
      <dsp:txXfrm>
        <a:off x="2293382" y="1902727"/>
        <a:ext cx="1238506" cy="1238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697A9-56A0-4504-A8F7-7241F2EF374F}" type="datetimeFigureOut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5FBD2-6E0D-49C2-AA2A-5663BFBE7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7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3022B-A558-48A1-8AC3-FEC31E08A5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831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5FBD2-6E0D-49C2-AA2A-5663BFBE7F0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666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5FBD2-6E0D-49C2-AA2A-5663BFBE7F0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56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6258700"/>
            <a:ext cx="9144000" cy="6090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1" name="正方形/長方形 20"/>
          <p:cNvSpPr/>
          <p:nvPr/>
        </p:nvSpPr>
        <p:spPr>
          <a:xfrm>
            <a:off x="0" y="617838"/>
            <a:ext cx="8285206" cy="243464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schemeClr val="bg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3177017"/>
            <a:ext cx="8285206" cy="22120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3" name="正方形/長方形 22"/>
          <p:cNvSpPr/>
          <p:nvPr/>
        </p:nvSpPr>
        <p:spPr>
          <a:xfrm>
            <a:off x="0" y="488820"/>
            <a:ext cx="9144000" cy="457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正方形/長方形 11"/>
          <p:cNvSpPr/>
          <p:nvPr/>
        </p:nvSpPr>
        <p:spPr>
          <a:xfrm>
            <a:off x="141220" y="0"/>
            <a:ext cx="97868" cy="6858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3852" y="784217"/>
            <a:ext cx="6835402" cy="2207104"/>
          </a:xfrm>
        </p:spPr>
        <p:txBody>
          <a:bodyPr anchor="t">
            <a:noAutofit/>
          </a:bodyPr>
          <a:lstStyle>
            <a:lvl1pPr algn="l">
              <a:defRPr sz="4050">
                <a:solidFill>
                  <a:schemeClr val="bg1"/>
                </a:solidFill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3852" y="3364260"/>
            <a:ext cx="6835402" cy="1845305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508126" y="6402613"/>
            <a:ext cx="12001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fld id="{5295BC1E-874A-4F87-BDCA-54D00E2A2012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6241" y="6402613"/>
            <a:ext cx="5289369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8884" y="6402613"/>
            <a:ext cx="53027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69211" y="482349"/>
            <a:ext cx="742631" cy="7779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4" name="円/楕円 23"/>
          <p:cNvSpPr/>
          <p:nvPr/>
        </p:nvSpPr>
        <p:spPr>
          <a:xfrm>
            <a:off x="8672587" y="6365178"/>
            <a:ext cx="346662" cy="3542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74004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71" y="4782383"/>
            <a:ext cx="7207250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1070" y="1041402"/>
            <a:ext cx="7579479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071" y="5507380"/>
            <a:ext cx="7207250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31ED-9DC5-4B81-BC51-7C9F74FCA817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29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902" y="982132"/>
            <a:ext cx="7194549" cy="2954868"/>
          </a:xfrm>
        </p:spPr>
        <p:txBody>
          <a:bodyPr anchor="t">
            <a:normAutofit/>
          </a:bodyPr>
          <a:lstStyle>
            <a:lvl1pPr algn="l">
              <a:defRPr sz="2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7902" y="4343402"/>
            <a:ext cx="7194549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78BD-B07F-40AF-89A4-27831C9A42E6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07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61" y="982132"/>
            <a:ext cx="6972299" cy="2370668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110" y="3352800"/>
            <a:ext cx="66294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5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4343402"/>
            <a:ext cx="7207250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E1E9-613F-429F-84E8-02A56BF4A0EF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46510" y="87996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950200" y="282787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574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84" y="2647739"/>
            <a:ext cx="7207251" cy="1468800"/>
          </a:xfrm>
        </p:spPr>
        <p:txBody>
          <a:bodyPr anchor="t">
            <a:normAutofit/>
          </a:bodyPr>
          <a:lstStyle>
            <a:lvl1pPr algn="l">
              <a:defRPr sz="2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84" y="4692320"/>
            <a:ext cx="720725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761D-FAF5-42C2-92AA-CF8CE6ECCE97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2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61" y="982132"/>
            <a:ext cx="6972299" cy="2243668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/>
          </p:nvPr>
        </p:nvSpPr>
        <p:spPr>
          <a:xfrm>
            <a:off x="971552" y="3639312"/>
            <a:ext cx="7207251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2" y="4529667"/>
            <a:ext cx="7207251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C3DB-4417-44D1-9F2A-05868299F90E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46510" y="87996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50200" y="259926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819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982132"/>
            <a:ext cx="7207250" cy="224366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971552" y="3630168"/>
            <a:ext cx="7207251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4470402"/>
            <a:ext cx="7207253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7AE7-00CD-42C2-BF6D-12E712C0B655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9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A27D-5FF1-4868-A03C-ABC8F427177C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518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0982" y="982134"/>
            <a:ext cx="1418171" cy="489373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982132"/>
            <a:ext cx="5966196" cy="4893734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5FD9-F232-4B56-A5A4-F9A70C362806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7E5-CE1A-47FF-86D6-87C60C55A00E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80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24" y="1725828"/>
            <a:ext cx="7579535" cy="1822514"/>
          </a:xfrm>
        </p:spPr>
        <p:txBody>
          <a:bodyPr anchor="t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323" y="3968938"/>
            <a:ext cx="7579535" cy="954547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F8FA-895A-4015-9989-8C953221BB45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1321" y="6298623"/>
            <a:ext cx="5289369" cy="279400"/>
          </a:xfrm>
        </p:spPr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6240" y="1679944"/>
            <a:ext cx="3756324" cy="433808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828" y="1679944"/>
            <a:ext cx="3756324" cy="433808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C60-C629-439A-B835-09996CDD2496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93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538" y="1736486"/>
            <a:ext cx="3739740" cy="576262"/>
          </a:xfrm>
        </p:spPr>
        <p:txBody>
          <a:bodyPr anchor="b">
            <a:noAutofit/>
          </a:bodyPr>
          <a:lstStyle>
            <a:lvl1pPr marL="0" indent="0">
              <a:spcBef>
                <a:spcPts val="504"/>
              </a:spcBef>
              <a:spcAft>
                <a:spcPts val="450"/>
              </a:spcAft>
              <a:buNone/>
              <a:defRPr sz="2100" b="0">
                <a:solidFill>
                  <a:schemeClr val="accent4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540" y="2488019"/>
            <a:ext cx="3739739" cy="3476846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2626" y="1736486"/>
            <a:ext cx="3786527" cy="576262"/>
          </a:xfrm>
        </p:spPr>
        <p:txBody>
          <a:bodyPr anchor="b">
            <a:noAutofit/>
          </a:bodyPr>
          <a:lstStyle>
            <a:lvl1pPr marL="0" indent="0">
              <a:spcBef>
                <a:spcPts val="504"/>
              </a:spcBef>
              <a:spcAft>
                <a:spcPts val="450"/>
              </a:spcAft>
              <a:buNone/>
              <a:defRPr sz="2100" b="0">
                <a:solidFill>
                  <a:schemeClr val="accent4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2626" y="2488019"/>
            <a:ext cx="3786527" cy="3476846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F8EA-B3C0-49C0-B638-44C8BCCE3B0D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44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97D0-06C3-492F-A79F-5E674E98A19E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72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C369-FDEC-42A9-B29F-1C88F8CB51A8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2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60" y="982131"/>
            <a:ext cx="2788841" cy="1371600"/>
          </a:xfrm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2" y="982134"/>
            <a:ext cx="4102100" cy="489373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0360" y="2605765"/>
            <a:ext cx="2788841" cy="32701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7253-C4C1-45DB-931D-DE59BAC517FF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8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49" y="1355241"/>
            <a:ext cx="4681362" cy="1371600"/>
          </a:xfrm>
        </p:spPr>
        <p:txBody>
          <a:bodyPr anchor="t">
            <a:normAutofit/>
          </a:bodyPr>
          <a:lstStyle>
            <a:lvl1pPr algn="l">
              <a:defRPr sz="2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71125" y="1041400"/>
            <a:ext cx="2297510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549" y="3255432"/>
            <a:ext cx="4681362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09A7-4B87-4A73-901B-0F7EDF24DE4C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16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33274"/>
            <a:ext cx="9144000" cy="24369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正方形/長方形 10"/>
          <p:cNvSpPr/>
          <p:nvPr/>
        </p:nvSpPr>
        <p:spPr>
          <a:xfrm>
            <a:off x="0" y="297249"/>
            <a:ext cx="9144000" cy="1666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正方形/長方形 14"/>
          <p:cNvSpPr/>
          <p:nvPr/>
        </p:nvSpPr>
        <p:spPr>
          <a:xfrm>
            <a:off x="0" y="488016"/>
            <a:ext cx="9144000" cy="457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正方形/長方形 13"/>
          <p:cNvSpPr/>
          <p:nvPr/>
        </p:nvSpPr>
        <p:spPr>
          <a:xfrm>
            <a:off x="141220" y="0"/>
            <a:ext cx="97868" cy="68580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9596" y="756730"/>
            <a:ext cx="7838852" cy="103805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9596" y="1976276"/>
            <a:ext cx="7838852" cy="4359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8126" y="6460428"/>
            <a:ext cx="12001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fld id="{CCC22295-A999-4D82-B9AB-948F0C1FE7E7}" type="datetime1">
              <a:rPr kumimoji="1" lang="ja-JP" altLang="en-US" smtClean="0"/>
              <a:t>2014/11/19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6241" y="6460428"/>
            <a:ext cx="5289369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4982" y="6460428"/>
            <a:ext cx="544171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0" i="0">
                <a:solidFill>
                  <a:schemeClr val="tx1"/>
                </a:solidFill>
                <a:effectLst/>
                <a:latin typeface="HGP平成角ｺﾞｼｯｸ体W5" panose="020B0600000000000000" pitchFamily="50" charset="-128"/>
                <a:ea typeface="HGP平成角ｺﾞｼｯｸ体W5" panose="020B0600000000000000" pitchFamily="50" charset="-128"/>
              </a:defRPr>
            </a:lvl1pPr>
          </a:lstStyle>
          <a:p>
            <a:fld id="{162BBDFB-27C8-4E69-9AAA-1A39DE03D8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13609" y="291072"/>
            <a:ext cx="742631" cy="7779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円/楕円 16"/>
          <p:cNvSpPr/>
          <p:nvPr/>
        </p:nvSpPr>
        <p:spPr>
          <a:xfrm>
            <a:off x="8676314" y="6377130"/>
            <a:ext cx="346662" cy="3542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36027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342900" rtl="0" eaLnBrk="1" latinLnBrk="0" hangingPunct="1">
        <a:spcBef>
          <a:spcPct val="0"/>
        </a:spcBef>
        <a:buNone/>
        <a:defRPr kumimoji="1" sz="33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5">
            <a:lumMod val="75000"/>
          </a:schemeClr>
        </a:buClr>
        <a:buSzPct val="115000"/>
        <a:buFont typeface="Wingdings" panose="05000000000000000000" pitchFamily="2" charset="2"/>
        <a:buChar char="l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HGP平成角ｺﾞｼｯｸ体W5" panose="020B0600000000000000" pitchFamily="50" charset="-128"/>
          <a:ea typeface="HGP平成角ｺﾞｼｯｸ体W5" panose="020B0600000000000000" pitchFamily="50" charset="-128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5">
            <a:lumMod val="75000"/>
          </a:schemeClr>
        </a:buClr>
        <a:buSzPct val="115000"/>
        <a:buFont typeface="Wingdings" panose="05000000000000000000" pitchFamily="2" charset="2"/>
        <a:buChar char="l"/>
        <a:defRPr kumimoji="1" sz="1500" kern="1200" cap="none">
          <a:solidFill>
            <a:schemeClr val="tx1">
              <a:lumMod val="85000"/>
              <a:lumOff val="15000"/>
            </a:schemeClr>
          </a:solidFill>
          <a:effectLst/>
          <a:latin typeface="HGP平成角ｺﾞｼｯｸ体W5" panose="020B0600000000000000" pitchFamily="50" charset="-128"/>
          <a:ea typeface="HGP平成角ｺﾞｼｯｸ体W5" panose="020B0600000000000000" pitchFamily="50" charset="-128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5">
            <a:lumMod val="75000"/>
          </a:schemeClr>
        </a:buClr>
        <a:buSzPct val="115000"/>
        <a:buFont typeface="Wingdings" panose="05000000000000000000" pitchFamily="2" charset="2"/>
        <a:buChar char="l"/>
        <a:defRPr kumimoji="1" sz="1350" kern="1200" cap="none">
          <a:solidFill>
            <a:schemeClr val="tx1">
              <a:lumMod val="85000"/>
              <a:lumOff val="15000"/>
            </a:schemeClr>
          </a:solidFill>
          <a:effectLst/>
          <a:latin typeface="HGP平成角ｺﾞｼｯｸ体W5" panose="020B0600000000000000" pitchFamily="50" charset="-128"/>
          <a:ea typeface="HGP平成角ｺﾞｼｯｸ体W5" panose="020B0600000000000000" pitchFamily="50" charset="-128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5">
            <a:lumMod val="75000"/>
          </a:schemeClr>
        </a:buClr>
        <a:buSzPct val="115000"/>
        <a:buFont typeface="Wingdings" panose="05000000000000000000" pitchFamily="2" charset="2"/>
        <a:buChar char="l"/>
        <a:defRPr kumimoji="1" sz="1200" kern="1200" cap="none">
          <a:solidFill>
            <a:schemeClr val="tx1">
              <a:lumMod val="85000"/>
              <a:lumOff val="15000"/>
            </a:schemeClr>
          </a:solidFill>
          <a:effectLst/>
          <a:latin typeface="HGP平成角ｺﾞｼｯｸ体W5" panose="020B0600000000000000" pitchFamily="50" charset="-128"/>
          <a:ea typeface="HGP平成角ｺﾞｼｯｸ体W5" panose="020B0600000000000000" pitchFamily="50" charset="-128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5">
            <a:lumMod val="75000"/>
          </a:schemeClr>
        </a:buClr>
        <a:buSzPct val="115000"/>
        <a:buFont typeface="Wingdings" panose="05000000000000000000" pitchFamily="2" charset="2"/>
        <a:buChar char="l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HGP平成角ｺﾞｼｯｸ体W5" panose="020B0600000000000000" pitchFamily="50" charset="-128"/>
          <a:ea typeface="HGP平成角ｺﾞｼｯｸ体W5" panose="020B0600000000000000" pitchFamily="50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kumimoji="1"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小規模オフィス向け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/>
              <a:t>グループワークシステム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/>
              <a:t>導入のご提案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lang="en-US" altLang="ja-JP" dirty="0" smtClean="0"/>
              <a:t>10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ja-JP" altLang="en-US" dirty="0" smtClean="0"/>
              <a:t>株式会社　日商オフィス</a:t>
            </a:r>
            <a:endParaRPr kumimoji="1" lang="en-US" altLang="ja-JP" dirty="0" smtClean="0"/>
          </a:p>
          <a:p>
            <a:r>
              <a:rPr kumimoji="1" lang="ja-JP" altLang="en-US" dirty="0" smtClean="0"/>
              <a:t>法人営業部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62BBDFB-27C8-4E69-9AAA-1A39DE03D8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70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グループワーク環境の普及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グループワークシステムの普及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アウトソーシングへのハードル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従来資産の移行が難しい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導入コストが高い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セキュリティの不安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アウトソーシングへの関心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小規模オフィス向けグループワークシステムの導入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8" name="グラフ 7"/>
          <p:cNvGraphicFramePr/>
          <p:nvPr>
            <p:extLst/>
          </p:nvPr>
        </p:nvGraphicFramePr>
        <p:xfrm>
          <a:off x="462430" y="2419336"/>
          <a:ext cx="3894347" cy="387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4842296" y="4114799"/>
          <a:ext cx="3940354" cy="15838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18913"/>
                <a:gridCol w="1421441"/>
              </a:tblGrid>
              <a:tr h="527953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導入に関心がある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smtClean="0"/>
                        <a:t>38%</a:t>
                      </a:r>
                    </a:p>
                    <a:p>
                      <a:endParaRPr kumimoji="1" lang="ja-JP" altLang="en-US" sz="1300" dirty="0"/>
                    </a:p>
                  </a:txBody>
                  <a:tcPr/>
                </a:tc>
              </a:tr>
              <a:tr h="527953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可能なら導入したい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46%</a:t>
                      </a:r>
                      <a:endParaRPr kumimoji="1" lang="ja-JP" altLang="en-US" sz="1300" dirty="0"/>
                    </a:p>
                  </a:txBody>
                  <a:tcPr/>
                </a:tc>
              </a:tr>
              <a:tr h="527953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必要性を感じない</a:t>
                      </a:r>
                      <a:endParaRPr kumimoji="1" lang="ja-JP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/>
                        <a:t>16%</a:t>
                      </a:r>
                      <a:endParaRPr kumimoji="1" lang="ja-JP" alt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3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グループワークシステム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導入のメリット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kumimoji="1" lang="ja-JP" altLang="en-US" dirty="0" smtClean="0"/>
              <a:t>情報の共有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シームレスな進捗管理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共同作業の効率化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複数端末からのアクセス</a:t>
            </a:r>
            <a:endParaRPr lang="en-US" altLang="ja-JP" dirty="0"/>
          </a:p>
          <a:p>
            <a:pPr>
              <a:buFont typeface="Wingdings" pitchFamily="2" charset="2"/>
              <a:buChar char="l"/>
            </a:pPr>
            <a:r>
              <a:rPr kumimoji="1" lang="ja-JP" altLang="en-US" dirty="0" smtClean="0"/>
              <a:t>環境の汎用化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</a:t>
            </a:r>
            <a:r>
              <a:rPr lang="en-US" altLang="ja-JP" dirty="0" smtClean="0"/>
              <a:t>PC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タブレット、スマートフォンなどへの対応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バージョンアップの効率化</a:t>
            </a:r>
            <a:endParaRPr lang="en-US" altLang="ja-JP" dirty="0" smtClean="0"/>
          </a:p>
          <a:p>
            <a:pPr>
              <a:buFont typeface="Wingdings" pitchFamily="2" charset="2"/>
              <a:buChar char="l"/>
            </a:pPr>
            <a:r>
              <a:rPr kumimoji="1" lang="ja-JP" altLang="en-US" dirty="0"/>
              <a:t>コストの</a:t>
            </a:r>
            <a:r>
              <a:rPr kumimoji="1" lang="ja-JP" altLang="en-US" dirty="0" smtClean="0"/>
              <a:t>削減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運用コストの大幅な削減</a:t>
            </a:r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2960" y="263208"/>
            <a:ext cx="7543800" cy="1450757"/>
          </a:xfrm>
        </p:spPr>
        <p:txBody>
          <a:bodyPr/>
          <a:lstStyle/>
          <a:p>
            <a:r>
              <a:rPr kumimoji="1" lang="ja-JP" altLang="en-US" dirty="0" smtClean="0"/>
              <a:t>低コストでセキュリティも万全に！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2089382"/>
              </p:ext>
            </p:extLst>
          </p:nvPr>
        </p:nvGraphicFramePr>
        <p:xfrm>
          <a:off x="180520" y="2484235"/>
          <a:ext cx="4212576" cy="343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コンテンツ プレースホルダー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当社が培ったノウハウで万全のセキュリティを確保！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当社開発のシステムをベースにした専用システムの開発でコスト削減！</a:t>
            </a:r>
            <a:endParaRPr kumimoji="1" lang="en-US" altLang="ja-JP" dirty="0" smtClean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536" y="371141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コスト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41313" y="184573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セキュリティレベル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40822" y="40038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高</a:t>
            </a:r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4174" y="40086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低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82205" y="213776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高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82205" y="58889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低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70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専用システム開発との比較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972390"/>
              </p:ext>
            </p:extLst>
          </p:nvPr>
        </p:nvGraphicFramePr>
        <p:xfrm>
          <a:off x="894521" y="1846263"/>
          <a:ext cx="7514841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947"/>
                <a:gridCol w="2504947"/>
                <a:gridCol w="2504947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一般的な専用システム</a:t>
                      </a:r>
                      <a:endParaRPr kumimoji="1" lang="ja-JP" altLang="en-US" sz="13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/>
                        <a:t>当社グループワーク製品</a:t>
                      </a:r>
                      <a:endParaRPr kumimoji="1" lang="ja-JP" altLang="en-US" sz="13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導入コスト</a:t>
                      </a:r>
                      <a:endParaRPr kumimoji="1" lang="ja-JP" altLang="en-US" sz="13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10,000,000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円～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2,500,000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円～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メンテナンスコスト</a:t>
                      </a:r>
                      <a:endParaRPr kumimoji="1" lang="ja-JP" altLang="en-US" sz="13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300,000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円／月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120,000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円／月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新型ウィルス・新しい不正攻撃などへの対応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カ月後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日後程度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サポート体制</a:t>
                      </a:r>
                      <a:endParaRPr kumimoji="1" lang="ja-JP" altLang="en-US" sz="13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担当者のみが対応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人体制のサポートセンターで</a:t>
                      </a: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時間対応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/>
                </a:tc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6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生産性の向上！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企業価値の向上！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ja-JP" altLang="en-US" dirty="0" smtClean="0"/>
              <a:t>グループワークで生産性をアップ！</a:t>
            </a:r>
            <a:endParaRPr lang="ja-JP" altLang="en-US" dirty="0"/>
          </a:p>
          <a:p>
            <a:pPr lvl="1"/>
            <a:r>
              <a:rPr lang="ja-JP" altLang="en-US" dirty="0"/>
              <a:t>バラバラ</a:t>
            </a:r>
            <a:r>
              <a:rPr lang="ja-JP" altLang="en-US" dirty="0" smtClean="0"/>
              <a:t>に散らばった情報</a:t>
            </a:r>
            <a:r>
              <a:rPr lang="ja-JP" altLang="en-US" dirty="0"/>
              <a:t>を一元</a:t>
            </a:r>
            <a:r>
              <a:rPr lang="ja-JP" altLang="en-US" dirty="0" smtClean="0"/>
              <a:t>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仕事が進むことを直感的に感じる環境</a:t>
            </a:r>
            <a:endParaRPr lang="ja-JP" altLang="en-US" dirty="0"/>
          </a:p>
          <a:p>
            <a:pPr>
              <a:buFont typeface="Wingdings" pitchFamily="2" charset="2"/>
              <a:buChar char="l"/>
            </a:pPr>
            <a:r>
              <a:rPr lang="ja-JP" altLang="en-US" dirty="0" smtClean="0"/>
              <a:t>生産性向上は企業価値のアップに直結！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コスト削減と生産性向上を両立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飛躍的な収益アップへの期待</a:t>
            </a:r>
            <a:endParaRPr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小規模オフィス向けグループワークシステムの導入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ストライプ矢印 7"/>
          <p:cNvSpPr/>
          <p:nvPr/>
        </p:nvSpPr>
        <p:spPr>
          <a:xfrm rot="19370116">
            <a:off x="4716091" y="3874399"/>
            <a:ext cx="1786548" cy="1197983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ストライプ矢印 8"/>
          <p:cNvSpPr/>
          <p:nvPr/>
        </p:nvSpPr>
        <p:spPr>
          <a:xfrm rot="19370116">
            <a:off x="6492723" y="3461541"/>
            <a:ext cx="2398784" cy="1451673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69022" y="5259614"/>
            <a:ext cx="178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生産性アップ！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54183" y="5259614"/>
            <a:ext cx="2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企業価値アップ！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7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お問い合わせ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資料請求先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株式会社　日商オフィス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法人営業部　　芝　優子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TEL</a:t>
            </a:r>
            <a:r>
              <a:rPr lang="ja-JP" altLang="en-US" dirty="0" smtClean="0"/>
              <a:t>：</a:t>
            </a:r>
            <a:r>
              <a:rPr lang="en-US" altLang="ja-JP" dirty="0" smtClean="0"/>
              <a:t>03-9999-9999</a:t>
            </a:r>
            <a:r>
              <a:rPr lang="ja-JP" altLang="en-US" dirty="0" smtClean="0"/>
              <a:t>　内線</a:t>
            </a:r>
            <a:r>
              <a:rPr lang="en-US" altLang="ja-JP" dirty="0" smtClean="0"/>
              <a:t>1234</a:t>
            </a:r>
            <a:br>
              <a:rPr lang="en-US" altLang="ja-JP" dirty="0" smtClean="0"/>
            </a:br>
            <a:r>
              <a:rPr lang="en-US" altLang="ja-JP" dirty="0" smtClean="0"/>
              <a:t>E-mail</a:t>
            </a:r>
            <a:r>
              <a:rPr lang="ja-JP" altLang="en-US" dirty="0" smtClean="0"/>
              <a:t>：</a:t>
            </a:r>
            <a:r>
              <a:rPr lang="en-US" altLang="ja-JP" dirty="0" smtClean="0"/>
              <a:t>nissho@oooooo.xx.jp</a:t>
            </a:r>
            <a:br>
              <a:rPr lang="en-US" altLang="ja-JP" dirty="0" smtClean="0"/>
            </a:br>
            <a:endParaRPr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小規模オフィス向けグループワークシステムの導入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6AE14-C202-4DC9-A5F8-C11F5D84109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1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F2AC4145-5D75-45D4-A2EA-FE8FF0E3A157}" vid="{71D53ED8-76C2-4A2C-A65E-C3E9629A135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サンプルテンプレート_A</Template>
  <TotalTime>24</TotalTime>
  <Words>336</Words>
  <Application>Microsoft Office PowerPoint</Application>
  <PresentationFormat>画面に合わせる (4:3)</PresentationFormat>
  <Paragraphs>88</Paragraphs>
  <Slides>7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オーガニック</vt:lpstr>
      <vt:lpstr>小規模オフィス向け グループワークシステム 導入のご提案</vt:lpstr>
      <vt:lpstr>グループワーク環境の普及</vt:lpstr>
      <vt:lpstr>グループワークシステム 導入のメリット</vt:lpstr>
      <vt:lpstr>低コストでセキュリティも万全に！</vt:lpstr>
      <vt:lpstr>専用システム開発との比較</vt:lpstr>
      <vt:lpstr>生産性の向上！ 企業価値の向上！</vt:lpstr>
      <vt:lpstr>お問い合わせ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小規模オフィス向け グループワークシステム 導入のご提案</dc:title>
  <dcterms:created xsi:type="dcterms:W3CDTF">2014-08-04T01:04:12Z</dcterms:created>
  <dcterms:modified xsi:type="dcterms:W3CDTF">2014-11-19T07:18:45Z</dcterms:modified>
</cp:coreProperties>
</file>