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1.xml" ContentType="application/vnd.openxmlformats-officedocument.themeOverr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2.xml" ContentType="application/vnd.openxmlformats-officedocument.themeOverr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theme/themeOverride3.xml" ContentType="application/vnd.openxmlformats-officedocument.themeOverr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theme/themeOverride4.xml" ContentType="application/vnd.openxmlformats-officedocument.themeOverrid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theme/themeOverride5.xml" ContentType="application/vnd.openxmlformats-officedocument.themeOverrid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2" r:id="rId2"/>
    <p:sldId id="267" r:id="rId3"/>
    <p:sldId id="266" r:id="rId4"/>
    <p:sldId id="265" r:id="rId5"/>
    <p:sldId id="264" r:id="rId6"/>
    <p:sldId id="263" r:id="rId7"/>
    <p:sldId id="261" r:id="rId8"/>
    <p:sldId id="260" r:id="rId9"/>
    <p:sldId id="259" r:id="rId10"/>
    <p:sldId id="258" r:id="rId11"/>
    <p:sldId id="257" r:id="rId12"/>
    <p:sldId id="256" r:id="rId13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238" autoAdjust="0"/>
  </p:normalViewPr>
  <p:slideViewPr>
    <p:cSldViewPr snapToGrid="0">
      <p:cViewPr varScale="1">
        <p:scale>
          <a:sx n="82" d="100"/>
          <a:sy n="82" d="100"/>
        </p:scale>
        <p:origin x="72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tkash\Dropbox\&#26085;&#26412;&#21830;&#24037;&#20250;&#35696;&#25152;\databox\&#36039;&#37329;&#24490;&#29872;&#34920;\&#23478;&#35336;&#12398;&#37329;&#34701;&#36039;&#29987;&#27083;&#25104;&#65288;&#26085;&#31859;&#27431;&#65289;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oleObject" Target="file:///C:\Users\tkash\Dropbox\&#26085;&#26412;&#21830;&#24037;&#20250;&#35696;&#25152;\databox\&#36039;&#37329;&#24490;&#29872;&#34920;\&#23478;&#35336;&#12398;&#37329;&#34701;&#36039;&#29987;&#27083;&#25104;&#65288;&#26085;&#31859;&#27431;&#65289;.xlsx" TargetMode="Externa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oleObject" Target="file:///C:\Users\tkash\Dropbox\&#26085;&#26412;&#21830;&#24037;&#20250;&#35696;&#25152;\databox\&#36039;&#37329;&#24490;&#29872;&#34920;\&#23478;&#35336;&#12398;&#37329;&#34701;&#36039;&#29987;&#27083;&#25104;&#65288;&#26085;&#31859;&#27431;&#65289;.xlsx" TargetMode="Externa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5.xml"/><Relationship Id="rId1" Type="http://schemas.microsoft.com/office/2011/relationships/chartStyle" Target="style5.xml"/><Relationship Id="rId4" Type="http://schemas.openxmlformats.org/officeDocument/2006/relationships/package" Target="../embeddings/Microsoft_Excel_Worksheet1.xlsx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4.xml"/><Relationship Id="rId2" Type="http://schemas.microsoft.com/office/2011/relationships/chartColorStyle" Target="colors6.xml"/><Relationship Id="rId1" Type="http://schemas.microsoft.com/office/2011/relationships/chartStyle" Target="style6.xml"/><Relationship Id="rId4" Type="http://schemas.openxmlformats.org/officeDocument/2006/relationships/package" Target="../embeddings/Microsoft_Excel_Worksheet2.xlsx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TIM%20&#20107;&#21209;\Dropbox\&#26085;&#26412;&#21830;&#24037;&#20250;&#35696;&#25152;\databox\&#36039;&#37329;&#24490;&#29872;&#34920;\&#23478;&#35336;&#12398;&#37329;&#34701;&#36039;&#29987;&#27083;&#25104;&#65288;&#26085;&#31859;&#27431;&#65289;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5.xml"/><Relationship Id="rId2" Type="http://schemas.microsoft.com/office/2011/relationships/chartColorStyle" Target="colors8.xml"/><Relationship Id="rId1" Type="http://schemas.microsoft.com/office/2011/relationships/chartStyle" Target="style8.xml"/><Relationship Id="rId4" Type="http://schemas.openxmlformats.org/officeDocument/2006/relationships/oleObject" Target="file:///C:\Users\TIM%20&#20107;&#21209;\Dropbox\&#26085;&#26412;&#21830;&#24037;&#20250;&#35696;&#25152;\databox\&#36039;&#37329;&#24490;&#29872;&#34920;\&#23478;&#35336;&#12398;&#37329;&#34701;&#36039;&#29987;&#27083;&#25104;.xlsx" TargetMode="Externa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TIM%20&#20107;&#21209;\Dropbox\TIM&#20869;&#37096;\&#26085;&#26412;&#21830;&#24037;&#20250;&#35696;&#25152;\databox\&#36039;&#37329;&#24490;&#29872;&#34920;\&#23478;&#35336;&#12398;&#37329;&#34701;&#36039;&#29987;&#27083;&#25104;.xlsx" TargetMode="External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Sheet1!$B$41</c:f>
              <c:strCache>
                <c:ptCount val="1"/>
                <c:pt idx="0">
                  <c:v>現金・預金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Sheet1!$A$92:$A$94</c:f>
              <c:strCache>
                <c:ptCount val="3"/>
                <c:pt idx="0">
                  <c:v>ユーロ圏</c:v>
                </c:pt>
                <c:pt idx="1">
                  <c:v>米国</c:v>
                </c:pt>
                <c:pt idx="2">
                  <c:v>日本</c:v>
                </c:pt>
              </c:strCache>
            </c:strRef>
          </c:cat>
          <c:val>
            <c:numRef>
              <c:f>Sheet1!$B$92:$B$94</c:f>
              <c:numCache>
                <c:formatCode>0.0%</c:formatCode>
                <c:ptCount val="3"/>
                <c:pt idx="0">
                  <c:v>0.311</c:v>
                </c:pt>
                <c:pt idx="1">
                  <c:v>0.107</c:v>
                </c:pt>
                <c:pt idx="2">
                  <c:v>0.47199999999999998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62C-4B59-8737-5D065DF31B88}"/>
            </c:ext>
          </c:extLst>
        </c:ser>
        <c:ser>
          <c:idx val="1"/>
          <c:order val="1"/>
          <c:tx>
            <c:strRef>
              <c:f>Sheet1!$C$41</c:f>
              <c:strCache>
                <c:ptCount val="1"/>
                <c:pt idx="0">
                  <c:v>債券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1.1342592282482349E-2"/>
                  <c:y val="-0.10171082781656465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762C-4B59-8737-5D065DF31B88}"/>
                </c:ext>
              </c:extLst>
            </c:dLbl>
            <c:dLbl>
              <c:idx val="1"/>
              <c:layout>
                <c:manualLayout>
                  <c:x val="1.559606438841323E-2"/>
                  <c:y val="-9.2464388924149571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762C-4B59-8737-5D065DF31B88}"/>
                </c:ext>
              </c:extLst>
            </c:dLbl>
            <c:dLbl>
              <c:idx val="2"/>
              <c:layout>
                <c:manualLayout>
                  <c:x val="1.4178240353102936E-3"/>
                  <c:y val="-0.10171082781656449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762C-4B59-8737-5D065DF31B8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Sheet1!$A$92:$A$94</c:f>
              <c:strCache>
                <c:ptCount val="3"/>
                <c:pt idx="0">
                  <c:v>ユーロ圏</c:v>
                </c:pt>
                <c:pt idx="1">
                  <c:v>米国</c:v>
                </c:pt>
                <c:pt idx="2">
                  <c:v>日本</c:v>
                </c:pt>
              </c:strCache>
            </c:strRef>
          </c:cat>
          <c:val>
            <c:numRef>
              <c:f>Sheet1!$C$92:$C$94</c:f>
              <c:numCache>
                <c:formatCode>0.0%</c:formatCode>
                <c:ptCount val="3"/>
                <c:pt idx="0">
                  <c:v>2.8000000000000001E-2</c:v>
                </c:pt>
                <c:pt idx="1">
                  <c:v>4.2999999999999997E-2</c:v>
                </c:pt>
                <c:pt idx="2">
                  <c:v>1.4999999999999999E-2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62C-4B59-8737-5D065DF31B88}"/>
            </c:ext>
          </c:extLst>
        </c:ser>
        <c:ser>
          <c:idx val="2"/>
          <c:order val="2"/>
          <c:tx>
            <c:strRef>
              <c:f>Sheet1!$D$41</c:f>
              <c:strCache>
                <c:ptCount val="1"/>
                <c:pt idx="0">
                  <c:v>投資信託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Sheet1!$A$92:$A$94</c:f>
              <c:strCache>
                <c:ptCount val="3"/>
                <c:pt idx="0">
                  <c:v>ユーロ圏</c:v>
                </c:pt>
                <c:pt idx="1">
                  <c:v>米国</c:v>
                </c:pt>
                <c:pt idx="2">
                  <c:v>日本</c:v>
                </c:pt>
              </c:strCache>
            </c:strRef>
          </c:cat>
          <c:val>
            <c:numRef>
              <c:f>Sheet1!$D$92:$D$94</c:f>
              <c:numCache>
                <c:formatCode>0.0%</c:formatCode>
                <c:ptCount val="3"/>
                <c:pt idx="0">
                  <c:v>0.121</c:v>
                </c:pt>
                <c:pt idx="1">
                  <c:v>0.13300000000000001</c:v>
                </c:pt>
                <c:pt idx="2">
                  <c:v>6.9000000000000006E-2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62C-4B59-8737-5D065DF31B88}"/>
            </c:ext>
          </c:extLst>
        </c:ser>
        <c:ser>
          <c:idx val="3"/>
          <c:order val="3"/>
          <c:tx>
            <c:strRef>
              <c:f>Sheet1!$E$41</c:f>
              <c:strCache>
                <c:ptCount val="1"/>
                <c:pt idx="0">
                  <c:v>株式・出資金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Sheet1!$A$92:$A$94</c:f>
              <c:strCache>
                <c:ptCount val="3"/>
                <c:pt idx="0">
                  <c:v>ユーロ圏</c:v>
                </c:pt>
                <c:pt idx="1">
                  <c:v>米国</c:v>
                </c:pt>
                <c:pt idx="2">
                  <c:v>日本</c:v>
                </c:pt>
              </c:strCache>
            </c:strRef>
          </c:cat>
          <c:val>
            <c:numRef>
              <c:f>Sheet1!$E$92:$E$94</c:f>
              <c:numCache>
                <c:formatCode>0.0%</c:formatCode>
                <c:ptCount val="3"/>
                <c:pt idx="0">
                  <c:v>0.255</c:v>
                </c:pt>
                <c:pt idx="1">
                  <c:v>0.434</c:v>
                </c:pt>
                <c:pt idx="2">
                  <c:v>0.16700000000000001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62C-4B59-8737-5D065DF31B88}"/>
            </c:ext>
          </c:extLst>
        </c:ser>
        <c:ser>
          <c:idx val="4"/>
          <c:order val="4"/>
          <c:tx>
            <c:strRef>
              <c:f>Sheet1!$F$41</c:f>
              <c:strCache>
                <c:ptCount val="1"/>
                <c:pt idx="0">
                  <c:v>保険・年金・定型保証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Sheet1!$A$92:$A$94</c:f>
              <c:strCache>
                <c:ptCount val="3"/>
                <c:pt idx="0">
                  <c:v>ユーロ圏</c:v>
                </c:pt>
                <c:pt idx="1">
                  <c:v>米国</c:v>
                </c:pt>
                <c:pt idx="2">
                  <c:v>日本</c:v>
                </c:pt>
              </c:strCache>
            </c:strRef>
          </c:cat>
          <c:val>
            <c:numRef>
              <c:f>Sheet1!$F$92:$F$94</c:f>
              <c:numCache>
                <c:formatCode>0.0%</c:formatCode>
                <c:ptCount val="3"/>
                <c:pt idx="0">
                  <c:v>0.26500000000000001</c:v>
                </c:pt>
                <c:pt idx="1">
                  <c:v>0.25700000000000001</c:v>
                </c:pt>
                <c:pt idx="2">
                  <c:v>0.245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62C-4B59-8737-5D065DF31B88}"/>
            </c:ext>
          </c:extLst>
        </c:ser>
        <c:ser>
          <c:idx val="5"/>
          <c:order val="5"/>
          <c:tx>
            <c:strRef>
              <c:f>Sheet1!$G$41</c:f>
              <c:strCache>
                <c:ptCount val="1"/>
                <c:pt idx="0">
                  <c:v>その他計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Sheet1!$A$92:$A$94</c:f>
              <c:strCache>
                <c:ptCount val="3"/>
                <c:pt idx="0">
                  <c:v>ユーロ圏</c:v>
                </c:pt>
                <c:pt idx="1">
                  <c:v>米国</c:v>
                </c:pt>
                <c:pt idx="2">
                  <c:v>日本</c:v>
                </c:pt>
              </c:strCache>
            </c:strRef>
          </c:cat>
          <c:val>
            <c:numRef>
              <c:f>Sheet1!$G$92:$G$94</c:f>
              <c:numCache>
                <c:formatCode>0.0%</c:formatCode>
                <c:ptCount val="3"/>
                <c:pt idx="0">
                  <c:v>0.02</c:v>
                </c:pt>
                <c:pt idx="1">
                  <c:v>2.5000000000000001E-2</c:v>
                </c:pt>
                <c:pt idx="2">
                  <c:v>3.2000000000000001E-2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762C-4B59-8737-5D065DF31B88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576699552"/>
        <c:axId val="576700208"/>
      </c:barChart>
      <c:catAx>
        <c:axId val="57669955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576700208"/>
        <c:crosses val="autoZero"/>
        <c:auto val="1"/>
        <c:lblAlgn val="ctr"/>
        <c:lblOffset val="100"/>
        <c:noMultiLvlLbl val="0"/>
      </c:catAx>
      <c:valAx>
        <c:axId val="576700208"/>
        <c:scaling>
          <c:orientation val="minMax"/>
          <c:max val="1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5766995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ja-JP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400" b="1"/>
      </a:pPr>
      <a:endParaRPr lang="ja-JP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Sheet1!$B$41</c:f>
              <c:strCache>
                <c:ptCount val="1"/>
                <c:pt idx="0">
                  <c:v>現金・預金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Sheet1!$A$86:$A$88</c:f>
              <c:strCache>
                <c:ptCount val="3"/>
                <c:pt idx="0">
                  <c:v>ユーロ圏</c:v>
                </c:pt>
                <c:pt idx="1">
                  <c:v>米国</c:v>
                </c:pt>
                <c:pt idx="2">
                  <c:v>日本</c:v>
                </c:pt>
              </c:strCache>
            </c:strRef>
          </c:cat>
          <c:val>
            <c:numRef>
              <c:f>Sheet1!$B$86:$B$88</c:f>
              <c:numCache>
                <c:formatCode>0.0%</c:formatCode>
                <c:ptCount val="3"/>
                <c:pt idx="0">
                  <c:v>0.318</c:v>
                </c:pt>
                <c:pt idx="1">
                  <c:v>0.115</c:v>
                </c:pt>
                <c:pt idx="2">
                  <c:v>0.51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054-4FDC-B4BA-B0BC3F4D5CC5}"/>
            </c:ext>
          </c:extLst>
        </c:ser>
        <c:ser>
          <c:idx val="1"/>
          <c:order val="1"/>
          <c:tx>
            <c:strRef>
              <c:f>Sheet1!$C$41</c:f>
              <c:strCache>
                <c:ptCount val="1"/>
                <c:pt idx="0">
                  <c:v>債券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2"/>
              <c:layout>
                <c:manualLayout>
                  <c:x val="-1.1214098329099349E-2"/>
                  <c:y val="-0.10000994913648026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C054-4FDC-B4BA-B0BC3F4D5CC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Sheet1!$A$86:$A$88</c:f>
              <c:strCache>
                <c:ptCount val="3"/>
                <c:pt idx="0">
                  <c:v>ユーロ圏</c:v>
                </c:pt>
                <c:pt idx="1">
                  <c:v>米国</c:v>
                </c:pt>
                <c:pt idx="2">
                  <c:v>日本</c:v>
                </c:pt>
              </c:strCache>
            </c:strRef>
          </c:cat>
          <c:val>
            <c:numRef>
              <c:f>Sheet1!$C$86:$C$88</c:f>
              <c:numCache>
                <c:formatCode>0.0%</c:formatCode>
                <c:ptCount val="3"/>
                <c:pt idx="0">
                  <c:v>2.9000000000000001E-2</c:v>
                </c:pt>
                <c:pt idx="1">
                  <c:v>4.5999999999999999E-2</c:v>
                </c:pt>
                <c:pt idx="2">
                  <c:v>1.4E-2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054-4FDC-B4BA-B0BC3F4D5CC5}"/>
            </c:ext>
          </c:extLst>
        </c:ser>
        <c:ser>
          <c:idx val="2"/>
          <c:order val="2"/>
          <c:tx>
            <c:strRef>
              <c:f>Sheet1!$D$41</c:f>
              <c:strCache>
                <c:ptCount val="1"/>
                <c:pt idx="0">
                  <c:v>投資信託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Sheet1!$A$86:$A$88</c:f>
              <c:strCache>
                <c:ptCount val="3"/>
                <c:pt idx="0">
                  <c:v>ユーロ圏</c:v>
                </c:pt>
                <c:pt idx="1">
                  <c:v>米国</c:v>
                </c:pt>
                <c:pt idx="2">
                  <c:v>日本</c:v>
                </c:pt>
              </c:strCache>
            </c:strRef>
          </c:cat>
          <c:val>
            <c:numRef>
              <c:f>Sheet1!$D$86:$D$88</c:f>
              <c:numCache>
                <c:formatCode>0.0%</c:formatCode>
                <c:ptCount val="3"/>
                <c:pt idx="0">
                  <c:v>0.109</c:v>
                </c:pt>
                <c:pt idx="1">
                  <c:v>0.13100000000000001</c:v>
                </c:pt>
                <c:pt idx="2">
                  <c:v>0.06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054-4FDC-B4BA-B0BC3F4D5CC5}"/>
            </c:ext>
          </c:extLst>
        </c:ser>
        <c:ser>
          <c:idx val="3"/>
          <c:order val="3"/>
          <c:tx>
            <c:strRef>
              <c:f>Sheet1!$E$41</c:f>
              <c:strCache>
                <c:ptCount val="1"/>
                <c:pt idx="0">
                  <c:v>株式・出資金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Sheet1!$A$86:$A$88</c:f>
              <c:strCache>
                <c:ptCount val="3"/>
                <c:pt idx="0">
                  <c:v>ユーロ圏</c:v>
                </c:pt>
                <c:pt idx="1">
                  <c:v>米国</c:v>
                </c:pt>
                <c:pt idx="2">
                  <c:v>日本</c:v>
                </c:pt>
              </c:strCache>
            </c:strRef>
          </c:cat>
          <c:val>
            <c:numRef>
              <c:f>Sheet1!$E$86:$E$88</c:f>
              <c:numCache>
                <c:formatCode>0.0%</c:formatCode>
                <c:ptCount val="3"/>
                <c:pt idx="0">
                  <c:v>0.253</c:v>
                </c:pt>
                <c:pt idx="1">
                  <c:v>0.41499999999999998</c:v>
                </c:pt>
                <c:pt idx="2">
                  <c:v>0.122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054-4FDC-B4BA-B0BC3F4D5CC5}"/>
            </c:ext>
          </c:extLst>
        </c:ser>
        <c:ser>
          <c:idx val="4"/>
          <c:order val="4"/>
          <c:tx>
            <c:strRef>
              <c:f>Sheet1!$F$41</c:f>
              <c:strCache>
                <c:ptCount val="1"/>
                <c:pt idx="0">
                  <c:v>保険・年金・定型保証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Sheet1!$A$86:$A$88</c:f>
              <c:strCache>
                <c:ptCount val="3"/>
                <c:pt idx="0">
                  <c:v>ユーロ圏</c:v>
                </c:pt>
                <c:pt idx="1">
                  <c:v>米国</c:v>
                </c:pt>
                <c:pt idx="2">
                  <c:v>日本</c:v>
                </c:pt>
              </c:strCache>
            </c:strRef>
          </c:cat>
          <c:val>
            <c:numRef>
              <c:f>Sheet1!$F$86:$F$88</c:f>
              <c:numCache>
                <c:formatCode>0.0%</c:formatCode>
                <c:ptCount val="3"/>
                <c:pt idx="0">
                  <c:v>0.26900000000000002</c:v>
                </c:pt>
                <c:pt idx="1">
                  <c:v>0.26600000000000001</c:v>
                </c:pt>
                <c:pt idx="2">
                  <c:v>0.26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054-4FDC-B4BA-B0BC3F4D5CC5}"/>
            </c:ext>
          </c:extLst>
        </c:ser>
        <c:ser>
          <c:idx val="5"/>
          <c:order val="5"/>
          <c:tx>
            <c:strRef>
              <c:f>Sheet1!$G$41</c:f>
              <c:strCache>
                <c:ptCount val="1"/>
                <c:pt idx="0">
                  <c:v>その他計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Sheet1!$A$86:$A$88</c:f>
              <c:strCache>
                <c:ptCount val="3"/>
                <c:pt idx="0">
                  <c:v>ユーロ圏</c:v>
                </c:pt>
                <c:pt idx="1">
                  <c:v>米国</c:v>
                </c:pt>
                <c:pt idx="2">
                  <c:v>日本</c:v>
                </c:pt>
              </c:strCache>
            </c:strRef>
          </c:cat>
          <c:val>
            <c:numRef>
              <c:f>Sheet1!$G$86:$G$88</c:f>
              <c:numCache>
                <c:formatCode>0.0%</c:formatCode>
                <c:ptCount val="3"/>
                <c:pt idx="0">
                  <c:v>2.1999999999999999E-2</c:v>
                </c:pt>
                <c:pt idx="1">
                  <c:v>2.5999999999999999E-2</c:v>
                </c:pt>
                <c:pt idx="2">
                  <c:v>3.4000000000000002E-2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C054-4FDC-B4BA-B0BC3F4D5CC5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576699552"/>
        <c:axId val="576700208"/>
      </c:barChart>
      <c:catAx>
        <c:axId val="57669955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576700208"/>
        <c:crosses val="autoZero"/>
        <c:auto val="1"/>
        <c:lblAlgn val="ctr"/>
        <c:lblOffset val="100"/>
        <c:noMultiLvlLbl val="0"/>
      </c:catAx>
      <c:valAx>
        <c:axId val="576700208"/>
        <c:scaling>
          <c:orientation val="minMax"/>
          <c:max val="1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5766995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ja-JP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ja-JP"/>
    </a:p>
  </c:txPr>
  <c:externalData r:id="rId4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Sheet1!$B$41</c:f>
              <c:strCache>
                <c:ptCount val="1"/>
                <c:pt idx="0">
                  <c:v>現金・預金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Sheet1!$A$80:$A$82</c:f>
              <c:strCache>
                <c:ptCount val="3"/>
                <c:pt idx="0">
                  <c:v>ユーロ圏</c:v>
                </c:pt>
                <c:pt idx="1">
                  <c:v>米国</c:v>
                </c:pt>
                <c:pt idx="2">
                  <c:v>日本</c:v>
                </c:pt>
              </c:strCache>
            </c:strRef>
          </c:cat>
          <c:val>
            <c:numRef>
              <c:f>Sheet1!$B$80:$B$82</c:f>
              <c:numCache>
                <c:formatCode>0.0%</c:formatCode>
                <c:ptCount val="3"/>
                <c:pt idx="0">
                  <c:v>0.34100000000000003</c:v>
                </c:pt>
                <c:pt idx="1">
                  <c:v>0.11700000000000001</c:v>
                </c:pt>
                <c:pt idx="2">
                  <c:v>0.50900000000000001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784-4840-8542-A250F3211445}"/>
            </c:ext>
          </c:extLst>
        </c:ser>
        <c:ser>
          <c:idx val="1"/>
          <c:order val="1"/>
          <c:tx>
            <c:strRef>
              <c:f>Sheet1!$C$41</c:f>
              <c:strCache>
                <c:ptCount val="1"/>
                <c:pt idx="0">
                  <c:v>債券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2"/>
              <c:layout>
                <c:manualLayout>
                  <c:x val="-7.129168978033066E-3"/>
                  <c:y val="-0.1061859793841859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2784-4840-8542-A250F321144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Sheet1!$A$80:$A$82</c:f>
              <c:strCache>
                <c:ptCount val="3"/>
                <c:pt idx="0">
                  <c:v>ユーロ圏</c:v>
                </c:pt>
                <c:pt idx="1">
                  <c:v>米国</c:v>
                </c:pt>
                <c:pt idx="2">
                  <c:v>日本</c:v>
                </c:pt>
              </c:strCache>
            </c:strRef>
          </c:cat>
          <c:val>
            <c:numRef>
              <c:f>Sheet1!$C$80:$C$82</c:f>
              <c:numCache>
                <c:formatCode>0.0%</c:formatCode>
                <c:ptCount val="3"/>
                <c:pt idx="0">
                  <c:v>3.1E-2</c:v>
                </c:pt>
                <c:pt idx="1">
                  <c:v>4.5999999999999999E-2</c:v>
                </c:pt>
                <c:pt idx="2">
                  <c:v>1.2999999999999999E-2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784-4840-8542-A250F3211445}"/>
            </c:ext>
          </c:extLst>
        </c:ser>
        <c:ser>
          <c:idx val="2"/>
          <c:order val="2"/>
          <c:tx>
            <c:strRef>
              <c:f>Sheet1!$D$41</c:f>
              <c:strCache>
                <c:ptCount val="1"/>
                <c:pt idx="0">
                  <c:v>投資信託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Sheet1!$A$80:$A$82</c:f>
              <c:strCache>
                <c:ptCount val="3"/>
                <c:pt idx="0">
                  <c:v>ユーロ圏</c:v>
                </c:pt>
                <c:pt idx="1">
                  <c:v>米国</c:v>
                </c:pt>
                <c:pt idx="2">
                  <c:v>日本</c:v>
                </c:pt>
              </c:strCache>
            </c:strRef>
          </c:cat>
          <c:val>
            <c:numRef>
              <c:f>Sheet1!$D$80:$D$82</c:f>
              <c:numCache>
                <c:formatCode>0.0%</c:formatCode>
                <c:ptCount val="3"/>
                <c:pt idx="0">
                  <c:v>0.106</c:v>
                </c:pt>
                <c:pt idx="1">
                  <c:v>0.128</c:v>
                </c:pt>
                <c:pt idx="2">
                  <c:v>5.3999999999999999E-2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784-4840-8542-A250F3211445}"/>
            </c:ext>
          </c:extLst>
        </c:ser>
        <c:ser>
          <c:idx val="3"/>
          <c:order val="3"/>
          <c:tx>
            <c:strRef>
              <c:f>Sheet1!$E$41</c:f>
              <c:strCache>
                <c:ptCount val="1"/>
                <c:pt idx="0">
                  <c:v>株式・出資金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Sheet1!$A$80:$A$82</c:f>
              <c:strCache>
                <c:ptCount val="3"/>
                <c:pt idx="0">
                  <c:v>ユーロ圏</c:v>
                </c:pt>
                <c:pt idx="1">
                  <c:v>米国</c:v>
                </c:pt>
                <c:pt idx="2">
                  <c:v>日本</c:v>
                </c:pt>
              </c:strCache>
            </c:strRef>
          </c:cat>
          <c:val>
            <c:numRef>
              <c:f>Sheet1!$E$80:$E$82</c:f>
              <c:numCache>
                <c:formatCode>0.0%</c:formatCode>
                <c:ptCount val="3"/>
                <c:pt idx="0">
                  <c:v>0.215</c:v>
                </c:pt>
                <c:pt idx="1">
                  <c:v>0.40500000000000003</c:v>
                </c:pt>
                <c:pt idx="2">
                  <c:v>0.14199999999999999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784-4840-8542-A250F3211445}"/>
            </c:ext>
          </c:extLst>
        </c:ser>
        <c:ser>
          <c:idx val="4"/>
          <c:order val="4"/>
          <c:tx>
            <c:strRef>
              <c:f>Sheet1!$F$41</c:f>
              <c:strCache>
                <c:ptCount val="1"/>
                <c:pt idx="0">
                  <c:v>保険・年金・定型保証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Sheet1!$A$80:$A$82</c:f>
              <c:strCache>
                <c:ptCount val="3"/>
                <c:pt idx="0">
                  <c:v>ユーロ圏</c:v>
                </c:pt>
                <c:pt idx="1">
                  <c:v>米国</c:v>
                </c:pt>
                <c:pt idx="2">
                  <c:v>日本</c:v>
                </c:pt>
              </c:strCache>
            </c:strRef>
          </c:cat>
          <c:val>
            <c:numRef>
              <c:f>Sheet1!$F$80:$F$82</c:f>
              <c:numCache>
                <c:formatCode>0.0%</c:formatCode>
                <c:ptCount val="3"/>
                <c:pt idx="0">
                  <c:v>0.28699999999999998</c:v>
                </c:pt>
                <c:pt idx="1">
                  <c:v>0.27700000000000002</c:v>
                </c:pt>
                <c:pt idx="2">
                  <c:v>0.246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2784-4840-8542-A250F3211445}"/>
            </c:ext>
          </c:extLst>
        </c:ser>
        <c:ser>
          <c:idx val="5"/>
          <c:order val="5"/>
          <c:tx>
            <c:strRef>
              <c:f>Sheet1!$G$41</c:f>
              <c:strCache>
                <c:ptCount val="1"/>
                <c:pt idx="0">
                  <c:v>その他計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Sheet1!$A$80:$A$82</c:f>
              <c:strCache>
                <c:ptCount val="3"/>
                <c:pt idx="0">
                  <c:v>ユーロ圏</c:v>
                </c:pt>
                <c:pt idx="1">
                  <c:v>米国</c:v>
                </c:pt>
                <c:pt idx="2">
                  <c:v>日本</c:v>
                </c:pt>
              </c:strCache>
            </c:strRef>
          </c:cat>
          <c:val>
            <c:numRef>
              <c:f>Sheet1!$G$80:$G$82</c:f>
              <c:numCache>
                <c:formatCode>0.0%</c:formatCode>
                <c:ptCount val="3"/>
                <c:pt idx="0">
                  <c:v>0.02</c:v>
                </c:pt>
                <c:pt idx="1">
                  <c:v>2.7E-2</c:v>
                </c:pt>
                <c:pt idx="2">
                  <c:v>3.5999999999999997E-2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2784-4840-8542-A250F3211445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576699552"/>
        <c:axId val="576700208"/>
      </c:barChart>
      <c:catAx>
        <c:axId val="57669955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576700208"/>
        <c:crosses val="autoZero"/>
        <c:auto val="1"/>
        <c:lblAlgn val="ctr"/>
        <c:lblOffset val="100"/>
        <c:noMultiLvlLbl val="0"/>
      </c:catAx>
      <c:valAx>
        <c:axId val="576700208"/>
        <c:scaling>
          <c:orientation val="minMax"/>
          <c:max val="1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5766995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ja-JP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ja-JP"/>
    </a:p>
  </c:txPr>
  <c:externalData r:id="rId4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280359580032482"/>
          <c:y val="2.5333102186154234E-2"/>
          <c:w val="0.84733086432246951"/>
          <c:h val="0.77867554842448772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Sheet1!$B$41</c:f>
              <c:strCache>
                <c:ptCount val="1"/>
                <c:pt idx="0">
                  <c:v>現金・預金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Sheet1!$A$74:$A$76</c:f>
              <c:strCache>
                <c:ptCount val="3"/>
                <c:pt idx="0">
                  <c:v>ユーロ</c:v>
                </c:pt>
                <c:pt idx="1">
                  <c:v>米国</c:v>
                </c:pt>
                <c:pt idx="2">
                  <c:v>日本</c:v>
                </c:pt>
              </c:strCache>
            </c:strRef>
          </c:cat>
          <c:val>
            <c:numRef>
              <c:f>Sheet1!$B$74:$B$76</c:f>
              <c:numCache>
                <c:formatCode>0.0%</c:formatCode>
                <c:ptCount val="3"/>
                <c:pt idx="0">
                  <c:v>0.35499999999999998</c:v>
                </c:pt>
                <c:pt idx="1">
                  <c:v>0.126</c:v>
                </c:pt>
                <c:pt idx="2">
                  <c:v>0.54200000000000004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B6F-42BA-A290-114962327B0C}"/>
            </c:ext>
          </c:extLst>
        </c:ser>
        <c:ser>
          <c:idx val="1"/>
          <c:order val="1"/>
          <c:tx>
            <c:strRef>
              <c:f>Sheet1!$C$41</c:f>
              <c:strCache>
                <c:ptCount val="1"/>
                <c:pt idx="0">
                  <c:v>債券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1.4172335600906978E-2"/>
                  <c:y val="-6.2575021082653559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ja-JP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6.753106754512829E-2"/>
                      <c:h val="8.1757108881245433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1B6F-42BA-A290-114962327B0C}"/>
                </c:ext>
              </c:extLst>
            </c:dLbl>
            <c:dLbl>
              <c:idx val="2"/>
              <c:layout>
                <c:manualLayout>
                  <c:x val="-2.8344671201814059E-3"/>
                  <c:y val="-8.6642599277978335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1B6F-42BA-A290-114962327B0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Sheet1!$A$74:$A$76</c:f>
              <c:strCache>
                <c:ptCount val="3"/>
                <c:pt idx="0">
                  <c:v>ユーロ</c:v>
                </c:pt>
                <c:pt idx="1">
                  <c:v>米国</c:v>
                </c:pt>
                <c:pt idx="2">
                  <c:v>日本</c:v>
                </c:pt>
              </c:strCache>
            </c:strRef>
          </c:cat>
          <c:val>
            <c:numRef>
              <c:f>Sheet1!$C$74:$C$76</c:f>
              <c:numCache>
                <c:formatCode>0.0%</c:formatCode>
                <c:ptCount val="3"/>
                <c:pt idx="0">
                  <c:v>2.1999999999999999E-2</c:v>
                </c:pt>
                <c:pt idx="1">
                  <c:v>4.9000000000000002E-2</c:v>
                </c:pt>
                <c:pt idx="2">
                  <c:v>1.2999999999999999E-2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1B6F-42BA-A290-114962327B0C}"/>
            </c:ext>
          </c:extLst>
        </c:ser>
        <c:ser>
          <c:idx val="2"/>
          <c:order val="2"/>
          <c:tx>
            <c:strRef>
              <c:f>Sheet1!$D$41</c:f>
              <c:strCache>
                <c:ptCount val="1"/>
                <c:pt idx="0">
                  <c:v>投資信託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Sheet1!$A$74:$A$76</c:f>
              <c:strCache>
                <c:ptCount val="3"/>
                <c:pt idx="0">
                  <c:v>ユーロ</c:v>
                </c:pt>
                <c:pt idx="1">
                  <c:v>米国</c:v>
                </c:pt>
                <c:pt idx="2">
                  <c:v>日本</c:v>
                </c:pt>
              </c:strCache>
            </c:strRef>
          </c:cat>
          <c:val>
            <c:numRef>
              <c:f>Sheet1!$D$74:$D$76</c:f>
              <c:numCache>
                <c:formatCode>0.0%</c:formatCode>
                <c:ptCount val="3"/>
                <c:pt idx="0">
                  <c:v>0.10100000000000001</c:v>
                </c:pt>
                <c:pt idx="1">
                  <c:v>0.11899999999999999</c:v>
                </c:pt>
                <c:pt idx="2">
                  <c:v>4.3999999999999997E-2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1B6F-42BA-A290-114962327B0C}"/>
            </c:ext>
          </c:extLst>
        </c:ser>
        <c:ser>
          <c:idx val="3"/>
          <c:order val="3"/>
          <c:tx>
            <c:strRef>
              <c:f>Sheet1!$E$41</c:f>
              <c:strCache>
                <c:ptCount val="1"/>
                <c:pt idx="0">
                  <c:v>株式・出資金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Sheet1!$A$74:$A$76</c:f>
              <c:strCache>
                <c:ptCount val="3"/>
                <c:pt idx="0">
                  <c:v>ユーロ</c:v>
                </c:pt>
                <c:pt idx="1">
                  <c:v>米国</c:v>
                </c:pt>
                <c:pt idx="2">
                  <c:v>日本</c:v>
                </c:pt>
              </c:strCache>
            </c:strRef>
          </c:cat>
          <c:val>
            <c:numRef>
              <c:f>Sheet1!$E$74:$E$76</c:f>
              <c:numCache>
                <c:formatCode>0.0%</c:formatCode>
                <c:ptCount val="3"/>
                <c:pt idx="0">
                  <c:v>0.21</c:v>
                </c:pt>
                <c:pt idx="1">
                  <c:v>0.39400000000000002</c:v>
                </c:pt>
                <c:pt idx="2">
                  <c:v>0.11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1B6F-42BA-A290-114962327B0C}"/>
            </c:ext>
          </c:extLst>
        </c:ser>
        <c:ser>
          <c:idx val="4"/>
          <c:order val="4"/>
          <c:tx>
            <c:strRef>
              <c:f>Sheet1!$F$41</c:f>
              <c:strCache>
                <c:ptCount val="1"/>
                <c:pt idx="0">
                  <c:v>保険・年金・定型保証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Sheet1!$A$74:$A$76</c:f>
              <c:strCache>
                <c:ptCount val="3"/>
                <c:pt idx="0">
                  <c:v>ユーロ</c:v>
                </c:pt>
                <c:pt idx="1">
                  <c:v>米国</c:v>
                </c:pt>
                <c:pt idx="2">
                  <c:v>日本</c:v>
                </c:pt>
              </c:strCache>
            </c:strRef>
          </c:cat>
          <c:val>
            <c:numRef>
              <c:f>Sheet1!$F$74:$F$76</c:f>
              <c:numCache>
                <c:formatCode>0.0%</c:formatCode>
                <c:ptCount val="3"/>
                <c:pt idx="0">
                  <c:v>0.29099999999999998</c:v>
                </c:pt>
                <c:pt idx="1">
                  <c:v>0.28599999999999998</c:v>
                </c:pt>
                <c:pt idx="2">
                  <c:v>0.26200000000000001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1B6F-42BA-A290-114962327B0C}"/>
            </c:ext>
          </c:extLst>
        </c:ser>
        <c:ser>
          <c:idx val="5"/>
          <c:order val="5"/>
          <c:tx>
            <c:strRef>
              <c:f>Sheet1!$G$41</c:f>
              <c:strCache>
                <c:ptCount val="1"/>
                <c:pt idx="0">
                  <c:v>その他計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Sheet1!$A$74:$A$76</c:f>
              <c:strCache>
                <c:ptCount val="3"/>
                <c:pt idx="0">
                  <c:v>ユーロ</c:v>
                </c:pt>
                <c:pt idx="1">
                  <c:v>米国</c:v>
                </c:pt>
                <c:pt idx="2">
                  <c:v>日本</c:v>
                </c:pt>
              </c:strCache>
            </c:strRef>
          </c:cat>
          <c:val>
            <c:numRef>
              <c:f>Sheet1!$G$74:$G$76</c:f>
              <c:numCache>
                <c:formatCode>0.0%</c:formatCode>
                <c:ptCount val="3"/>
                <c:pt idx="0">
                  <c:v>2.1000000000000001E-2</c:v>
                </c:pt>
                <c:pt idx="1">
                  <c:v>2.7E-2</c:v>
                </c:pt>
                <c:pt idx="2">
                  <c:v>2.9000000000000001E-2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1B6F-42BA-A290-114962327B0C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576699552"/>
        <c:axId val="576700208"/>
      </c:barChart>
      <c:catAx>
        <c:axId val="57669955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576700208"/>
        <c:crosses val="autoZero"/>
        <c:auto val="1"/>
        <c:lblAlgn val="ctr"/>
        <c:lblOffset val="100"/>
        <c:noMultiLvlLbl val="0"/>
      </c:catAx>
      <c:valAx>
        <c:axId val="576700208"/>
        <c:scaling>
          <c:orientation val="minMax"/>
          <c:max val="1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5766995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3.2927787521054491E-2"/>
          <c:y val="0.88032167418257679"/>
          <c:w val="0.93742546673125637"/>
          <c:h val="0.1195123504402672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ja-JP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ja-JP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Sheet1!$B$41</c:f>
              <c:strCache>
                <c:ptCount val="1"/>
                <c:pt idx="0">
                  <c:v>現金・預金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Sheet1!$A$67:$A$69</c:f>
              <c:strCache>
                <c:ptCount val="3"/>
                <c:pt idx="0">
                  <c:v>ユーロ</c:v>
                </c:pt>
                <c:pt idx="1">
                  <c:v>米国</c:v>
                </c:pt>
                <c:pt idx="2">
                  <c:v>日本</c:v>
                </c:pt>
              </c:strCache>
            </c:strRef>
          </c:cat>
          <c:val>
            <c:numRef>
              <c:f>Sheet1!$B$67:$B$69</c:f>
              <c:numCache>
                <c:formatCode>0.0%</c:formatCode>
                <c:ptCount val="3"/>
                <c:pt idx="0">
                  <c:v>0.34499999999999997</c:v>
                </c:pt>
                <c:pt idx="1">
                  <c:v>0.13700000000000001</c:v>
                </c:pt>
                <c:pt idx="2">
                  <c:v>0.54300000000000004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E2E-40A0-A4A0-BBA7EACC7734}"/>
            </c:ext>
          </c:extLst>
        </c:ser>
        <c:ser>
          <c:idx val="1"/>
          <c:order val="1"/>
          <c:tx>
            <c:strRef>
              <c:f>Sheet1!$C$41</c:f>
              <c:strCache>
                <c:ptCount val="1"/>
                <c:pt idx="0">
                  <c:v>債券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Sheet1!$A$67:$A$69</c:f>
              <c:strCache>
                <c:ptCount val="3"/>
                <c:pt idx="0">
                  <c:v>ユーロ</c:v>
                </c:pt>
                <c:pt idx="1">
                  <c:v>米国</c:v>
                </c:pt>
                <c:pt idx="2">
                  <c:v>日本</c:v>
                </c:pt>
              </c:strCache>
            </c:strRef>
          </c:cat>
          <c:val>
            <c:numRef>
              <c:f>Sheet1!$C$67:$C$69</c:f>
              <c:numCache>
                <c:formatCode>0.0%</c:formatCode>
                <c:ptCount val="3"/>
                <c:pt idx="0">
                  <c:v>1.6E-2</c:v>
                </c:pt>
                <c:pt idx="1">
                  <c:v>2.5999999999999999E-2</c:v>
                </c:pt>
                <c:pt idx="2">
                  <c:v>1.2999999999999999E-2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E2E-40A0-A4A0-BBA7EACC7734}"/>
            </c:ext>
          </c:extLst>
        </c:ser>
        <c:ser>
          <c:idx val="2"/>
          <c:order val="2"/>
          <c:tx>
            <c:strRef>
              <c:f>Sheet1!$D$41</c:f>
              <c:strCache>
                <c:ptCount val="1"/>
                <c:pt idx="0">
                  <c:v>投資信託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Sheet1!$A$67:$A$69</c:f>
              <c:strCache>
                <c:ptCount val="3"/>
                <c:pt idx="0">
                  <c:v>ユーロ</c:v>
                </c:pt>
                <c:pt idx="1">
                  <c:v>米国</c:v>
                </c:pt>
                <c:pt idx="2">
                  <c:v>日本</c:v>
                </c:pt>
              </c:strCache>
            </c:strRef>
          </c:cat>
          <c:val>
            <c:numRef>
              <c:f>Sheet1!$D$67:$D$69</c:f>
              <c:numCache>
                <c:formatCode>0.0%</c:formatCode>
                <c:ptCount val="3"/>
                <c:pt idx="0">
                  <c:v>0.104</c:v>
                </c:pt>
                <c:pt idx="1">
                  <c:v>0.126</c:v>
                </c:pt>
                <c:pt idx="2">
                  <c:v>4.4999999999999998E-2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0E2E-40A0-A4A0-BBA7EACC7734}"/>
            </c:ext>
          </c:extLst>
        </c:ser>
        <c:ser>
          <c:idx val="3"/>
          <c:order val="3"/>
          <c:tx>
            <c:strRef>
              <c:f>Sheet1!$E$41</c:f>
              <c:strCache>
                <c:ptCount val="1"/>
                <c:pt idx="0">
                  <c:v>株式・出資金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Sheet1!$A$67:$A$69</c:f>
              <c:strCache>
                <c:ptCount val="3"/>
                <c:pt idx="0">
                  <c:v>ユーロ</c:v>
                </c:pt>
                <c:pt idx="1">
                  <c:v>米国</c:v>
                </c:pt>
                <c:pt idx="2">
                  <c:v>日本</c:v>
                </c:pt>
              </c:strCache>
            </c:strRef>
          </c:cat>
          <c:val>
            <c:numRef>
              <c:f>Sheet1!$E$67:$E$69</c:f>
              <c:numCache>
                <c:formatCode>0.0%</c:formatCode>
                <c:ptCount val="3"/>
                <c:pt idx="0">
                  <c:v>0.19500000000000001</c:v>
                </c:pt>
                <c:pt idx="1">
                  <c:v>0.39800000000000002</c:v>
                </c:pt>
                <c:pt idx="2">
                  <c:v>0.10199999999999999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0E2E-40A0-A4A0-BBA7EACC7734}"/>
            </c:ext>
          </c:extLst>
        </c:ser>
        <c:ser>
          <c:idx val="4"/>
          <c:order val="4"/>
          <c:tx>
            <c:strRef>
              <c:f>Sheet1!$F$41</c:f>
              <c:strCache>
                <c:ptCount val="1"/>
                <c:pt idx="0">
                  <c:v>保険・年金・定型保証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Sheet1!$A$67:$A$69</c:f>
              <c:strCache>
                <c:ptCount val="3"/>
                <c:pt idx="0">
                  <c:v>ユーロ</c:v>
                </c:pt>
                <c:pt idx="1">
                  <c:v>米国</c:v>
                </c:pt>
                <c:pt idx="2">
                  <c:v>日本</c:v>
                </c:pt>
              </c:strCache>
            </c:strRef>
          </c:cat>
          <c:val>
            <c:numRef>
              <c:f>Sheet1!$F$67:$F$69</c:f>
              <c:numCache>
                <c:formatCode>0.0%</c:formatCode>
                <c:ptCount val="3"/>
                <c:pt idx="0">
                  <c:v>0.31900000000000001</c:v>
                </c:pt>
                <c:pt idx="1">
                  <c:v>0.28599999999999998</c:v>
                </c:pt>
                <c:pt idx="2">
                  <c:v>0.26900000000000002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0E2E-40A0-A4A0-BBA7EACC7734}"/>
            </c:ext>
          </c:extLst>
        </c:ser>
        <c:ser>
          <c:idx val="5"/>
          <c:order val="5"/>
          <c:tx>
            <c:strRef>
              <c:f>Sheet1!$G$41</c:f>
              <c:strCache>
                <c:ptCount val="1"/>
                <c:pt idx="0">
                  <c:v>その他計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Sheet1!$A$67:$A$69</c:f>
              <c:strCache>
                <c:ptCount val="3"/>
                <c:pt idx="0">
                  <c:v>ユーロ</c:v>
                </c:pt>
                <c:pt idx="1">
                  <c:v>米国</c:v>
                </c:pt>
                <c:pt idx="2">
                  <c:v>日本</c:v>
                </c:pt>
              </c:strCache>
            </c:strRef>
          </c:cat>
          <c:val>
            <c:numRef>
              <c:f>Sheet1!$G$67:$G$69</c:f>
              <c:numCache>
                <c:formatCode>0.0%</c:formatCode>
                <c:ptCount val="3"/>
                <c:pt idx="0">
                  <c:v>2.1000000000000001E-2</c:v>
                </c:pt>
                <c:pt idx="1">
                  <c:v>2.8000000000000001E-2</c:v>
                </c:pt>
                <c:pt idx="2">
                  <c:v>2.8000000000000001E-2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0E2E-40A0-A4A0-BBA7EACC7734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576699552"/>
        <c:axId val="576700208"/>
      </c:barChart>
      <c:catAx>
        <c:axId val="57669955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576700208"/>
        <c:crosses val="autoZero"/>
        <c:auto val="1"/>
        <c:lblAlgn val="ctr"/>
        <c:lblOffset val="100"/>
        <c:noMultiLvlLbl val="0"/>
      </c:catAx>
      <c:valAx>
        <c:axId val="576700208"/>
        <c:scaling>
          <c:orientation val="minMax"/>
          <c:max val="1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5766995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ja-JP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ja-JP"/>
    </a:p>
  </c:txPr>
  <c:externalData r:id="rId4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Sheet1!$B$41</c:f>
              <c:strCache>
                <c:ptCount val="1"/>
                <c:pt idx="0">
                  <c:v>現金・預金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Sheet1!$A$62:$A$64</c:f>
              <c:strCache>
                <c:ptCount val="3"/>
                <c:pt idx="0">
                  <c:v>ユーロ</c:v>
                </c:pt>
                <c:pt idx="1">
                  <c:v>米国</c:v>
                </c:pt>
                <c:pt idx="2">
                  <c:v>日本</c:v>
                </c:pt>
              </c:strCache>
            </c:strRef>
          </c:cat>
          <c:val>
            <c:numRef>
              <c:f>Sheet1!$B$62:$B$64</c:f>
              <c:numCache>
                <c:formatCode>0.0%</c:formatCode>
                <c:ptCount val="3"/>
                <c:pt idx="0">
                  <c:v>0.34300000000000003</c:v>
                </c:pt>
                <c:pt idx="1">
                  <c:v>0.13300000000000001</c:v>
                </c:pt>
                <c:pt idx="2">
                  <c:v>0.54300000000000004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E2E-40A0-A4A0-BBA7EACC7734}"/>
            </c:ext>
          </c:extLst>
        </c:ser>
        <c:ser>
          <c:idx val="1"/>
          <c:order val="1"/>
          <c:tx>
            <c:strRef>
              <c:f>Sheet1!$C$41</c:f>
              <c:strCache>
                <c:ptCount val="1"/>
                <c:pt idx="0">
                  <c:v>債券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0"/>
                  <c:y val="-8.3333333333333412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0E2E-40A0-A4A0-BBA7EACC7734}"/>
                </c:ext>
              </c:extLst>
            </c:dLbl>
            <c:dLbl>
              <c:idx val="2"/>
              <c:layout>
                <c:manualLayout>
                  <c:x val="-2.7777777777777779E-3"/>
                  <c:y val="-8.3333333333333329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0E2E-40A0-A4A0-BBA7EACC773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Sheet1!$A$62:$A$64</c:f>
              <c:strCache>
                <c:ptCount val="3"/>
                <c:pt idx="0">
                  <c:v>ユーロ</c:v>
                </c:pt>
                <c:pt idx="1">
                  <c:v>米国</c:v>
                </c:pt>
                <c:pt idx="2">
                  <c:v>日本</c:v>
                </c:pt>
              </c:strCache>
            </c:strRef>
          </c:cat>
          <c:val>
            <c:numRef>
              <c:f>Sheet1!$C$62:$C$64</c:f>
              <c:numCache>
                <c:formatCode>0.0%</c:formatCode>
                <c:ptCount val="3"/>
                <c:pt idx="0">
                  <c:v>1.7999999999999999E-2</c:v>
                </c:pt>
                <c:pt idx="1">
                  <c:v>4.2000000000000003E-2</c:v>
                </c:pt>
                <c:pt idx="2">
                  <c:v>1.4E-2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E2E-40A0-A4A0-BBA7EACC7734}"/>
            </c:ext>
          </c:extLst>
        </c:ser>
        <c:ser>
          <c:idx val="2"/>
          <c:order val="2"/>
          <c:tx>
            <c:strRef>
              <c:f>Sheet1!$D$41</c:f>
              <c:strCache>
                <c:ptCount val="1"/>
                <c:pt idx="0">
                  <c:v>投資信託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dLbl>
              <c:idx val="2"/>
              <c:layout>
                <c:manualLayout>
                  <c:x val="1.1111111111111009E-2"/>
                  <c:y val="7.8703703703703706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0E2E-40A0-A4A0-BBA7EACC773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Sheet1!$A$62:$A$64</c:f>
              <c:strCache>
                <c:ptCount val="3"/>
                <c:pt idx="0">
                  <c:v>ユーロ</c:v>
                </c:pt>
                <c:pt idx="1">
                  <c:v>米国</c:v>
                </c:pt>
                <c:pt idx="2">
                  <c:v>日本</c:v>
                </c:pt>
              </c:strCache>
            </c:strRef>
          </c:cat>
          <c:val>
            <c:numRef>
              <c:f>Sheet1!$D$62:$D$64</c:f>
              <c:numCache>
                <c:formatCode>0.0%</c:formatCode>
                <c:ptCount val="3"/>
                <c:pt idx="0">
                  <c:v>9.6000000000000002E-2</c:v>
                </c:pt>
                <c:pt idx="1">
                  <c:v>0.13200000000000001</c:v>
                </c:pt>
                <c:pt idx="2">
                  <c:v>4.2999999999999997E-2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0E2E-40A0-A4A0-BBA7EACC7734}"/>
            </c:ext>
          </c:extLst>
        </c:ser>
        <c:ser>
          <c:idx val="3"/>
          <c:order val="3"/>
          <c:tx>
            <c:strRef>
              <c:f>Sheet1!$E$41</c:f>
              <c:strCache>
                <c:ptCount val="1"/>
                <c:pt idx="0">
                  <c:v>株式・出資金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Sheet1!$A$62:$A$64</c:f>
              <c:strCache>
                <c:ptCount val="3"/>
                <c:pt idx="0">
                  <c:v>ユーロ</c:v>
                </c:pt>
                <c:pt idx="1">
                  <c:v>米国</c:v>
                </c:pt>
                <c:pt idx="2">
                  <c:v>日本</c:v>
                </c:pt>
              </c:strCache>
            </c:strRef>
          </c:cat>
          <c:val>
            <c:numRef>
              <c:f>Sheet1!$E$62:$E$64</c:f>
              <c:numCache>
                <c:formatCode>0.0%</c:formatCode>
                <c:ptCount val="3"/>
                <c:pt idx="0">
                  <c:v>0.182</c:v>
                </c:pt>
                <c:pt idx="1">
                  <c:v>0.378</c:v>
                </c:pt>
                <c:pt idx="2">
                  <c:v>0.1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0E2E-40A0-A4A0-BBA7EACC7734}"/>
            </c:ext>
          </c:extLst>
        </c:ser>
        <c:ser>
          <c:idx val="4"/>
          <c:order val="4"/>
          <c:tx>
            <c:strRef>
              <c:f>Sheet1!$F$41</c:f>
              <c:strCache>
                <c:ptCount val="1"/>
                <c:pt idx="0">
                  <c:v>保険・年金・定型保証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Sheet1!$A$62:$A$64</c:f>
              <c:strCache>
                <c:ptCount val="3"/>
                <c:pt idx="0">
                  <c:v>ユーロ</c:v>
                </c:pt>
                <c:pt idx="1">
                  <c:v>米国</c:v>
                </c:pt>
                <c:pt idx="2">
                  <c:v>日本</c:v>
                </c:pt>
              </c:strCache>
            </c:strRef>
          </c:cat>
          <c:val>
            <c:numRef>
              <c:f>Sheet1!$F$62:$F$64</c:f>
              <c:numCache>
                <c:formatCode>0.0%</c:formatCode>
                <c:ptCount val="3"/>
                <c:pt idx="0">
                  <c:v>0.33800000000000002</c:v>
                </c:pt>
                <c:pt idx="1">
                  <c:v>0.28999999999999998</c:v>
                </c:pt>
                <c:pt idx="2">
                  <c:v>0.27400000000000002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0E2E-40A0-A4A0-BBA7EACC7734}"/>
            </c:ext>
          </c:extLst>
        </c:ser>
        <c:ser>
          <c:idx val="5"/>
          <c:order val="5"/>
          <c:tx>
            <c:strRef>
              <c:f>Sheet1!$G$41</c:f>
              <c:strCache>
                <c:ptCount val="1"/>
                <c:pt idx="0">
                  <c:v>その他計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Sheet1!$A$62:$A$64</c:f>
              <c:strCache>
                <c:ptCount val="3"/>
                <c:pt idx="0">
                  <c:v>ユーロ</c:v>
                </c:pt>
                <c:pt idx="1">
                  <c:v>米国</c:v>
                </c:pt>
                <c:pt idx="2">
                  <c:v>日本</c:v>
                </c:pt>
              </c:strCache>
            </c:strRef>
          </c:cat>
          <c:val>
            <c:numRef>
              <c:f>Sheet1!$G$62:$G$64</c:f>
              <c:numCache>
                <c:formatCode>0.0%</c:formatCode>
                <c:ptCount val="3"/>
                <c:pt idx="0">
                  <c:v>2.3E-2</c:v>
                </c:pt>
                <c:pt idx="1">
                  <c:v>2.5000000000000001E-2</c:v>
                </c:pt>
                <c:pt idx="2">
                  <c:v>2.7E-2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0E2E-40A0-A4A0-BBA7EACC7734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576699552"/>
        <c:axId val="576700208"/>
      </c:barChart>
      <c:catAx>
        <c:axId val="57669955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576700208"/>
        <c:crosses val="autoZero"/>
        <c:auto val="1"/>
        <c:lblAlgn val="ctr"/>
        <c:lblOffset val="100"/>
        <c:noMultiLvlLbl val="0"/>
      </c:catAx>
      <c:valAx>
        <c:axId val="576700208"/>
        <c:scaling>
          <c:orientation val="minMax"/>
          <c:max val="1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5766995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ja-JP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ja-JP"/>
    </a:p>
  </c:txPr>
  <c:externalData r:id="rId4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Sheet1!$B$41</c:f>
              <c:strCache>
                <c:ptCount val="1"/>
                <c:pt idx="0">
                  <c:v>現金・預金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2"/>
              <c:layout>
                <c:manualLayout>
                  <c:x val="-5.2682700944050128E-17"/>
                  <c:y val="4.8585855127309284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C4A1-4DDC-9756-7B0500A445C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Sheet1!$A$56:$A$58</c:f>
              <c:strCache>
                <c:ptCount val="3"/>
                <c:pt idx="0">
                  <c:v>ユーロ</c:v>
                </c:pt>
                <c:pt idx="1">
                  <c:v>米国</c:v>
                </c:pt>
                <c:pt idx="2">
                  <c:v>日本</c:v>
                </c:pt>
              </c:strCache>
            </c:strRef>
          </c:cat>
          <c:val>
            <c:numRef>
              <c:f>Sheet1!$B$56:$B$58</c:f>
              <c:numCache>
                <c:formatCode>0.0%</c:formatCode>
                <c:ptCount val="3"/>
                <c:pt idx="0">
                  <c:v>0.34899999999999998</c:v>
                </c:pt>
                <c:pt idx="1">
                  <c:v>0.13700000000000001</c:v>
                </c:pt>
                <c:pt idx="2">
                  <c:v>0.54200000000000004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4A1-4DDC-9756-7B0500A445C7}"/>
            </c:ext>
          </c:extLst>
        </c:ser>
        <c:ser>
          <c:idx val="1"/>
          <c:order val="1"/>
          <c:tx>
            <c:strRef>
              <c:f>Sheet1!$C$41</c:f>
              <c:strCache>
                <c:ptCount val="1"/>
                <c:pt idx="0">
                  <c:v>債券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1.1111111111111059E-2"/>
                  <c:y val="-9.7222222222222307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C4A1-4DDC-9756-7B0500A445C7}"/>
                </c:ext>
              </c:extLst>
            </c:dLbl>
            <c:dLbl>
              <c:idx val="2"/>
              <c:layout>
                <c:manualLayout>
                  <c:x val="-1.1111111111111112E-2"/>
                  <c:y val="-8.3333333333333329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C4A1-4DDC-9756-7B0500A445C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Sheet1!$A$56:$A$58</c:f>
              <c:strCache>
                <c:ptCount val="3"/>
                <c:pt idx="0">
                  <c:v>ユーロ</c:v>
                </c:pt>
                <c:pt idx="1">
                  <c:v>米国</c:v>
                </c:pt>
                <c:pt idx="2">
                  <c:v>日本</c:v>
                </c:pt>
              </c:strCache>
            </c:strRef>
          </c:cat>
          <c:val>
            <c:numRef>
              <c:f>Sheet1!$C$56:$C$58</c:f>
              <c:numCache>
                <c:formatCode>0.0%</c:formatCode>
                <c:ptCount val="3"/>
                <c:pt idx="0">
                  <c:v>0.02</c:v>
                </c:pt>
                <c:pt idx="1">
                  <c:v>0.06</c:v>
                </c:pt>
                <c:pt idx="2">
                  <c:v>1.4E-2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4A1-4DDC-9756-7B0500A445C7}"/>
            </c:ext>
          </c:extLst>
        </c:ser>
        <c:ser>
          <c:idx val="2"/>
          <c:order val="2"/>
          <c:tx>
            <c:strRef>
              <c:f>Sheet1!$D$41</c:f>
              <c:strCache>
                <c:ptCount val="1"/>
                <c:pt idx="0">
                  <c:v>投資信託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dLbl>
              <c:idx val="2"/>
              <c:layout>
                <c:manualLayout>
                  <c:x val="0"/>
                  <c:y val="7.8703703703703706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C4A1-4DDC-9756-7B0500A445C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Sheet1!$A$56:$A$58</c:f>
              <c:strCache>
                <c:ptCount val="3"/>
                <c:pt idx="0">
                  <c:v>ユーロ</c:v>
                </c:pt>
                <c:pt idx="1">
                  <c:v>米国</c:v>
                </c:pt>
                <c:pt idx="2">
                  <c:v>日本</c:v>
                </c:pt>
              </c:strCache>
            </c:strRef>
          </c:cat>
          <c:val>
            <c:numRef>
              <c:f>Sheet1!$D$56:$D$58</c:f>
              <c:numCache>
                <c:formatCode>0.0%</c:formatCode>
                <c:ptCount val="3"/>
                <c:pt idx="0">
                  <c:v>8.6999999999999994E-2</c:v>
                </c:pt>
                <c:pt idx="1">
                  <c:v>0.123</c:v>
                </c:pt>
                <c:pt idx="2">
                  <c:v>3.4000000000000002E-2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C4A1-4DDC-9756-7B0500A445C7}"/>
            </c:ext>
          </c:extLst>
        </c:ser>
        <c:ser>
          <c:idx val="3"/>
          <c:order val="3"/>
          <c:tx>
            <c:strRef>
              <c:f>Sheet1!$E$41</c:f>
              <c:strCache>
                <c:ptCount val="1"/>
                <c:pt idx="0">
                  <c:v>株式・出資金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Sheet1!$A$56:$A$58</c:f>
              <c:strCache>
                <c:ptCount val="3"/>
                <c:pt idx="0">
                  <c:v>ユーロ</c:v>
                </c:pt>
                <c:pt idx="1">
                  <c:v>米国</c:v>
                </c:pt>
                <c:pt idx="2">
                  <c:v>日本</c:v>
                </c:pt>
              </c:strCache>
            </c:strRef>
          </c:cat>
          <c:val>
            <c:numRef>
              <c:f>Sheet1!$E$56:$E$58</c:f>
              <c:numCache>
                <c:formatCode>0.0%</c:formatCode>
                <c:ptCount val="3"/>
                <c:pt idx="0">
                  <c:v>0.17199999999999999</c:v>
                </c:pt>
                <c:pt idx="1">
                  <c:v>0.32500000000000001</c:v>
                </c:pt>
                <c:pt idx="2">
                  <c:v>9.6000000000000002E-2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C4A1-4DDC-9756-7B0500A445C7}"/>
            </c:ext>
          </c:extLst>
        </c:ser>
        <c:ser>
          <c:idx val="4"/>
          <c:order val="4"/>
          <c:tx>
            <c:strRef>
              <c:f>Sheet1!$F$41</c:f>
              <c:strCache>
                <c:ptCount val="1"/>
                <c:pt idx="0">
                  <c:v>保険・年金・定型保証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Sheet1!$A$56:$A$58</c:f>
              <c:strCache>
                <c:ptCount val="3"/>
                <c:pt idx="0">
                  <c:v>ユーロ</c:v>
                </c:pt>
                <c:pt idx="1">
                  <c:v>米国</c:v>
                </c:pt>
                <c:pt idx="2">
                  <c:v>日本</c:v>
                </c:pt>
              </c:strCache>
            </c:strRef>
          </c:cat>
          <c:val>
            <c:numRef>
              <c:f>Sheet1!$F$56:$F$58</c:f>
              <c:numCache>
                <c:formatCode>0.0%</c:formatCode>
                <c:ptCount val="3"/>
                <c:pt idx="0">
                  <c:v>0.35099999999999998</c:v>
                </c:pt>
                <c:pt idx="1">
                  <c:v>0.32600000000000001</c:v>
                </c:pt>
                <c:pt idx="2">
                  <c:v>0.28399999999999997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C4A1-4DDC-9756-7B0500A445C7}"/>
            </c:ext>
          </c:extLst>
        </c:ser>
        <c:ser>
          <c:idx val="5"/>
          <c:order val="5"/>
          <c:tx>
            <c:strRef>
              <c:f>Sheet1!$G$41</c:f>
              <c:strCache>
                <c:ptCount val="1"/>
                <c:pt idx="0">
                  <c:v>その他計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Sheet1!$A$56:$A$58</c:f>
              <c:strCache>
                <c:ptCount val="3"/>
                <c:pt idx="0">
                  <c:v>ユーロ</c:v>
                </c:pt>
                <c:pt idx="1">
                  <c:v>米国</c:v>
                </c:pt>
                <c:pt idx="2">
                  <c:v>日本</c:v>
                </c:pt>
              </c:strCache>
            </c:strRef>
          </c:cat>
          <c:val>
            <c:numRef>
              <c:f>Sheet1!$G$56:$G$58</c:f>
              <c:numCache>
                <c:formatCode>0.0%</c:formatCode>
                <c:ptCount val="3"/>
                <c:pt idx="0">
                  <c:v>2.1999999999999999E-2</c:v>
                </c:pt>
                <c:pt idx="1">
                  <c:v>0.03</c:v>
                </c:pt>
                <c:pt idx="2">
                  <c:v>2.9000000000000001E-2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C4A1-4DDC-9756-7B0500A445C7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576699552"/>
        <c:axId val="576700208"/>
      </c:barChart>
      <c:catAx>
        <c:axId val="57669955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576700208"/>
        <c:crosses val="autoZero"/>
        <c:auto val="1"/>
        <c:lblAlgn val="ctr"/>
        <c:lblOffset val="100"/>
        <c:noMultiLvlLbl val="0"/>
      </c:catAx>
      <c:valAx>
        <c:axId val="576700208"/>
        <c:scaling>
          <c:orientation val="minMax"/>
          <c:max val="1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5766995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ja-JP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ja-JP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Sheet1!$B$41</c:f>
              <c:strCache>
                <c:ptCount val="1"/>
                <c:pt idx="0">
                  <c:v>現金・預金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Sheet1!$A$49:$A$51</c:f>
              <c:strCache>
                <c:ptCount val="3"/>
                <c:pt idx="0">
                  <c:v>ユーロ</c:v>
                </c:pt>
                <c:pt idx="1">
                  <c:v>米国</c:v>
                </c:pt>
                <c:pt idx="2">
                  <c:v>日本</c:v>
                </c:pt>
              </c:strCache>
            </c:strRef>
          </c:cat>
          <c:val>
            <c:numRef>
              <c:f>Sheet1!$B$49:$B$51</c:f>
              <c:numCache>
                <c:formatCode>0.0%</c:formatCode>
                <c:ptCount val="3"/>
                <c:pt idx="0">
                  <c:v>0.34</c:v>
                </c:pt>
                <c:pt idx="1">
                  <c:v>0.129</c:v>
                </c:pt>
                <c:pt idx="2">
                  <c:v>0.53300000000000003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3F3-4543-86E6-3819AD464AAC}"/>
            </c:ext>
          </c:extLst>
        </c:ser>
        <c:ser>
          <c:idx val="1"/>
          <c:order val="1"/>
          <c:tx>
            <c:strRef>
              <c:f>Sheet1!$C$41</c:f>
              <c:strCache>
                <c:ptCount val="1"/>
                <c:pt idx="0">
                  <c:v>債券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1.4368173703300555E-2"/>
                  <c:y val="-0.10846217570145636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33F3-4543-86E6-3819AD464AAC}"/>
                </c:ext>
              </c:extLst>
            </c:dLbl>
            <c:dLbl>
              <c:idx val="2"/>
              <c:layout>
                <c:manualLayout>
                  <c:x val="1.0057721592310319E-2"/>
                  <c:y val="-9.0000528773548832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33F3-4543-86E6-3819AD464AA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Sheet1!$A$49:$A$51</c:f>
              <c:strCache>
                <c:ptCount val="3"/>
                <c:pt idx="0">
                  <c:v>ユーロ</c:v>
                </c:pt>
                <c:pt idx="1">
                  <c:v>米国</c:v>
                </c:pt>
                <c:pt idx="2">
                  <c:v>日本</c:v>
                </c:pt>
              </c:strCache>
            </c:strRef>
          </c:cat>
          <c:val>
            <c:numRef>
              <c:f>Sheet1!$C$49:$C$51</c:f>
              <c:numCache>
                <c:formatCode>0.0%</c:formatCode>
                <c:ptCount val="3"/>
                <c:pt idx="0">
                  <c:v>2.3E-2</c:v>
                </c:pt>
                <c:pt idx="1">
                  <c:v>6.5000000000000002E-2</c:v>
                </c:pt>
                <c:pt idx="2">
                  <c:v>1.2999999999999999E-2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3F3-4543-86E6-3819AD464AAC}"/>
            </c:ext>
          </c:extLst>
        </c:ser>
        <c:ser>
          <c:idx val="2"/>
          <c:order val="2"/>
          <c:tx>
            <c:strRef>
              <c:f>Sheet1!$D$41</c:f>
              <c:strCache>
                <c:ptCount val="1"/>
                <c:pt idx="0">
                  <c:v>投資信託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dLbl>
              <c:idx val="2"/>
              <c:layout>
                <c:manualLayout>
                  <c:x val="5.7472694813202425E-3"/>
                  <c:y val="0.10615446983546784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33F3-4543-86E6-3819AD464AA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Sheet1!$A$49:$A$51</c:f>
              <c:strCache>
                <c:ptCount val="3"/>
                <c:pt idx="0">
                  <c:v>ユーロ</c:v>
                </c:pt>
                <c:pt idx="1">
                  <c:v>米国</c:v>
                </c:pt>
                <c:pt idx="2">
                  <c:v>日本</c:v>
                </c:pt>
              </c:strCache>
            </c:strRef>
          </c:cat>
          <c:val>
            <c:numRef>
              <c:f>Sheet1!$D$49:$D$51</c:f>
              <c:numCache>
                <c:formatCode>0.0%</c:formatCode>
                <c:ptCount val="3"/>
                <c:pt idx="0">
                  <c:v>8.7999999999999995E-2</c:v>
                </c:pt>
                <c:pt idx="1">
                  <c:v>0.12</c:v>
                </c:pt>
                <c:pt idx="2">
                  <c:v>3.9E-2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3F3-4543-86E6-3819AD464AAC}"/>
            </c:ext>
          </c:extLst>
        </c:ser>
        <c:ser>
          <c:idx val="3"/>
          <c:order val="3"/>
          <c:tx>
            <c:strRef>
              <c:f>Sheet1!$E$41</c:f>
              <c:strCache>
                <c:ptCount val="1"/>
                <c:pt idx="0">
                  <c:v>株式・出資金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Sheet1!$A$49:$A$51</c:f>
              <c:strCache>
                <c:ptCount val="3"/>
                <c:pt idx="0">
                  <c:v>ユーロ</c:v>
                </c:pt>
                <c:pt idx="1">
                  <c:v>米国</c:v>
                </c:pt>
                <c:pt idx="2">
                  <c:v>日本</c:v>
                </c:pt>
              </c:strCache>
            </c:strRef>
          </c:cat>
          <c:val>
            <c:numRef>
              <c:f>Sheet1!$E$49:$E$51</c:f>
              <c:numCache>
                <c:formatCode>0.0%</c:formatCode>
                <c:ptCount val="3"/>
                <c:pt idx="0">
                  <c:v>0.188</c:v>
                </c:pt>
                <c:pt idx="1">
                  <c:v>0.34300000000000003</c:v>
                </c:pt>
                <c:pt idx="2">
                  <c:v>0.1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3F3-4543-86E6-3819AD464AAC}"/>
            </c:ext>
          </c:extLst>
        </c:ser>
        <c:ser>
          <c:idx val="4"/>
          <c:order val="4"/>
          <c:tx>
            <c:strRef>
              <c:f>Sheet1!$F$41</c:f>
              <c:strCache>
                <c:ptCount val="1"/>
                <c:pt idx="0">
                  <c:v>保険・年金・定型保証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Sheet1!$A$49:$A$51</c:f>
              <c:strCache>
                <c:ptCount val="3"/>
                <c:pt idx="0">
                  <c:v>ユーロ</c:v>
                </c:pt>
                <c:pt idx="1">
                  <c:v>米国</c:v>
                </c:pt>
                <c:pt idx="2">
                  <c:v>日本</c:v>
                </c:pt>
              </c:strCache>
            </c:strRef>
          </c:cat>
          <c:val>
            <c:numRef>
              <c:f>Sheet1!$F$49:$F$51</c:f>
              <c:numCache>
                <c:formatCode>0.0%</c:formatCode>
                <c:ptCount val="3"/>
                <c:pt idx="0">
                  <c:v>0.34</c:v>
                </c:pt>
                <c:pt idx="1">
                  <c:v>0.317</c:v>
                </c:pt>
                <c:pt idx="2">
                  <c:v>0.28599999999999998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33F3-4543-86E6-3819AD464AAC}"/>
            </c:ext>
          </c:extLst>
        </c:ser>
        <c:ser>
          <c:idx val="5"/>
          <c:order val="5"/>
          <c:tx>
            <c:strRef>
              <c:f>Sheet1!$G$41</c:f>
              <c:strCache>
                <c:ptCount val="1"/>
                <c:pt idx="0">
                  <c:v>その他計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Sheet1!$A$49:$A$51</c:f>
              <c:strCache>
                <c:ptCount val="3"/>
                <c:pt idx="0">
                  <c:v>ユーロ</c:v>
                </c:pt>
                <c:pt idx="1">
                  <c:v>米国</c:v>
                </c:pt>
                <c:pt idx="2">
                  <c:v>日本</c:v>
                </c:pt>
              </c:strCache>
            </c:strRef>
          </c:cat>
          <c:val>
            <c:numRef>
              <c:f>Sheet1!$G$49:$G$51</c:f>
              <c:numCache>
                <c:formatCode>0.0%</c:formatCode>
                <c:ptCount val="3"/>
                <c:pt idx="0">
                  <c:v>2.1999999999999999E-2</c:v>
                </c:pt>
                <c:pt idx="1">
                  <c:v>2.7E-2</c:v>
                </c:pt>
                <c:pt idx="2">
                  <c:v>0.03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33F3-4543-86E6-3819AD464AAC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576699552"/>
        <c:axId val="576700208"/>
      </c:barChart>
      <c:catAx>
        <c:axId val="57669955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576700208"/>
        <c:crosses val="autoZero"/>
        <c:auto val="1"/>
        <c:lblAlgn val="ctr"/>
        <c:lblOffset val="100"/>
        <c:noMultiLvlLbl val="0"/>
      </c:catAx>
      <c:valAx>
        <c:axId val="576700208"/>
        <c:scaling>
          <c:orientation val="minMax"/>
          <c:max val="1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5766995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2.6115346660816444E-2"/>
          <c:y val="0.92788332050651645"/>
          <c:w val="0.9738846533391835"/>
          <c:h val="5.763305216975951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ja-JP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ja-JP"/>
    </a:p>
  </c:txPr>
  <c:externalData r:id="rId4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Sheet1!$B$41</c:f>
              <c:strCache>
                <c:ptCount val="1"/>
                <c:pt idx="0">
                  <c:v>現金・預金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Sheet1!$A$42:$A$44</c:f>
              <c:strCache>
                <c:ptCount val="3"/>
                <c:pt idx="0">
                  <c:v>ユーロ</c:v>
                </c:pt>
                <c:pt idx="1">
                  <c:v>米国</c:v>
                </c:pt>
                <c:pt idx="2">
                  <c:v>日本</c:v>
                </c:pt>
              </c:strCache>
            </c:strRef>
          </c:cat>
          <c:val>
            <c:numRef>
              <c:f>Sheet1!$B$42:$B$44</c:f>
              <c:numCache>
                <c:formatCode>0.0%</c:formatCode>
                <c:ptCount val="3"/>
                <c:pt idx="0">
                  <c:v>0.33300000000000002</c:v>
                </c:pt>
                <c:pt idx="1">
                  <c:v>0.13100000000000001</c:v>
                </c:pt>
                <c:pt idx="2">
                  <c:v>0.52500000000000002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38E-4BDE-9409-1541C90099FA}"/>
            </c:ext>
          </c:extLst>
        </c:ser>
        <c:ser>
          <c:idx val="1"/>
          <c:order val="1"/>
          <c:tx>
            <c:strRef>
              <c:f>Sheet1!$C$41</c:f>
              <c:strCache>
                <c:ptCount val="1"/>
                <c:pt idx="0">
                  <c:v>債券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2.022342623994702E-2"/>
                  <c:y val="-0.12525451919272895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138E-4BDE-9409-1541C90099FA}"/>
                </c:ext>
              </c:extLst>
            </c:dLbl>
            <c:dLbl>
              <c:idx val="1"/>
              <c:layout>
                <c:manualLayout>
                  <c:x val="2.9740332705804506E-2"/>
                  <c:y val="-0.1181646407478575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138E-4BDE-9409-1541C90099FA}"/>
                </c:ext>
              </c:extLst>
            </c:dLbl>
            <c:dLbl>
              <c:idx val="2"/>
              <c:layout>
                <c:manualLayout>
                  <c:x val="5.9480665411609018E-3"/>
                  <c:y val="-0.11343805511794319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138E-4BDE-9409-1541C90099F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Sheet1!$A$42:$A$44</c:f>
              <c:strCache>
                <c:ptCount val="3"/>
                <c:pt idx="0">
                  <c:v>ユーロ</c:v>
                </c:pt>
                <c:pt idx="1">
                  <c:v>米国</c:v>
                </c:pt>
                <c:pt idx="2">
                  <c:v>日本</c:v>
                </c:pt>
              </c:strCache>
            </c:strRef>
          </c:cat>
          <c:val>
            <c:numRef>
              <c:f>Sheet1!$C$42:$C$44</c:f>
              <c:numCache>
                <c:formatCode>0.0%</c:formatCode>
                <c:ptCount val="3"/>
                <c:pt idx="0">
                  <c:v>2.5000000000000001E-2</c:v>
                </c:pt>
                <c:pt idx="1">
                  <c:v>5.8999999999999997E-2</c:v>
                </c:pt>
                <c:pt idx="2">
                  <c:v>1.2999999999999999E-2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38E-4BDE-9409-1541C90099FA}"/>
            </c:ext>
          </c:extLst>
        </c:ser>
        <c:ser>
          <c:idx val="2"/>
          <c:order val="2"/>
          <c:tx>
            <c:strRef>
              <c:f>Sheet1!$D$41</c:f>
              <c:strCache>
                <c:ptCount val="1"/>
                <c:pt idx="0">
                  <c:v>投資信託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dLbl>
              <c:idx val="2"/>
              <c:layout>
                <c:manualLayout>
                  <c:x val="9.5169064658573548E-3"/>
                  <c:y val="0.12998110482264325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138E-4BDE-9409-1541C90099F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Sheet1!$A$42:$A$44</c:f>
              <c:strCache>
                <c:ptCount val="3"/>
                <c:pt idx="0">
                  <c:v>ユーロ</c:v>
                </c:pt>
                <c:pt idx="1">
                  <c:v>米国</c:v>
                </c:pt>
                <c:pt idx="2">
                  <c:v>日本</c:v>
                </c:pt>
              </c:strCache>
            </c:strRef>
          </c:cat>
          <c:val>
            <c:numRef>
              <c:f>Sheet1!$D$42:$D$44</c:f>
              <c:numCache>
                <c:formatCode>0.0%</c:formatCode>
                <c:ptCount val="3"/>
                <c:pt idx="0">
                  <c:v>9.6000000000000002E-2</c:v>
                </c:pt>
                <c:pt idx="1">
                  <c:v>0.11799999999999999</c:v>
                </c:pt>
                <c:pt idx="2">
                  <c:v>0.04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38E-4BDE-9409-1541C90099FA}"/>
            </c:ext>
          </c:extLst>
        </c:ser>
        <c:ser>
          <c:idx val="3"/>
          <c:order val="3"/>
          <c:tx>
            <c:strRef>
              <c:f>Sheet1!$E$41</c:f>
              <c:strCache>
                <c:ptCount val="1"/>
                <c:pt idx="0">
                  <c:v>株式・出資金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Sheet1!$A$42:$A$44</c:f>
              <c:strCache>
                <c:ptCount val="3"/>
                <c:pt idx="0">
                  <c:v>ユーロ</c:v>
                </c:pt>
                <c:pt idx="1">
                  <c:v>米国</c:v>
                </c:pt>
                <c:pt idx="2">
                  <c:v>日本</c:v>
                </c:pt>
              </c:strCache>
            </c:strRef>
          </c:cat>
          <c:val>
            <c:numRef>
              <c:f>Sheet1!$E$42:$E$44</c:f>
              <c:numCache>
                <c:formatCode>0.0%</c:formatCode>
                <c:ptCount val="3"/>
                <c:pt idx="0">
                  <c:v>0.192</c:v>
                </c:pt>
                <c:pt idx="1">
                  <c:v>0.36199999999999999</c:v>
                </c:pt>
                <c:pt idx="2">
                  <c:v>0.109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138E-4BDE-9409-1541C90099FA}"/>
            </c:ext>
          </c:extLst>
        </c:ser>
        <c:ser>
          <c:idx val="4"/>
          <c:order val="4"/>
          <c:tx>
            <c:strRef>
              <c:f>Sheet1!$F$41</c:f>
              <c:strCache>
                <c:ptCount val="1"/>
                <c:pt idx="0">
                  <c:v>保険・年金・定型保証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Sheet1!$A$42:$A$44</c:f>
              <c:strCache>
                <c:ptCount val="3"/>
                <c:pt idx="0">
                  <c:v>ユーロ</c:v>
                </c:pt>
                <c:pt idx="1">
                  <c:v>米国</c:v>
                </c:pt>
                <c:pt idx="2">
                  <c:v>日本</c:v>
                </c:pt>
              </c:strCache>
            </c:strRef>
          </c:cat>
          <c:val>
            <c:numRef>
              <c:f>Sheet1!$F$42:$F$44</c:f>
              <c:numCache>
                <c:formatCode>0.0%</c:formatCode>
                <c:ptCount val="3"/>
                <c:pt idx="0">
                  <c:v>0.33400000000000002</c:v>
                </c:pt>
                <c:pt idx="1">
                  <c:v>0.30199999999999999</c:v>
                </c:pt>
                <c:pt idx="2">
                  <c:v>0.28499999999999998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138E-4BDE-9409-1541C90099FA}"/>
            </c:ext>
          </c:extLst>
        </c:ser>
        <c:ser>
          <c:idx val="5"/>
          <c:order val="5"/>
          <c:tx>
            <c:strRef>
              <c:f>Sheet1!$G$41</c:f>
              <c:strCache>
                <c:ptCount val="1"/>
                <c:pt idx="0">
                  <c:v>その他計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Sheet1!$A$42:$A$44</c:f>
              <c:strCache>
                <c:ptCount val="3"/>
                <c:pt idx="0">
                  <c:v>ユーロ</c:v>
                </c:pt>
                <c:pt idx="1">
                  <c:v>米国</c:v>
                </c:pt>
                <c:pt idx="2">
                  <c:v>日本</c:v>
                </c:pt>
              </c:strCache>
            </c:strRef>
          </c:cat>
          <c:val>
            <c:numRef>
              <c:f>Sheet1!$G$42:$G$44</c:f>
              <c:numCache>
                <c:formatCode>0.0%</c:formatCode>
                <c:ptCount val="3"/>
                <c:pt idx="0">
                  <c:v>2.1999999999999999E-2</c:v>
                </c:pt>
                <c:pt idx="1">
                  <c:v>2.8000000000000001E-2</c:v>
                </c:pt>
                <c:pt idx="2">
                  <c:v>2.8000000000000001E-2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138E-4BDE-9409-1541C90099FA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576699552"/>
        <c:axId val="576700208"/>
      </c:barChart>
      <c:catAx>
        <c:axId val="57669955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576700208"/>
        <c:crosses val="autoZero"/>
        <c:auto val="1"/>
        <c:lblAlgn val="ctr"/>
        <c:lblOffset val="100"/>
        <c:noMultiLvlLbl val="0"/>
      </c:catAx>
      <c:valAx>
        <c:axId val="57670020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5766995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ja-JP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ja-JP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Sheet1!$B$30</c:f>
              <c:strCache>
                <c:ptCount val="1"/>
                <c:pt idx="0">
                  <c:v>現金・預金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Sheet1!$A$31:$A$33</c:f>
              <c:strCache>
                <c:ptCount val="3"/>
                <c:pt idx="0">
                  <c:v>ユーロ</c:v>
                </c:pt>
                <c:pt idx="1">
                  <c:v>米国</c:v>
                </c:pt>
                <c:pt idx="2">
                  <c:v>日本</c:v>
                </c:pt>
              </c:strCache>
            </c:strRef>
          </c:cat>
          <c:val>
            <c:numRef>
              <c:f>Sheet1!$B$31:$B$33</c:f>
              <c:numCache>
                <c:formatCode>0.0%</c:formatCode>
                <c:ptCount val="3"/>
                <c:pt idx="0">
                  <c:v>0.32200000000000001</c:v>
                </c:pt>
                <c:pt idx="1">
                  <c:v>0.13400000000000001</c:v>
                </c:pt>
                <c:pt idx="2">
                  <c:v>0.51500000000000001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2DD-4592-83DE-460556E0F2E0}"/>
            </c:ext>
          </c:extLst>
        </c:ser>
        <c:ser>
          <c:idx val="1"/>
          <c:order val="1"/>
          <c:tx>
            <c:strRef>
              <c:f>Sheet1!$C$30</c:f>
              <c:strCache>
                <c:ptCount val="1"/>
                <c:pt idx="0">
                  <c:v>債券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1.0654078635069912E-2"/>
                  <c:y val="-0.10671085987249759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D2DD-4592-83DE-460556E0F2E0}"/>
                </c:ext>
              </c:extLst>
            </c:dLbl>
            <c:dLbl>
              <c:idx val="1"/>
              <c:layout>
                <c:manualLayout>
                  <c:x val="1.598111795260487E-2"/>
                  <c:y val="-0.10444041604542317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D2DD-4592-83DE-460556E0F2E0}"/>
                </c:ext>
              </c:extLst>
            </c:dLbl>
            <c:dLbl>
              <c:idx val="2"/>
              <c:layout>
                <c:manualLayout>
                  <c:x val="-1.3317598293837391E-3"/>
                  <c:y val="-0.10671085987249759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D2DD-4592-83DE-460556E0F2E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Sheet1!$A$31:$A$33</c:f>
              <c:strCache>
                <c:ptCount val="3"/>
                <c:pt idx="0">
                  <c:v>ユーロ</c:v>
                </c:pt>
                <c:pt idx="1">
                  <c:v>米国</c:v>
                </c:pt>
                <c:pt idx="2">
                  <c:v>日本</c:v>
                </c:pt>
              </c:strCache>
            </c:strRef>
          </c:cat>
          <c:val>
            <c:numRef>
              <c:f>Sheet1!$C$31:$C$33</c:f>
              <c:numCache>
                <c:formatCode>0.0%</c:formatCode>
                <c:ptCount val="3"/>
                <c:pt idx="0">
                  <c:v>3.2000000000000001E-2</c:v>
                </c:pt>
                <c:pt idx="1">
                  <c:v>5.6000000000000001E-2</c:v>
                </c:pt>
                <c:pt idx="2">
                  <c:v>1.4E-2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2DD-4592-83DE-460556E0F2E0}"/>
            </c:ext>
          </c:extLst>
        </c:ser>
        <c:ser>
          <c:idx val="2"/>
          <c:order val="2"/>
          <c:tx>
            <c:strRef>
              <c:f>Sheet1!$D$30</c:f>
              <c:strCache>
                <c:ptCount val="1"/>
                <c:pt idx="0">
                  <c:v>投資信託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dLbl>
              <c:idx val="2"/>
              <c:layout>
                <c:manualLayout>
                  <c:x val="4.261631454027965E-2"/>
                  <c:y val="-0.10898130369957201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D2DD-4592-83DE-460556E0F2E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Sheet1!$A$31:$A$33</c:f>
              <c:strCache>
                <c:ptCount val="3"/>
                <c:pt idx="0">
                  <c:v>ユーロ</c:v>
                </c:pt>
                <c:pt idx="1">
                  <c:v>米国</c:v>
                </c:pt>
                <c:pt idx="2">
                  <c:v>日本</c:v>
                </c:pt>
              </c:strCache>
            </c:strRef>
          </c:cat>
          <c:val>
            <c:numRef>
              <c:f>Sheet1!$D$31:$D$33</c:f>
              <c:numCache>
                <c:formatCode>0.0%</c:formatCode>
                <c:ptCount val="3"/>
                <c:pt idx="0">
                  <c:v>9.1999999999999998E-2</c:v>
                </c:pt>
                <c:pt idx="1">
                  <c:v>0.11</c:v>
                </c:pt>
                <c:pt idx="2">
                  <c:v>5.3999999999999999E-2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2DD-4592-83DE-460556E0F2E0}"/>
            </c:ext>
          </c:extLst>
        </c:ser>
        <c:ser>
          <c:idx val="3"/>
          <c:order val="3"/>
          <c:tx>
            <c:strRef>
              <c:f>Sheet1!$E$30</c:f>
              <c:strCache>
                <c:ptCount val="1"/>
                <c:pt idx="0">
                  <c:v>株式・出資金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Sheet1!$A$31:$A$33</c:f>
              <c:strCache>
                <c:ptCount val="3"/>
                <c:pt idx="0">
                  <c:v>ユーロ</c:v>
                </c:pt>
                <c:pt idx="1">
                  <c:v>米国</c:v>
                </c:pt>
                <c:pt idx="2">
                  <c:v>日本</c:v>
                </c:pt>
              </c:strCache>
            </c:strRef>
          </c:cat>
          <c:val>
            <c:numRef>
              <c:f>Sheet1!$E$31:$E$33</c:f>
              <c:numCache>
                <c:formatCode>0.0%</c:formatCode>
                <c:ptCount val="3"/>
                <c:pt idx="0">
                  <c:v>0.182</c:v>
                </c:pt>
                <c:pt idx="1">
                  <c:v>0.35799999999999998</c:v>
                </c:pt>
                <c:pt idx="2">
                  <c:v>0.1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2DD-4592-83DE-460556E0F2E0}"/>
            </c:ext>
          </c:extLst>
        </c:ser>
        <c:ser>
          <c:idx val="4"/>
          <c:order val="4"/>
          <c:tx>
            <c:strRef>
              <c:f>Sheet1!$F$30</c:f>
              <c:strCache>
                <c:ptCount val="1"/>
                <c:pt idx="0">
                  <c:v>保険・年金・定型保証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Sheet1!$A$31:$A$33</c:f>
              <c:strCache>
                <c:ptCount val="3"/>
                <c:pt idx="0">
                  <c:v>ユーロ</c:v>
                </c:pt>
                <c:pt idx="1">
                  <c:v>米国</c:v>
                </c:pt>
                <c:pt idx="2">
                  <c:v>日本</c:v>
                </c:pt>
              </c:strCache>
            </c:strRef>
          </c:cat>
          <c:val>
            <c:numRef>
              <c:f>Sheet1!$F$31:$F$33</c:f>
              <c:numCache>
                <c:formatCode>0.0%</c:formatCode>
                <c:ptCount val="3"/>
                <c:pt idx="0">
                  <c:v>0.34</c:v>
                </c:pt>
                <c:pt idx="1">
                  <c:v>0.312</c:v>
                </c:pt>
                <c:pt idx="2">
                  <c:v>0.28799999999999998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2DD-4592-83DE-460556E0F2E0}"/>
            </c:ext>
          </c:extLst>
        </c:ser>
        <c:ser>
          <c:idx val="5"/>
          <c:order val="5"/>
          <c:tx>
            <c:strRef>
              <c:f>Sheet1!$G$30</c:f>
              <c:strCache>
                <c:ptCount val="1"/>
                <c:pt idx="0">
                  <c:v>その他計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Sheet1!$A$31:$A$33</c:f>
              <c:strCache>
                <c:ptCount val="3"/>
                <c:pt idx="0">
                  <c:v>ユーロ</c:v>
                </c:pt>
                <c:pt idx="1">
                  <c:v>米国</c:v>
                </c:pt>
                <c:pt idx="2">
                  <c:v>日本</c:v>
                </c:pt>
              </c:strCache>
            </c:strRef>
          </c:cat>
          <c:val>
            <c:numRef>
              <c:f>Sheet1!$G$31:$G$33</c:f>
              <c:numCache>
                <c:formatCode>0.0%</c:formatCode>
                <c:ptCount val="3"/>
                <c:pt idx="0">
                  <c:v>2.3E-2</c:v>
                </c:pt>
                <c:pt idx="1">
                  <c:v>2.9000000000000001E-2</c:v>
                </c:pt>
                <c:pt idx="2">
                  <c:v>2.9000000000000001E-2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D2DD-4592-83DE-460556E0F2E0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445265832"/>
        <c:axId val="445270424"/>
      </c:barChart>
      <c:catAx>
        <c:axId val="44526583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445270424"/>
        <c:crosses val="autoZero"/>
        <c:auto val="1"/>
        <c:lblAlgn val="ctr"/>
        <c:lblOffset val="100"/>
        <c:noMultiLvlLbl val="0"/>
      </c:catAx>
      <c:valAx>
        <c:axId val="44527042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4452658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2.1790524687101374E-4"/>
          <c:y val="0.84529629108861393"/>
          <c:w val="0.99978209475312896"/>
          <c:h val="0.1398227565304336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ja-JP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ja-JP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Sheet1!$B$22</c:f>
              <c:strCache>
                <c:ptCount val="1"/>
                <c:pt idx="0">
                  <c:v>現金・預金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Sheet1!$A$23:$A$25</c:f>
              <c:strCache>
                <c:ptCount val="3"/>
                <c:pt idx="0">
                  <c:v>ユーロ</c:v>
                </c:pt>
                <c:pt idx="1">
                  <c:v>米国</c:v>
                </c:pt>
                <c:pt idx="2">
                  <c:v>日本</c:v>
                </c:pt>
              </c:strCache>
            </c:strRef>
          </c:cat>
          <c:val>
            <c:numRef>
              <c:f>Sheet1!$B$23:$B$25</c:f>
              <c:numCache>
                <c:formatCode>0.0%</c:formatCode>
                <c:ptCount val="3"/>
                <c:pt idx="0">
                  <c:v>0.34399999999999997</c:v>
                </c:pt>
                <c:pt idx="1">
                  <c:v>0.13700000000000001</c:v>
                </c:pt>
                <c:pt idx="2">
                  <c:v>0.51800000000000002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9D2-4E80-8236-E216C505C8B5}"/>
            </c:ext>
          </c:extLst>
        </c:ser>
        <c:ser>
          <c:idx val="1"/>
          <c:order val="1"/>
          <c:tx>
            <c:strRef>
              <c:f>Sheet1!$C$22</c:f>
              <c:strCache>
                <c:ptCount val="1"/>
                <c:pt idx="0">
                  <c:v>債券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7.0654511123634826E-3"/>
                  <c:y val="-0.12248992110491695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89D2-4E80-8236-E216C505C8B5}"/>
                </c:ext>
              </c:extLst>
            </c:dLbl>
            <c:dLbl>
              <c:idx val="1"/>
              <c:layout>
                <c:manualLayout>
                  <c:x val="2.6848714226981232E-2"/>
                  <c:y val="-0.13173444345245791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89D2-4E80-8236-E216C505C8B5}"/>
                </c:ext>
              </c:extLst>
            </c:dLbl>
            <c:dLbl>
              <c:idx val="2"/>
              <c:layout>
                <c:manualLayout>
                  <c:x val="-4.2392706674180894E-3"/>
                  <c:y val="-9.706748464917947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89D2-4E80-8236-E216C505C8B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Sheet1!$A$23:$A$25</c:f>
              <c:strCache>
                <c:ptCount val="3"/>
                <c:pt idx="0">
                  <c:v>ユーロ</c:v>
                </c:pt>
                <c:pt idx="1">
                  <c:v>米国</c:v>
                </c:pt>
                <c:pt idx="2">
                  <c:v>日本</c:v>
                </c:pt>
              </c:strCache>
            </c:strRef>
          </c:cat>
          <c:val>
            <c:numRef>
              <c:f>Sheet1!$C$23:$C$25</c:f>
              <c:numCache>
                <c:formatCode>0.0%</c:formatCode>
                <c:ptCount val="3"/>
                <c:pt idx="0">
                  <c:v>0.04</c:v>
                </c:pt>
                <c:pt idx="1">
                  <c:v>4.5999999999999999E-2</c:v>
                </c:pt>
                <c:pt idx="2">
                  <c:v>1.4E-2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9D2-4E80-8236-E216C505C8B5}"/>
            </c:ext>
          </c:extLst>
        </c:ser>
        <c:ser>
          <c:idx val="2"/>
          <c:order val="2"/>
          <c:tx>
            <c:strRef>
              <c:f>Sheet1!$D$22</c:f>
              <c:strCache>
                <c:ptCount val="1"/>
                <c:pt idx="0">
                  <c:v>投資信託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dLbl>
              <c:idx val="2"/>
              <c:layout>
                <c:manualLayout>
                  <c:x val="6.076287956632595E-2"/>
                  <c:y val="-9.9378615236064699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89D2-4E80-8236-E216C505C8B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Sheet1!$A$23:$A$25</c:f>
              <c:strCache>
                <c:ptCount val="3"/>
                <c:pt idx="0">
                  <c:v>ユーロ</c:v>
                </c:pt>
                <c:pt idx="1">
                  <c:v>米国</c:v>
                </c:pt>
                <c:pt idx="2">
                  <c:v>日本</c:v>
                </c:pt>
              </c:strCache>
            </c:strRef>
          </c:cat>
          <c:val>
            <c:numRef>
              <c:f>Sheet1!$D$23:$D$25</c:f>
              <c:numCache>
                <c:formatCode>0.0%</c:formatCode>
                <c:ptCount val="3"/>
                <c:pt idx="0">
                  <c:v>8.5999999999999993E-2</c:v>
                </c:pt>
                <c:pt idx="1">
                  <c:v>0.13</c:v>
                </c:pt>
                <c:pt idx="2">
                  <c:v>5.5E-2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9D2-4E80-8236-E216C505C8B5}"/>
            </c:ext>
          </c:extLst>
        </c:ser>
        <c:ser>
          <c:idx val="3"/>
          <c:order val="3"/>
          <c:tx>
            <c:strRef>
              <c:f>Sheet1!$E$22</c:f>
              <c:strCache>
                <c:ptCount val="1"/>
                <c:pt idx="0">
                  <c:v>株式・出資金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Sheet1!$A$23:$A$25</c:f>
              <c:strCache>
                <c:ptCount val="3"/>
                <c:pt idx="0">
                  <c:v>ユーロ</c:v>
                </c:pt>
                <c:pt idx="1">
                  <c:v>米国</c:v>
                </c:pt>
                <c:pt idx="2">
                  <c:v>日本</c:v>
                </c:pt>
              </c:strCache>
            </c:strRef>
          </c:cat>
          <c:val>
            <c:numRef>
              <c:f>Sheet1!$E$23:$E$25</c:f>
              <c:numCache>
                <c:formatCode>0.0%</c:formatCode>
                <c:ptCount val="3"/>
                <c:pt idx="0">
                  <c:v>0.16900000000000001</c:v>
                </c:pt>
                <c:pt idx="1">
                  <c:v>0.34200000000000003</c:v>
                </c:pt>
                <c:pt idx="2">
                  <c:v>9.7000000000000003E-2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89D2-4E80-8236-E216C505C8B5}"/>
            </c:ext>
          </c:extLst>
        </c:ser>
        <c:ser>
          <c:idx val="4"/>
          <c:order val="4"/>
          <c:tx>
            <c:strRef>
              <c:f>Sheet1!$F$22</c:f>
              <c:strCache>
                <c:ptCount val="1"/>
                <c:pt idx="0">
                  <c:v>保険・年金・定型保証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Sheet1!$A$23:$A$25</c:f>
              <c:strCache>
                <c:ptCount val="3"/>
                <c:pt idx="0">
                  <c:v>ユーロ</c:v>
                </c:pt>
                <c:pt idx="1">
                  <c:v>米国</c:v>
                </c:pt>
                <c:pt idx="2">
                  <c:v>日本</c:v>
                </c:pt>
              </c:strCache>
            </c:strRef>
          </c:cat>
          <c:val>
            <c:numRef>
              <c:f>Sheet1!$F$23:$F$25</c:f>
              <c:numCache>
                <c:formatCode>0.0%</c:formatCode>
                <c:ptCount val="3"/>
                <c:pt idx="0">
                  <c:v>0.33500000000000002</c:v>
                </c:pt>
                <c:pt idx="1">
                  <c:v>0.317</c:v>
                </c:pt>
                <c:pt idx="2">
                  <c:v>0.29299999999999998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89D2-4E80-8236-E216C505C8B5}"/>
            </c:ext>
          </c:extLst>
        </c:ser>
        <c:ser>
          <c:idx val="5"/>
          <c:order val="5"/>
          <c:tx>
            <c:strRef>
              <c:f>Sheet1!$G$22</c:f>
              <c:strCache>
                <c:ptCount val="1"/>
                <c:pt idx="0">
                  <c:v>その他計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Sheet1!$A$23:$A$25</c:f>
              <c:strCache>
                <c:ptCount val="3"/>
                <c:pt idx="0">
                  <c:v>ユーロ</c:v>
                </c:pt>
                <c:pt idx="1">
                  <c:v>米国</c:v>
                </c:pt>
                <c:pt idx="2">
                  <c:v>日本</c:v>
                </c:pt>
              </c:strCache>
            </c:strRef>
          </c:cat>
          <c:val>
            <c:numRef>
              <c:f>Sheet1!$G$23:$G$25</c:f>
              <c:numCache>
                <c:formatCode>0.0%</c:formatCode>
                <c:ptCount val="3"/>
                <c:pt idx="0">
                  <c:v>2.5999999999999999E-2</c:v>
                </c:pt>
                <c:pt idx="1">
                  <c:v>2.7E-2</c:v>
                </c:pt>
                <c:pt idx="2">
                  <c:v>2.1999999999999999E-2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89D2-4E80-8236-E216C505C8B5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574215296"/>
        <c:axId val="574215624"/>
      </c:barChart>
      <c:catAx>
        <c:axId val="57421529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574215624"/>
        <c:crosses val="autoZero"/>
        <c:auto val="1"/>
        <c:lblAlgn val="ctr"/>
        <c:lblOffset val="100"/>
        <c:noMultiLvlLbl val="0"/>
      </c:catAx>
      <c:valAx>
        <c:axId val="57421562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5742152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"/>
          <c:y val="0.85583968105669983"/>
          <c:w val="1"/>
          <c:h val="0.1302935354219887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ja-JP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ja-JP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Sheet1!$B$3</c:f>
              <c:strCache>
                <c:ptCount val="1"/>
                <c:pt idx="0">
                  <c:v>現金・預金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Sheet1!$A$4:$A$6</c:f>
              <c:strCache>
                <c:ptCount val="3"/>
                <c:pt idx="0">
                  <c:v>ユーロ</c:v>
                </c:pt>
                <c:pt idx="1">
                  <c:v>米国</c:v>
                </c:pt>
                <c:pt idx="2">
                  <c:v>日本</c:v>
                </c:pt>
              </c:strCache>
            </c:strRef>
          </c:cat>
          <c:val>
            <c:numRef>
              <c:f>Sheet1!$B$4:$B$6</c:f>
              <c:numCache>
                <c:formatCode>0.0%</c:formatCode>
                <c:ptCount val="3"/>
                <c:pt idx="0">
                  <c:v>0.35</c:v>
                </c:pt>
                <c:pt idx="1">
                  <c:v>0.13300000000000001</c:v>
                </c:pt>
                <c:pt idx="2">
                  <c:v>0.51700000000000002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E14-43DA-A8B4-C11ADC2A59EB}"/>
            </c:ext>
          </c:extLst>
        </c:ser>
        <c:ser>
          <c:idx val="1"/>
          <c:order val="1"/>
          <c:tx>
            <c:strRef>
              <c:f>Sheet1!$C$3</c:f>
              <c:strCache>
                <c:ptCount val="1"/>
                <c:pt idx="0">
                  <c:v>債券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1.0032675600600652E-2"/>
                  <c:y val="-0.1126152167377822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1E14-43DA-A8B4-C11ADC2A59EB}"/>
                </c:ext>
              </c:extLst>
            </c:dLbl>
            <c:dLbl>
              <c:idx val="1"/>
              <c:layout>
                <c:manualLayout>
                  <c:x val="3.1531266173316308E-2"/>
                  <c:y val="-0.11151114598545095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20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ja-JP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7.0859354527670892E-2"/>
                      <c:h val="6.5051848727354158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8-1E14-43DA-A8B4-C11ADC2A59EB}"/>
                </c:ext>
              </c:extLst>
            </c:dLbl>
            <c:dLbl>
              <c:idx val="2"/>
              <c:layout>
                <c:manualLayout>
                  <c:x val="-8.5994362290862207E-3"/>
                  <c:y val="-0.10599079222379497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1E14-43DA-A8B4-C11ADC2A59E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Sheet1!$A$4:$A$6</c:f>
              <c:strCache>
                <c:ptCount val="3"/>
                <c:pt idx="0">
                  <c:v>ユーロ</c:v>
                </c:pt>
                <c:pt idx="1">
                  <c:v>米国</c:v>
                </c:pt>
                <c:pt idx="2">
                  <c:v>日本</c:v>
                </c:pt>
              </c:strCache>
            </c:strRef>
          </c:cat>
          <c:val>
            <c:numRef>
              <c:f>Sheet1!$C$4:$C$6</c:f>
              <c:numCache>
                <c:formatCode>0.0%</c:formatCode>
                <c:ptCount val="3"/>
                <c:pt idx="0">
                  <c:v>4.9000000000000002E-2</c:v>
                </c:pt>
                <c:pt idx="1">
                  <c:v>4.4999999999999998E-2</c:v>
                </c:pt>
                <c:pt idx="2">
                  <c:v>1.6E-2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E14-43DA-A8B4-C11ADC2A59EB}"/>
            </c:ext>
          </c:extLst>
        </c:ser>
        <c:ser>
          <c:idx val="2"/>
          <c:order val="2"/>
          <c:tx>
            <c:strRef>
              <c:f>Sheet1!$D$3</c:f>
              <c:strCache>
                <c:ptCount val="1"/>
                <c:pt idx="0">
                  <c:v>投資信託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dLbl>
              <c:idx val="2"/>
              <c:layout>
                <c:manualLayout>
                  <c:x val="2.0065351201201304E-2"/>
                  <c:y val="0.11040707523311975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1E14-43DA-A8B4-C11ADC2A59E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Sheet1!$A$4:$A$6</c:f>
              <c:strCache>
                <c:ptCount val="3"/>
                <c:pt idx="0">
                  <c:v>ユーロ</c:v>
                </c:pt>
                <c:pt idx="1">
                  <c:v>米国</c:v>
                </c:pt>
                <c:pt idx="2">
                  <c:v>日本</c:v>
                </c:pt>
              </c:strCache>
            </c:strRef>
          </c:cat>
          <c:val>
            <c:numRef>
              <c:f>Sheet1!$D$4:$D$6</c:f>
              <c:numCache>
                <c:formatCode>0.0%</c:formatCode>
                <c:ptCount val="3"/>
                <c:pt idx="0">
                  <c:v>0.08</c:v>
                </c:pt>
                <c:pt idx="1">
                  <c:v>0.129</c:v>
                </c:pt>
                <c:pt idx="2">
                  <c:v>5.6000000000000001E-2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E14-43DA-A8B4-C11ADC2A59EB}"/>
            </c:ext>
          </c:extLst>
        </c:ser>
        <c:ser>
          <c:idx val="3"/>
          <c:order val="3"/>
          <c:tx>
            <c:strRef>
              <c:f>Sheet1!$E$3</c:f>
              <c:strCache>
                <c:ptCount val="1"/>
                <c:pt idx="0">
                  <c:v>株式・出資金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Sheet1!$A$4:$A$6</c:f>
              <c:strCache>
                <c:ptCount val="3"/>
                <c:pt idx="0">
                  <c:v>ユーロ</c:v>
                </c:pt>
                <c:pt idx="1">
                  <c:v>米国</c:v>
                </c:pt>
                <c:pt idx="2">
                  <c:v>日本</c:v>
                </c:pt>
              </c:strCache>
            </c:strRef>
          </c:cat>
          <c:val>
            <c:numRef>
              <c:f>Sheet1!$E$4:$E$6</c:f>
              <c:numCache>
                <c:formatCode>0.0%</c:formatCode>
                <c:ptCount val="3"/>
                <c:pt idx="0">
                  <c:v>0.16800000000000001</c:v>
                </c:pt>
                <c:pt idx="1">
                  <c:v>0.34300000000000003</c:v>
                </c:pt>
                <c:pt idx="2">
                  <c:v>0.108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1E14-43DA-A8B4-C11ADC2A59EB}"/>
            </c:ext>
          </c:extLst>
        </c:ser>
        <c:ser>
          <c:idx val="4"/>
          <c:order val="4"/>
          <c:tx>
            <c:strRef>
              <c:f>Sheet1!$F$3</c:f>
              <c:strCache>
                <c:ptCount val="1"/>
                <c:pt idx="0">
                  <c:v>保険・年金準備金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Sheet1!$A$4:$A$6</c:f>
              <c:strCache>
                <c:ptCount val="3"/>
                <c:pt idx="0">
                  <c:v>ユーロ</c:v>
                </c:pt>
                <c:pt idx="1">
                  <c:v>米国</c:v>
                </c:pt>
                <c:pt idx="2">
                  <c:v>日本</c:v>
                </c:pt>
              </c:strCache>
            </c:strRef>
          </c:cat>
          <c:val>
            <c:numRef>
              <c:f>Sheet1!$F$4:$F$6</c:f>
              <c:numCache>
                <c:formatCode>0.0%</c:formatCode>
                <c:ptCount val="3"/>
                <c:pt idx="0">
                  <c:v>0.32600000000000001</c:v>
                </c:pt>
                <c:pt idx="1">
                  <c:v>0.32100000000000001</c:v>
                </c:pt>
                <c:pt idx="2">
                  <c:v>0.26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1E14-43DA-A8B4-C11ADC2A59EB}"/>
            </c:ext>
          </c:extLst>
        </c:ser>
        <c:ser>
          <c:idx val="5"/>
          <c:order val="5"/>
          <c:tx>
            <c:strRef>
              <c:f>Sheet1!$G$3</c:f>
              <c:strCache>
                <c:ptCount val="1"/>
                <c:pt idx="0">
                  <c:v>その他計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Sheet1!$A$4:$A$6</c:f>
              <c:strCache>
                <c:ptCount val="3"/>
                <c:pt idx="0">
                  <c:v>ユーロ</c:v>
                </c:pt>
                <c:pt idx="1">
                  <c:v>米国</c:v>
                </c:pt>
                <c:pt idx="2">
                  <c:v>日本</c:v>
                </c:pt>
              </c:strCache>
            </c:strRef>
          </c:cat>
          <c:val>
            <c:numRef>
              <c:f>Sheet1!$G$4:$G$6</c:f>
              <c:numCache>
                <c:formatCode>0.0%</c:formatCode>
                <c:ptCount val="3"/>
                <c:pt idx="0">
                  <c:v>2.7E-2</c:v>
                </c:pt>
                <c:pt idx="1">
                  <c:v>2.8000000000000001E-2</c:v>
                </c:pt>
                <c:pt idx="2">
                  <c:v>4.2999999999999997E-2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1E14-43DA-A8B4-C11ADC2A59EB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539962632"/>
        <c:axId val="539960664"/>
      </c:barChart>
      <c:catAx>
        <c:axId val="53996263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539960664"/>
        <c:crosses val="autoZero"/>
        <c:auto val="1"/>
        <c:lblAlgn val="ctr"/>
        <c:lblOffset val="100"/>
        <c:noMultiLvlLbl val="0"/>
      </c:catAx>
      <c:valAx>
        <c:axId val="53996066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5399626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1.2088929874682269E-2"/>
          <c:y val="0.8614600193246853"/>
          <c:w val="0.97299584885321599"/>
          <c:h val="0.1252138175872124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ja-JP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ja-JP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796EB4A-BB6D-4501-90EA-74446E08F37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48D2D4EC-D404-451A-A62A-77173BA2B0B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4DCFED95-58F9-44CF-A48B-34445E50F5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393B3-679F-4B5A-A578-4011D5DDAEB0}" type="datetimeFigureOut">
              <a:rPr kumimoji="1" lang="ja-JP" altLang="en-US" smtClean="0"/>
              <a:t>2026/9/9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01F791C-903A-4A73-A25A-475376D0F2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6F7C286-6CEB-4A73-B546-AAC2B2E6FF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DDC7B-0578-457C-A926-B264114A9A5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613348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1CC494F-12D2-4B6C-8367-EF9218F52B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7D0D276C-E9A5-4F47-9412-5C760220DA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50FDBF6-761D-4C9A-83D8-EAE5A4BC56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393B3-679F-4B5A-A578-4011D5DDAEB0}" type="datetimeFigureOut">
              <a:rPr kumimoji="1" lang="ja-JP" altLang="en-US" smtClean="0"/>
              <a:t>2026/9/9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EE8FCF4-1614-40FF-A53D-CB65B09E62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0BFCBDA-BCBD-430B-A4A2-C9F8D5D572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DDC7B-0578-457C-A926-B264114A9A5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64108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2AB8375-C76B-4F0D-A0E8-46382DBD28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D89ACD3-9BF5-4529-8A9A-9D3FE18F63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A9046445-0D30-4678-BBFC-6AD05F6C44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393B3-679F-4B5A-A578-4011D5DDAEB0}" type="datetimeFigureOut">
              <a:rPr kumimoji="1" lang="ja-JP" altLang="en-US" smtClean="0"/>
              <a:t>2026/9/9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2B9C7ECD-A4FB-4342-8F49-37CDA60902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63CC347-4E80-4E2E-AC31-9E66933EB3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DDC7B-0578-457C-A926-B264114A9A5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269351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6A7BDDC-2C04-41A5-9948-3631856993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89E16F2A-BD18-4675-BB7B-C1C6398FB23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CB0C5A2B-C7C5-45FF-9767-5CA4071C679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898901BF-6CB6-4954-8CBD-F262331569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393B3-679F-4B5A-A578-4011D5DDAEB0}" type="datetimeFigureOut">
              <a:rPr kumimoji="1" lang="ja-JP" altLang="en-US" smtClean="0"/>
              <a:t>2026/9/9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918F6107-A3C9-4CBB-AA08-2A7ED136ED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1E5D0D9B-E27B-488C-A7D4-CBE3BED254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DDC7B-0578-457C-A926-B264114A9A5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479805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E51C0B7-41C9-4A6F-8F50-A34270CCA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9AFB97CD-512D-4E08-8269-3245259A9C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9B65534F-F00D-4C60-922A-1C93FEB7F7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E11C699E-627D-438A-BCDB-B9BC3976E11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533873E5-A6C3-44A4-8DFB-DFDDA47113D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369CE5CA-B0C2-48BF-A1B5-CBE2FD435B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393B3-679F-4B5A-A578-4011D5DDAEB0}" type="datetimeFigureOut">
              <a:rPr kumimoji="1" lang="ja-JP" altLang="en-US" smtClean="0"/>
              <a:t>2026/9/9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39D743D2-E67E-47C4-9A17-3831EFAB1E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A69303FC-45A4-4B2C-B3DB-976D4C119A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DDC7B-0578-457C-A926-B264114A9A5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857772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2CFDCC2-7A74-4858-9BF3-1A4D4C7EBD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5624C8BF-9FC6-4E29-9D88-4B5901816D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393B3-679F-4B5A-A578-4011D5DDAEB0}" type="datetimeFigureOut">
              <a:rPr kumimoji="1" lang="ja-JP" altLang="en-US" smtClean="0"/>
              <a:t>2026/9/9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A687A347-3347-48E7-AEE5-C5CFD2C363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514A731B-7AB5-4855-81BB-16FE493077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DDC7B-0578-457C-A926-B264114A9A5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755804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B808FED0-BD1C-4657-97B5-588C1168B5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393B3-679F-4B5A-A578-4011D5DDAEB0}" type="datetimeFigureOut">
              <a:rPr kumimoji="1" lang="ja-JP" altLang="en-US" smtClean="0"/>
              <a:t>2026/9/9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0FC5E8E7-3E1E-4192-A935-0A71EB835F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578F60CC-0158-42C9-927E-E286D8E7B7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DDC7B-0578-457C-A926-B264114A9A5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480215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9399ABB-4DFA-44B7-8A54-36631C1C3C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03DA260B-4A4B-4ADA-9826-2EB9631CEC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692F1122-EF26-4789-B2A0-0EB50566FBA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933D6974-B09C-4109-A457-8D56AFE9D5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393B3-679F-4B5A-A578-4011D5DDAEB0}" type="datetimeFigureOut">
              <a:rPr kumimoji="1" lang="ja-JP" altLang="en-US" smtClean="0"/>
              <a:t>2026/9/9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B5EC4646-9B2C-41F9-9421-A126AD6D40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ADF612D8-2E31-4AB0-9051-F56716F3AA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DDC7B-0578-457C-A926-B264114A9A5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049304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792B526-35C1-420A-966B-DFF481738C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818D7C5D-8EFD-474D-B2D5-B6EAA84D1A6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FB740DF7-1498-48A1-AEB8-94813FF13CE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F0A16B6B-7A40-4544-87D1-351FD12002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393B3-679F-4B5A-A578-4011D5DDAEB0}" type="datetimeFigureOut">
              <a:rPr kumimoji="1" lang="ja-JP" altLang="en-US" smtClean="0"/>
              <a:t>2026/9/9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C9B8C022-3B08-485E-9705-1D13F716BC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692D7E04-7468-461F-AEAB-8C4745A76D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DDC7B-0578-457C-A926-B264114A9A5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867888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1F9ED73-80E8-4A56-AACD-1EEC0525A4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22D01E41-F671-4D7E-90E0-B8DFF44780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07B82DA-E9A8-419C-8CC0-CB9C8096C8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393B3-679F-4B5A-A578-4011D5DDAEB0}" type="datetimeFigureOut">
              <a:rPr kumimoji="1" lang="ja-JP" altLang="en-US" smtClean="0"/>
              <a:t>2026/9/9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F4DC787-479F-46FC-8A90-3A1F152A7D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B622F75-24F9-410E-8771-F10E79E2C1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DDC7B-0578-457C-A926-B264114A9A5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634336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431010F9-1FF0-4644-AB87-85EA5AC391E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0DDC8A49-BDC6-43CF-8549-18E88F3D1C6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F7144E6-9F35-474D-A4B0-6B6EFE70B2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393B3-679F-4B5A-A578-4011D5DDAEB0}" type="datetimeFigureOut">
              <a:rPr kumimoji="1" lang="ja-JP" altLang="en-US" smtClean="0"/>
              <a:t>2026/9/9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7B3AFE9C-789A-445F-873B-4AEDE75DC9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4291E21-F584-475E-88E8-502DDCE2D4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DDC7B-0578-457C-A926-B264114A9A5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823582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DE88B54F-F38F-4AC1-9D4A-DD670BDE89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6E388B6-CC45-4ADF-858C-9F530EADE8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4E9C94F7-817F-4608-A255-711FA8ED59C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D393B3-679F-4B5A-A578-4011D5DDAEB0}" type="datetimeFigureOut">
              <a:rPr kumimoji="1" lang="ja-JP" altLang="en-US" smtClean="0"/>
              <a:t>2026/9/9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857C5F6-2556-4BD1-B331-AE1D9A5C623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05CF96D-3240-4490-94A2-4B246F63827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ADDC7B-0578-457C-A926-B264114A9A5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531441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hyperlink" Target="https://www.boj.or.jp/statistics/sj/sjhiq.pdf" TargetMode="Externa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hyperlink" Target="https://www.boj.or.jp/statistics/sj/sjhiq.pdf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hyperlink" Target="https://www.boj.or.jp/statistics/sj/sjhiq.pdf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82F2DAF0-C20D-42ED-8F09-D2B3DA02636A}"/>
              </a:ext>
            </a:extLst>
          </p:cNvPr>
          <p:cNvSpPr/>
          <p:nvPr/>
        </p:nvSpPr>
        <p:spPr>
          <a:xfrm>
            <a:off x="395536" y="260648"/>
            <a:ext cx="5872742" cy="571500"/>
          </a:xfrm>
          <a:prstGeom prst="rect">
            <a:avLst/>
          </a:prstGeom>
          <a:solidFill>
            <a:srgbClr val="00B050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ja-JP" altLang="en-US" sz="3200" dirty="0">
                <a:solidFill>
                  <a:schemeClr val="bg1"/>
                </a:solidFill>
              </a:rPr>
              <a:t>家計の金融資産構成</a:t>
            </a:r>
            <a:r>
              <a:rPr lang="en-US" altLang="ja-JP" sz="3200" dirty="0">
                <a:solidFill>
                  <a:schemeClr val="bg1"/>
                </a:solidFill>
              </a:rPr>
              <a:t>2026</a:t>
            </a:r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AF125996-3CCD-4201-9C24-FA2943E14FB1}"/>
              </a:ext>
            </a:extLst>
          </p:cNvPr>
          <p:cNvSpPr/>
          <p:nvPr/>
        </p:nvSpPr>
        <p:spPr>
          <a:xfrm>
            <a:off x="9093467" y="6036559"/>
            <a:ext cx="2844048" cy="7386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2026</a:t>
            </a:r>
            <a:r>
              <a:rPr lang="ja-JP" altLang="en-US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年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8</a:t>
            </a:r>
            <a:r>
              <a:rPr lang="ja-JP" altLang="en-US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月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31</a:t>
            </a:r>
            <a:r>
              <a:rPr lang="ja-JP" altLang="en-US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日</a:t>
            </a:r>
            <a:endParaRPr lang="en-US" altLang="ja-JP" sz="14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zh-TW" altLang="en-US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日本銀行調査統計局</a:t>
            </a:r>
            <a:endParaRPr lang="en-US" altLang="zh-TW" sz="14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1400" dirty="0">
                <a:hlinkClick r:id="rId2"/>
              </a:rPr>
              <a:t>資金循環の日米欧比較 </a:t>
            </a:r>
            <a:r>
              <a:rPr lang="en-US" altLang="ja-JP" sz="1400" dirty="0">
                <a:hlinkClick r:id="rId2"/>
              </a:rPr>
              <a:t>(boj.or.jp)</a:t>
            </a:r>
            <a:endParaRPr lang="en-US" altLang="ja-JP" sz="1400" dirty="0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04AAF14B-2ABE-4493-973F-F5E58FE6DEFD}"/>
              </a:ext>
            </a:extLst>
          </p:cNvPr>
          <p:cNvSpPr txBox="1"/>
          <p:nvPr/>
        </p:nvSpPr>
        <p:spPr>
          <a:xfrm>
            <a:off x="9382933" y="1714876"/>
            <a:ext cx="22651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800" dirty="0"/>
              <a:t>（</a:t>
            </a:r>
            <a:r>
              <a:rPr lang="en-US" altLang="ja-JP" dirty="0"/>
              <a:t>2386</a:t>
            </a:r>
            <a:r>
              <a:rPr lang="ja-JP" altLang="en-US" dirty="0"/>
              <a:t>兆</a:t>
            </a:r>
            <a:r>
              <a:rPr kumimoji="1" lang="ja-JP" altLang="en-US" sz="1800" dirty="0"/>
              <a:t>円）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A43BE42C-19A6-4D55-8622-832DBD77A0FB}"/>
              </a:ext>
            </a:extLst>
          </p:cNvPr>
          <p:cNvSpPr txBox="1"/>
          <p:nvPr/>
        </p:nvSpPr>
        <p:spPr>
          <a:xfrm>
            <a:off x="9382932" y="3141693"/>
            <a:ext cx="19344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800" dirty="0"/>
              <a:t>（</a:t>
            </a:r>
            <a:r>
              <a:rPr kumimoji="1" lang="en-US" altLang="ja-JP" sz="1800" dirty="0"/>
              <a:t>141.6</a:t>
            </a:r>
            <a:r>
              <a:rPr kumimoji="1" lang="ja-JP" altLang="en-US" sz="1800" dirty="0"/>
              <a:t>兆ドル）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B109612B-FD6D-417F-9BF3-237A57EF797E}"/>
              </a:ext>
            </a:extLst>
          </p:cNvPr>
          <p:cNvSpPr txBox="1"/>
          <p:nvPr/>
        </p:nvSpPr>
        <p:spPr>
          <a:xfrm>
            <a:off x="9382930" y="4589126"/>
            <a:ext cx="20822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800" dirty="0"/>
              <a:t>（</a:t>
            </a:r>
            <a:r>
              <a:rPr kumimoji="1" lang="en-US" altLang="ja-JP" sz="1800" dirty="0"/>
              <a:t>35.5</a:t>
            </a:r>
            <a:r>
              <a:rPr kumimoji="1" lang="ja-JP" altLang="en-US" sz="1800" dirty="0"/>
              <a:t>兆ユーロ）</a:t>
            </a:r>
          </a:p>
        </p:txBody>
      </p:sp>
      <p:graphicFrame>
        <p:nvGraphicFramePr>
          <p:cNvPr id="10" name="グラフ 9">
            <a:extLst>
              <a:ext uri="{FF2B5EF4-FFF2-40B4-BE49-F238E27FC236}">
                <a16:creationId xmlns:a16="http://schemas.microsoft.com/office/drawing/2014/main" id="{FBD8D8A0-6B9E-477F-98DF-EB1F90D5336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62030515"/>
              </p:ext>
            </p:extLst>
          </p:nvPr>
        </p:nvGraphicFramePr>
        <p:xfrm>
          <a:off x="653143" y="832147"/>
          <a:ext cx="8957388" cy="54940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7624781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A1091D-93AC-2C93-BB70-36C2EB70F5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69610C4E-AED7-D8AD-AB87-AB2BA5331914}"/>
              </a:ext>
            </a:extLst>
          </p:cNvPr>
          <p:cNvSpPr/>
          <p:nvPr/>
        </p:nvSpPr>
        <p:spPr>
          <a:xfrm>
            <a:off x="395536" y="260648"/>
            <a:ext cx="5872742" cy="571500"/>
          </a:xfrm>
          <a:prstGeom prst="rect">
            <a:avLst/>
          </a:prstGeom>
          <a:solidFill>
            <a:srgbClr val="00B050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ja-JP" altLang="en-US" sz="3200" dirty="0">
                <a:solidFill>
                  <a:schemeClr val="bg1"/>
                </a:solidFill>
              </a:rPr>
              <a:t>家計の金融資産構成</a:t>
            </a:r>
            <a:r>
              <a:rPr lang="en-US" altLang="ja-JP" sz="3200" dirty="0">
                <a:solidFill>
                  <a:schemeClr val="bg1"/>
                </a:solidFill>
              </a:rPr>
              <a:t>2025</a:t>
            </a:r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18086541-214F-932A-45E0-BB59E84ADC5A}"/>
              </a:ext>
            </a:extLst>
          </p:cNvPr>
          <p:cNvSpPr/>
          <p:nvPr/>
        </p:nvSpPr>
        <p:spPr>
          <a:xfrm>
            <a:off x="9097960" y="6183767"/>
            <a:ext cx="296747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2025</a:t>
            </a:r>
            <a:r>
              <a:rPr lang="ja-JP" altLang="en-US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年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8</a:t>
            </a:r>
            <a:r>
              <a:rPr lang="ja-JP" altLang="en-US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月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29</a:t>
            </a:r>
            <a:r>
              <a:rPr lang="ja-JP" altLang="en-US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日</a:t>
            </a:r>
            <a:r>
              <a:rPr lang="zh-TW" altLang="en-US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日本銀行調査統計局</a:t>
            </a:r>
            <a:endParaRPr lang="en-US" altLang="zh-TW" sz="14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1400" dirty="0">
                <a:hlinkClick r:id="rId2"/>
              </a:rPr>
              <a:t>資金循環の日米欧比較 </a:t>
            </a:r>
            <a:r>
              <a:rPr lang="en-US" altLang="ja-JP" sz="1400" dirty="0">
                <a:hlinkClick r:id="rId2"/>
              </a:rPr>
              <a:t>(boj.or.jp)</a:t>
            </a:r>
            <a:endParaRPr lang="en-US" altLang="ja-JP" sz="1400" dirty="0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98255BD3-D1A9-ED15-E551-0B9F1BDC1699}"/>
              </a:ext>
            </a:extLst>
          </p:cNvPr>
          <p:cNvSpPr txBox="1"/>
          <p:nvPr/>
        </p:nvSpPr>
        <p:spPr>
          <a:xfrm>
            <a:off x="9382933" y="1714876"/>
            <a:ext cx="22651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800" dirty="0"/>
              <a:t>（</a:t>
            </a:r>
            <a:r>
              <a:rPr kumimoji="1" lang="en-US" altLang="ja-JP" sz="1800" dirty="0"/>
              <a:t>2,195</a:t>
            </a:r>
            <a:r>
              <a:rPr lang="ja-JP" altLang="en-US" dirty="0"/>
              <a:t>兆</a:t>
            </a:r>
            <a:r>
              <a:rPr kumimoji="1" lang="ja-JP" altLang="en-US" sz="1800" dirty="0"/>
              <a:t>円）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D12F2913-49EC-03A4-6716-5ABBC7801DA9}"/>
              </a:ext>
            </a:extLst>
          </p:cNvPr>
          <p:cNvSpPr txBox="1"/>
          <p:nvPr/>
        </p:nvSpPr>
        <p:spPr>
          <a:xfrm>
            <a:off x="9382932" y="3141693"/>
            <a:ext cx="19344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800" dirty="0"/>
              <a:t>（</a:t>
            </a:r>
            <a:r>
              <a:rPr kumimoji="1" lang="en-US" altLang="ja-JP" sz="1800" dirty="0"/>
              <a:t>128.8</a:t>
            </a:r>
            <a:r>
              <a:rPr kumimoji="1" lang="ja-JP" altLang="en-US" sz="1800" dirty="0"/>
              <a:t>兆ドル）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A00F13ED-9AA1-AC2B-FC7B-304658E30C61}"/>
              </a:ext>
            </a:extLst>
          </p:cNvPr>
          <p:cNvSpPr txBox="1"/>
          <p:nvPr/>
        </p:nvSpPr>
        <p:spPr>
          <a:xfrm>
            <a:off x="9382930" y="4589126"/>
            <a:ext cx="20822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800" dirty="0"/>
              <a:t>（</a:t>
            </a:r>
            <a:r>
              <a:rPr kumimoji="1" lang="en-US" altLang="ja-JP" sz="1800" dirty="0"/>
              <a:t>33.6</a:t>
            </a:r>
            <a:r>
              <a:rPr kumimoji="1" lang="ja-JP" altLang="en-US" sz="1800" dirty="0"/>
              <a:t>兆ユーロ）</a:t>
            </a:r>
          </a:p>
        </p:txBody>
      </p:sp>
      <p:graphicFrame>
        <p:nvGraphicFramePr>
          <p:cNvPr id="3" name="グラフ 2">
            <a:extLst>
              <a:ext uri="{FF2B5EF4-FFF2-40B4-BE49-F238E27FC236}">
                <a16:creationId xmlns:a16="http://schemas.microsoft.com/office/drawing/2014/main" id="{8B69D4A5-B875-17D6-0008-BC19E356DC4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38664962"/>
              </p:ext>
            </p:extLst>
          </p:nvPr>
        </p:nvGraphicFramePr>
        <p:xfrm>
          <a:off x="466531" y="1082351"/>
          <a:ext cx="9060024" cy="52064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4977298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C4B635-EB94-3E33-43F3-8C7555F398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B81324C0-DD6D-0355-072A-B6D79BF2E944}"/>
              </a:ext>
            </a:extLst>
          </p:cNvPr>
          <p:cNvSpPr/>
          <p:nvPr/>
        </p:nvSpPr>
        <p:spPr>
          <a:xfrm>
            <a:off x="395536" y="260648"/>
            <a:ext cx="5872742" cy="571500"/>
          </a:xfrm>
          <a:prstGeom prst="rect">
            <a:avLst/>
          </a:prstGeom>
          <a:solidFill>
            <a:srgbClr val="00B050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ja-JP" altLang="en-US" sz="3200" dirty="0">
                <a:solidFill>
                  <a:schemeClr val="bg1"/>
                </a:solidFill>
              </a:rPr>
              <a:t>家計の金融資産構成</a:t>
            </a:r>
            <a:r>
              <a:rPr lang="en-US" altLang="ja-JP" sz="3200" dirty="0">
                <a:solidFill>
                  <a:schemeClr val="bg1"/>
                </a:solidFill>
              </a:rPr>
              <a:t>2024</a:t>
            </a:r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DF16EAB7-DF52-BF72-3EFB-53ECBF4190FF}"/>
              </a:ext>
            </a:extLst>
          </p:cNvPr>
          <p:cNvSpPr/>
          <p:nvPr/>
        </p:nvSpPr>
        <p:spPr>
          <a:xfrm>
            <a:off x="9097960" y="6183767"/>
            <a:ext cx="296747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2024</a:t>
            </a:r>
            <a:r>
              <a:rPr lang="ja-JP" altLang="en-US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年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8</a:t>
            </a:r>
            <a:r>
              <a:rPr lang="ja-JP" altLang="en-US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月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30</a:t>
            </a:r>
            <a:r>
              <a:rPr lang="ja-JP" altLang="en-US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日</a:t>
            </a:r>
            <a:r>
              <a:rPr lang="zh-TW" altLang="en-US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日本銀行調査統計局</a:t>
            </a:r>
            <a:endParaRPr lang="en-US" altLang="zh-TW" sz="14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1400" dirty="0">
                <a:hlinkClick r:id="rId2"/>
              </a:rPr>
              <a:t>資金循環の日米欧比較 </a:t>
            </a:r>
            <a:r>
              <a:rPr lang="en-US" altLang="ja-JP" sz="1400" dirty="0">
                <a:hlinkClick r:id="rId2"/>
              </a:rPr>
              <a:t>(boj.or.jp)</a:t>
            </a:r>
            <a:endParaRPr lang="en-US" altLang="ja-JP" sz="1400" dirty="0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E476B450-D746-122E-AD65-A6AF5F95E15E}"/>
              </a:ext>
            </a:extLst>
          </p:cNvPr>
          <p:cNvSpPr txBox="1"/>
          <p:nvPr/>
        </p:nvSpPr>
        <p:spPr>
          <a:xfrm>
            <a:off x="9382933" y="1714876"/>
            <a:ext cx="22651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800" dirty="0"/>
              <a:t>（</a:t>
            </a:r>
            <a:r>
              <a:rPr kumimoji="1" lang="en-US" altLang="ja-JP" sz="1800" dirty="0"/>
              <a:t>2,199</a:t>
            </a:r>
            <a:r>
              <a:rPr lang="ja-JP" altLang="en-US" dirty="0"/>
              <a:t>兆</a:t>
            </a:r>
            <a:r>
              <a:rPr kumimoji="1" lang="ja-JP" altLang="en-US" sz="1800" dirty="0"/>
              <a:t>円）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B7B44D88-ED64-EF7B-0638-EFB90ED37901}"/>
              </a:ext>
            </a:extLst>
          </p:cNvPr>
          <p:cNvSpPr txBox="1"/>
          <p:nvPr/>
        </p:nvSpPr>
        <p:spPr>
          <a:xfrm>
            <a:off x="9382932" y="3141693"/>
            <a:ext cx="19344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800" dirty="0"/>
              <a:t>（</a:t>
            </a:r>
            <a:r>
              <a:rPr kumimoji="1" lang="en-US" altLang="ja-JP" sz="1800" dirty="0"/>
              <a:t>122.5</a:t>
            </a:r>
            <a:r>
              <a:rPr kumimoji="1" lang="ja-JP" altLang="en-US" sz="1800" dirty="0"/>
              <a:t>兆ドル）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28AB6741-2503-0A99-3169-A5D985C6A3AF}"/>
              </a:ext>
            </a:extLst>
          </p:cNvPr>
          <p:cNvSpPr txBox="1"/>
          <p:nvPr/>
        </p:nvSpPr>
        <p:spPr>
          <a:xfrm>
            <a:off x="9382930" y="4589126"/>
            <a:ext cx="20822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800" dirty="0"/>
              <a:t>（</a:t>
            </a:r>
            <a:r>
              <a:rPr kumimoji="1" lang="en-US" altLang="ja-JP" sz="1800" dirty="0"/>
              <a:t>30.5</a:t>
            </a:r>
            <a:r>
              <a:rPr kumimoji="1" lang="ja-JP" altLang="en-US" sz="1800" dirty="0"/>
              <a:t>兆ユーロ）</a:t>
            </a:r>
          </a:p>
        </p:txBody>
      </p:sp>
      <p:graphicFrame>
        <p:nvGraphicFramePr>
          <p:cNvPr id="2" name="グラフ 1">
            <a:extLst>
              <a:ext uri="{FF2B5EF4-FFF2-40B4-BE49-F238E27FC236}">
                <a16:creationId xmlns:a16="http://schemas.microsoft.com/office/drawing/2014/main" id="{6ED512FD-4945-FB9C-8884-CDC54D695F5F}"/>
              </a:ext>
            </a:extLst>
          </p:cNvPr>
          <p:cNvGraphicFramePr>
            <a:graphicFrameLocks/>
          </p:cNvGraphicFramePr>
          <p:nvPr/>
        </p:nvGraphicFramePr>
        <p:xfrm>
          <a:off x="475861" y="1138335"/>
          <a:ext cx="8907069" cy="52624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1316278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82F2DAF0-C20D-42ED-8F09-D2B3DA02636A}"/>
              </a:ext>
            </a:extLst>
          </p:cNvPr>
          <p:cNvSpPr/>
          <p:nvPr/>
        </p:nvSpPr>
        <p:spPr>
          <a:xfrm>
            <a:off x="395536" y="260648"/>
            <a:ext cx="5872742" cy="571500"/>
          </a:xfrm>
          <a:prstGeom prst="rect">
            <a:avLst/>
          </a:prstGeom>
          <a:solidFill>
            <a:srgbClr val="00B050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ja-JP" altLang="en-US" sz="3200" dirty="0">
                <a:solidFill>
                  <a:schemeClr val="bg1"/>
                </a:solidFill>
              </a:rPr>
              <a:t>家計の金融資産構成</a:t>
            </a:r>
            <a:r>
              <a:rPr lang="en-US" altLang="ja-JP" sz="3200" dirty="0">
                <a:solidFill>
                  <a:schemeClr val="bg1"/>
                </a:solidFill>
              </a:rPr>
              <a:t>2023</a:t>
            </a:r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AF125996-3CCD-4201-9C24-FA2943E14FB1}"/>
              </a:ext>
            </a:extLst>
          </p:cNvPr>
          <p:cNvSpPr/>
          <p:nvPr/>
        </p:nvSpPr>
        <p:spPr>
          <a:xfrm>
            <a:off x="9256581" y="6550223"/>
            <a:ext cx="296747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2023</a:t>
            </a:r>
            <a:r>
              <a:rPr lang="ja-JP" altLang="en-US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年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8</a:t>
            </a:r>
            <a:r>
              <a:rPr lang="ja-JP" altLang="en-US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月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25</a:t>
            </a:r>
            <a:r>
              <a:rPr lang="ja-JP" altLang="en-US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日</a:t>
            </a:r>
            <a:r>
              <a:rPr lang="zh-TW" altLang="en-US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日本銀行調査統計局</a:t>
            </a:r>
            <a:endParaRPr lang="ja-JP" altLang="en-US" sz="14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04AAF14B-2ABE-4493-973F-F5E58FE6DEFD}"/>
              </a:ext>
            </a:extLst>
          </p:cNvPr>
          <p:cNvSpPr txBox="1"/>
          <p:nvPr/>
        </p:nvSpPr>
        <p:spPr>
          <a:xfrm>
            <a:off x="9382933" y="1714876"/>
            <a:ext cx="22651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800" dirty="0"/>
              <a:t>（</a:t>
            </a:r>
            <a:r>
              <a:rPr kumimoji="1" lang="en-US" altLang="ja-JP" sz="1800" dirty="0"/>
              <a:t>2,043</a:t>
            </a:r>
            <a:r>
              <a:rPr lang="ja-JP" altLang="en-US" dirty="0"/>
              <a:t>兆</a:t>
            </a:r>
            <a:r>
              <a:rPr kumimoji="1" lang="ja-JP" altLang="en-US" sz="1800" dirty="0"/>
              <a:t>円）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A43BE42C-19A6-4D55-8622-832DBD77A0FB}"/>
              </a:ext>
            </a:extLst>
          </p:cNvPr>
          <p:cNvSpPr txBox="1"/>
          <p:nvPr/>
        </p:nvSpPr>
        <p:spPr>
          <a:xfrm>
            <a:off x="9382932" y="3141693"/>
            <a:ext cx="19344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800" dirty="0"/>
              <a:t>（</a:t>
            </a:r>
            <a:r>
              <a:rPr kumimoji="1" lang="en-US" altLang="ja-JP" sz="1800" dirty="0"/>
              <a:t>114.3</a:t>
            </a:r>
            <a:r>
              <a:rPr kumimoji="1" lang="ja-JP" altLang="en-US" sz="1800" dirty="0"/>
              <a:t>兆ドル）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B109612B-FD6D-417F-9BF3-237A57EF797E}"/>
              </a:ext>
            </a:extLst>
          </p:cNvPr>
          <p:cNvSpPr txBox="1"/>
          <p:nvPr/>
        </p:nvSpPr>
        <p:spPr>
          <a:xfrm>
            <a:off x="9382930" y="4589126"/>
            <a:ext cx="20822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800" dirty="0"/>
              <a:t>（</a:t>
            </a:r>
            <a:r>
              <a:rPr kumimoji="1" lang="en-US" altLang="ja-JP" sz="1800" dirty="0"/>
              <a:t>28.6</a:t>
            </a:r>
            <a:r>
              <a:rPr kumimoji="1" lang="ja-JP" altLang="en-US" sz="1800" dirty="0"/>
              <a:t>兆ユーロ）</a:t>
            </a:r>
          </a:p>
        </p:txBody>
      </p:sp>
      <p:graphicFrame>
        <p:nvGraphicFramePr>
          <p:cNvPr id="3" name="グラフ 2">
            <a:extLst>
              <a:ext uri="{FF2B5EF4-FFF2-40B4-BE49-F238E27FC236}">
                <a16:creationId xmlns:a16="http://schemas.microsoft.com/office/drawing/2014/main" id="{038ECD0D-4150-4A19-BBBD-5020D59AAEA3}"/>
              </a:ext>
            </a:extLst>
          </p:cNvPr>
          <p:cNvGraphicFramePr>
            <a:graphicFrameLocks/>
          </p:cNvGraphicFramePr>
          <p:nvPr/>
        </p:nvGraphicFramePr>
        <p:xfrm>
          <a:off x="395536" y="1035699"/>
          <a:ext cx="8987394" cy="55145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8421687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82F2DAF0-C20D-42ED-8F09-D2B3DA02636A}"/>
              </a:ext>
            </a:extLst>
          </p:cNvPr>
          <p:cNvSpPr/>
          <p:nvPr/>
        </p:nvSpPr>
        <p:spPr>
          <a:xfrm>
            <a:off x="395536" y="260648"/>
            <a:ext cx="5872742" cy="571500"/>
          </a:xfrm>
          <a:prstGeom prst="rect">
            <a:avLst/>
          </a:prstGeom>
          <a:solidFill>
            <a:srgbClr val="00B050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ja-JP" altLang="en-US" sz="3200" dirty="0">
                <a:solidFill>
                  <a:schemeClr val="bg1"/>
                </a:solidFill>
              </a:rPr>
              <a:t>家計の金融資産構成</a:t>
            </a:r>
            <a:r>
              <a:rPr lang="en-US" altLang="ja-JP" sz="3200">
                <a:solidFill>
                  <a:schemeClr val="bg1"/>
                </a:solidFill>
              </a:rPr>
              <a:t>2022</a:t>
            </a:r>
            <a:endParaRPr lang="en-US" altLang="ja-JP" sz="3200" dirty="0">
              <a:solidFill>
                <a:schemeClr val="bg1"/>
              </a:solidFill>
            </a:endParaRPr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AF125996-3CCD-4201-9C24-FA2943E14FB1}"/>
              </a:ext>
            </a:extLst>
          </p:cNvPr>
          <p:cNvSpPr/>
          <p:nvPr/>
        </p:nvSpPr>
        <p:spPr>
          <a:xfrm>
            <a:off x="9256581" y="6550223"/>
            <a:ext cx="296747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2022</a:t>
            </a:r>
            <a:r>
              <a:rPr lang="ja-JP" altLang="en-US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年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8</a:t>
            </a:r>
            <a:r>
              <a:rPr lang="ja-JP" altLang="en-US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月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31</a:t>
            </a:r>
            <a:r>
              <a:rPr lang="ja-JP" altLang="en-US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日</a:t>
            </a:r>
            <a:r>
              <a:rPr lang="zh-TW" altLang="en-US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日本銀行調査統計局</a:t>
            </a:r>
            <a:endParaRPr lang="ja-JP" altLang="en-US" sz="14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04AAF14B-2ABE-4493-973F-F5E58FE6DEFD}"/>
              </a:ext>
            </a:extLst>
          </p:cNvPr>
          <p:cNvSpPr txBox="1"/>
          <p:nvPr/>
        </p:nvSpPr>
        <p:spPr>
          <a:xfrm>
            <a:off x="9382933" y="1714876"/>
            <a:ext cx="22651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800" dirty="0"/>
              <a:t>（</a:t>
            </a:r>
            <a:r>
              <a:rPr kumimoji="1" lang="en-US" altLang="ja-JP" sz="1800" dirty="0"/>
              <a:t>1,946</a:t>
            </a:r>
            <a:r>
              <a:rPr lang="ja-JP" altLang="en-US" dirty="0"/>
              <a:t>兆</a:t>
            </a:r>
            <a:r>
              <a:rPr kumimoji="1" lang="ja-JP" altLang="en-US" sz="1800" dirty="0"/>
              <a:t>円）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A43BE42C-19A6-4D55-8622-832DBD77A0FB}"/>
              </a:ext>
            </a:extLst>
          </p:cNvPr>
          <p:cNvSpPr txBox="1"/>
          <p:nvPr/>
        </p:nvSpPr>
        <p:spPr>
          <a:xfrm>
            <a:off x="9382932" y="3244334"/>
            <a:ext cx="19344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800" dirty="0"/>
              <a:t>（</a:t>
            </a:r>
            <a:r>
              <a:rPr kumimoji="1" lang="en-US" altLang="ja-JP" sz="1800" dirty="0"/>
              <a:t>109.6</a:t>
            </a:r>
            <a:r>
              <a:rPr kumimoji="1" lang="ja-JP" altLang="en-US" sz="1800" dirty="0"/>
              <a:t>兆ドル）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B109612B-FD6D-417F-9BF3-237A57EF797E}"/>
              </a:ext>
            </a:extLst>
          </p:cNvPr>
          <p:cNvSpPr txBox="1"/>
          <p:nvPr/>
        </p:nvSpPr>
        <p:spPr>
          <a:xfrm>
            <a:off x="9382930" y="4589126"/>
            <a:ext cx="20822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800" dirty="0"/>
              <a:t>（</a:t>
            </a:r>
            <a:r>
              <a:rPr kumimoji="1" lang="en-US" altLang="ja-JP" sz="1800" dirty="0"/>
              <a:t>27.6</a:t>
            </a:r>
            <a:r>
              <a:rPr kumimoji="1" lang="ja-JP" altLang="en-US" sz="1800" dirty="0"/>
              <a:t>兆ユーロ）</a:t>
            </a:r>
          </a:p>
        </p:txBody>
      </p:sp>
      <p:graphicFrame>
        <p:nvGraphicFramePr>
          <p:cNvPr id="12" name="グラフ 11">
            <a:extLst>
              <a:ext uri="{FF2B5EF4-FFF2-40B4-BE49-F238E27FC236}">
                <a16:creationId xmlns:a16="http://schemas.microsoft.com/office/drawing/2014/main" id="{3F0B6AB8-5099-4E3E-B9B3-37EE99BB76C6}"/>
              </a:ext>
            </a:extLst>
          </p:cNvPr>
          <p:cNvGraphicFramePr>
            <a:graphicFrameLocks/>
          </p:cNvGraphicFramePr>
          <p:nvPr/>
        </p:nvGraphicFramePr>
        <p:xfrm>
          <a:off x="196756" y="832147"/>
          <a:ext cx="9411070" cy="57180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968618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82F2DAF0-C20D-42ED-8F09-D2B3DA02636A}"/>
              </a:ext>
            </a:extLst>
          </p:cNvPr>
          <p:cNvSpPr/>
          <p:nvPr/>
        </p:nvSpPr>
        <p:spPr>
          <a:xfrm>
            <a:off x="395536" y="260648"/>
            <a:ext cx="5872742" cy="571500"/>
          </a:xfrm>
          <a:prstGeom prst="rect">
            <a:avLst/>
          </a:prstGeom>
          <a:solidFill>
            <a:srgbClr val="00B050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ja-JP" altLang="en-US" sz="3200" dirty="0">
                <a:solidFill>
                  <a:schemeClr val="bg1"/>
                </a:solidFill>
              </a:rPr>
              <a:t>家計の金融資産構成</a:t>
            </a:r>
            <a:r>
              <a:rPr lang="en-US" altLang="ja-JP" sz="3200" dirty="0">
                <a:solidFill>
                  <a:schemeClr val="bg1"/>
                </a:solidFill>
              </a:rPr>
              <a:t>2021</a:t>
            </a:r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AF125996-3CCD-4201-9C24-FA2943E14FB1}"/>
              </a:ext>
            </a:extLst>
          </p:cNvPr>
          <p:cNvSpPr/>
          <p:nvPr/>
        </p:nvSpPr>
        <p:spPr>
          <a:xfrm>
            <a:off x="9256581" y="6550223"/>
            <a:ext cx="296747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2021</a:t>
            </a:r>
            <a:r>
              <a:rPr lang="ja-JP" altLang="en-US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年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8</a:t>
            </a:r>
            <a:r>
              <a:rPr lang="ja-JP" altLang="en-US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月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20</a:t>
            </a:r>
            <a:r>
              <a:rPr lang="ja-JP" altLang="en-US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日</a:t>
            </a:r>
            <a:r>
              <a:rPr lang="zh-TW" altLang="en-US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日本銀行調査統計局</a:t>
            </a:r>
            <a:endParaRPr lang="ja-JP" altLang="en-US" sz="14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04AAF14B-2ABE-4493-973F-F5E58FE6DEFD}"/>
              </a:ext>
            </a:extLst>
          </p:cNvPr>
          <p:cNvSpPr txBox="1"/>
          <p:nvPr/>
        </p:nvSpPr>
        <p:spPr>
          <a:xfrm>
            <a:off x="9382933" y="1714876"/>
            <a:ext cx="22651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800" dirty="0"/>
              <a:t>（</a:t>
            </a:r>
            <a:r>
              <a:rPr kumimoji="1" lang="en-US" altLang="ja-JP" sz="1800" dirty="0"/>
              <a:t>1,946</a:t>
            </a:r>
            <a:r>
              <a:rPr lang="ja-JP" altLang="en-US" dirty="0"/>
              <a:t>兆</a:t>
            </a:r>
            <a:r>
              <a:rPr kumimoji="1" lang="ja-JP" altLang="en-US" sz="1800" dirty="0"/>
              <a:t>円）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A43BE42C-19A6-4D55-8622-832DBD77A0FB}"/>
              </a:ext>
            </a:extLst>
          </p:cNvPr>
          <p:cNvSpPr txBox="1"/>
          <p:nvPr/>
        </p:nvSpPr>
        <p:spPr>
          <a:xfrm>
            <a:off x="9382932" y="3244334"/>
            <a:ext cx="19344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800" dirty="0"/>
              <a:t>（</a:t>
            </a:r>
            <a:r>
              <a:rPr kumimoji="1" lang="en-US" altLang="ja-JP" sz="1800" dirty="0"/>
              <a:t>109.6</a:t>
            </a:r>
            <a:r>
              <a:rPr kumimoji="1" lang="ja-JP" altLang="en-US" sz="1800" dirty="0"/>
              <a:t>兆ドル）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B109612B-FD6D-417F-9BF3-237A57EF797E}"/>
              </a:ext>
            </a:extLst>
          </p:cNvPr>
          <p:cNvSpPr txBox="1"/>
          <p:nvPr/>
        </p:nvSpPr>
        <p:spPr>
          <a:xfrm>
            <a:off x="9382930" y="4589126"/>
            <a:ext cx="20822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800" dirty="0"/>
              <a:t>（</a:t>
            </a:r>
            <a:r>
              <a:rPr kumimoji="1" lang="en-US" altLang="ja-JP" sz="1800" dirty="0"/>
              <a:t>27.6</a:t>
            </a:r>
            <a:r>
              <a:rPr kumimoji="1" lang="ja-JP" altLang="en-US" sz="1800" dirty="0"/>
              <a:t>兆ユーロ）</a:t>
            </a:r>
          </a:p>
        </p:txBody>
      </p:sp>
      <p:graphicFrame>
        <p:nvGraphicFramePr>
          <p:cNvPr id="12" name="グラフ 11">
            <a:extLst>
              <a:ext uri="{FF2B5EF4-FFF2-40B4-BE49-F238E27FC236}">
                <a16:creationId xmlns:a16="http://schemas.microsoft.com/office/drawing/2014/main" id="{3F0B6AB8-5099-4E3E-B9B3-37EE99BB76C6}"/>
              </a:ext>
            </a:extLst>
          </p:cNvPr>
          <p:cNvGraphicFramePr>
            <a:graphicFrameLocks/>
          </p:cNvGraphicFramePr>
          <p:nvPr/>
        </p:nvGraphicFramePr>
        <p:xfrm>
          <a:off x="196756" y="832147"/>
          <a:ext cx="9411070" cy="57180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3875260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82F2DAF0-C20D-42ED-8F09-D2B3DA02636A}"/>
              </a:ext>
            </a:extLst>
          </p:cNvPr>
          <p:cNvSpPr/>
          <p:nvPr/>
        </p:nvSpPr>
        <p:spPr>
          <a:xfrm>
            <a:off x="395536" y="260648"/>
            <a:ext cx="5263142" cy="571500"/>
          </a:xfrm>
          <a:prstGeom prst="rect">
            <a:avLst/>
          </a:prstGeom>
          <a:solidFill>
            <a:srgbClr val="00B050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ja-JP" altLang="en-US" sz="3200" dirty="0">
                <a:solidFill>
                  <a:schemeClr val="bg1"/>
                </a:solidFill>
              </a:rPr>
              <a:t>家計の金融資産構成　</a:t>
            </a:r>
            <a:r>
              <a:rPr lang="en-US" altLang="ja-JP" sz="3200" dirty="0">
                <a:solidFill>
                  <a:schemeClr val="bg1"/>
                </a:solidFill>
              </a:rPr>
              <a:t>2020</a:t>
            </a:r>
            <a:endParaRPr lang="ja-JP" altLang="en-US" sz="3200" dirty="0">
              <a:solidFill>
                <a:schemeClr val="bg1"/>
              </a:solidFill>
            </a:endParaRPr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AF125996-3CCD-4201-9C24-FA2943E14FB1}"/>
              </a:ext>
            </a:extLst>
          </p:cNvPr>
          <p:cNvSpPr/>
          <p:nvPr/>
        </p:nvSpPr>
        <p:spPr>
          <a:xfrm>
            <a:off x="9256581" y="6550223"/>
            <a:ext cx="296747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2020</a:t>
            </a:r>
            <a:r>
              <a:rPr lang="ja-JP" altLang="en-US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年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8</a:t>
            </a:r>
            <a:r>
              <a:rPr lang="ja-JP" altLang="en-US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月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21</a:t>
            </a:r>
            <a:r>
              <a:rPr lang="ja-JP" altLang="en-US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日</a:t>
            </a:r>
            <a:r>
              <a:rPr lang="zh-TW" altLang="en-US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日本銀行調査統計局</a:t>
            </a:r>
            <a:endParaRPr lang="ja-JP" altLang="en-US" sz="14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04AAF14B-2ABE-4493-973F-F5E58FE6DEFD}"/>
              </a:ext>
            </a:extLst>
          </p:cNvPr>
          <p:cNvSpPr txBox="1"/>
          <p:nvPr/>
        </p:nvSpPr>
        <p:spPr>
          <a:xfrm>
            <a:off x="9382933" y="1714876"/>
            <a:ext cx="22651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800" dirty="0"/>
              <a:t>（</a:t>
            </a:r>
            <a:r>
              <a:rPr kumimoji="1" lang="en-US" altLang="ja-JP" sz="1800" dirty="0"/>
              <a:t>1,845</a:t>
            </a:r>
            <a:r>
              <a:rPr lang="ja-JP" altLang="en-US" dirty="0"/>
              <a:t>兆</a:t>
            </a:r>
            <a:r>
              <a:rPr kumimoji="1" lang="ja-JP" altLang="en-US" sz="1800" dirty="0"/>
              <a:t>円）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A43BE42C-19A6-4D55-8622-832DBD77A0FB}"/>
              </a:ext>
            </a:extLst>
          </p:cNvPr>
          <p:cNvSpPr txBox="1"/>
          <p:nvPr/>
        </p:nvSpPr>
        <p:spPr>
          <a:xfrm>
            <a:off x="9382932" y="3244334"/>
            <a:ext cx="18008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800" dirty="0"/>
              <a:t>（</a:t>
            </a:r>
            <a:r>
              <a:rPr kumimoji="1" lang="en-US" altLang="ja-JP" sz="1800" dirty="0"/>
              <a:t>87.0</a:t>
            </a:r>
            <a:r>
              <a:rPr kumimoji="1" lang="ja-JP" altLang="en-US" sz="1800" dirty="0"/>
              <a:t>兆ドル）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B109612B-FD6D-417F-9BF3-237A57EF797E}"/>
              </a:ext>
            </a:extLst>
          </p:cNvPr>
          <p:cNvSpPr txBox="1"/>
          <p:nvPr/>
        </p:nvSpPr>
        <p:spPr>
          <a:xfrm>
            <a:off x="9382930" y="4589126"/>
            <a:ext cx="20822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800" dirty="0"/>
              <a:t>（</a:t>
            </a:r>
            <a:r>
              <a:rPr kumimoji="1" lang="en-US" altLang="ja-JP" sz="1800" dirty="0"/>
              <a:t>25.1</a:t>
            </a:r>
            <a:r>
              <a:rPr kumimoji="1" lang="ja-JP" altLang="en-US" sz="1800" dirty="0"/>
              <a:t>兆ユーロ）</a:t>
            </a:r>
          </a:p>
        </p:txBody>
      </p:sp>
      <p:graphicFrame>
        <p:nvGraphicFramePr>
          <p:cNvPr id="11" name="グラフ 10">
            <a:extLst>
              <a:ext uri="{FF2B5EF4-FFF2-40B4-BE49-F238E27FC236}">
                <a16:creationId xmlns:a16="http://schemas.microsoft.com/office/drawing/2014/main" id="{08DFCC13-93BD-4525-8EB8-D736C317D07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67689611"/>
              </p:ext>
            </p:extLst>
          </p:nvPr>
        </p:nvGraphicFramePr>
        <p:xfrm>
          <a:off x="395535" y="999736"/>
          <a:ext cx="8987395" cy="52278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9566307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82F2DAF0-C20D-42ED-8F09-D2B3DA02636A}"/>
              </a:ext>
            </a:extLst>
          </p:cNvPr>
          <p:cNvSpPr/>
          <p:nvPr/>
        </p:nvSpPr>
        <p:spPr>
          <a:xfrm>
            <a:off x="395536" y="260648"/>
            <a:ext cx="5236638" cy="571500"/>
          </a:xfrm>
          <a:prstGeom prst="rect">
            <a:avLst/>
          </a:prstGeom>
          <a:solidFill>
            <a:srgbClr val="00B050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ja-JP" altLang="en-US" sz="3200" dirty="0">
                <a:solidFill>
                  <a:schemeClr val="bg1"/>
                </a:solidFill>
              </a:rPr>
              <a:t>家計の金融資産構成　</a:t>
            </a:r>
            <a:r>
              <a:rPr lang="en-US" altLang="ja-JP" sz="3200" dirty="0">
                <a:solidFill>
                  <a:schemeClr val="bg1"/>
                </a:solidFill>
              </a:rPr>
              <a:t>2019</a:t>
            </a:r>
            <a:endParaRPr lang="ja-JP" altLang="en-US" sz="3200" dirty="0">
              <a:solidFill>
                <a:schemeClr val="bg1"/>
              </a:solidFill>
            </a:endParaRPr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AF125996-3CCD-4201-9C24-FA2943E14FB1}"/>
              </a:ext>
            </a:extLst>
          </p:cNvPr>
          <p:cNvSpPr/>
          <p:nvPr/>
        </p:nvSpPr>
        <p:spPr>
          <a:xfrm>
            <a:off x="9256581" y="6550223"/>
            <a:ext cx="296747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2019</a:t>
            </a:r>
            <a:r>
              <a:rPr lang="ja-JP" altLang="en-US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年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8</a:t>
            </a:r>
            <a:r>
              <a:rPr lang="ja-JP" altLang="en-US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月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29</a:t>
            </a:r>
            <a:r>
              <a:rPr lang="ja-JP" altLang="en-US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日</a:t>
            </a:r>
            <a:r>
              <a:rPr lang="zh-TW" altLang="en-US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日本銀行調査統計局</a:t>
            </a:r>
            <a:endParaRPr lang="ja-JP" altLang="en-US" sz="14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04AAF14B-2ABE-4493-973F-F5E58FE6DEFD}"/>
              </a:ext>
            </a:extLst>
          </p:cNvPr>
          <p:cNvSpPr txBox="1"/>
          <p:nvPr/>
        </p:nvSpPr>
        <p:spPr>
          <a:xfrm>
            <a:off x="9382933" y="1714876"/>
            <a:ext cx="22651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800" dirty="0"/>
              <a:t>（</a:t>
            </a:r>
            <a:r>
              <a:rPr kumimoji="1" lang="en-US" altLang="ja-JP" sz="1800" dirty="0"/>
              <a:t>1,835</a:t>
            </a:r>
            <a:r>
              <a:rPr lang="ja-JP" altLang="en-US" dirty="0"/>
              <a:t>兆</a:t>
            </a:r>
            <a:r>
              <a:rPr kumimoji="1" lang="ja-JP" altLang="en-US" sz="1800" dirty="0"/>
              <a:t>円）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A43BE42C-19A6-4D55-8622-832DBD77A0FB}"/>
              </a:ext>
            </a:extLst>
          </p:cNvPr>
          <p:cNvSpPr txBox="1"/>
          <p:nvPr/>
        </p:nvSpPr>
        <p:spPr>
          <a:xfrm>
            <a:off x="9382932" y="3244334"/>
            <a:ext cx="18008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800" dirty="0"/>
              <a:t>（</a:t>
            </a:r>
            <a:r>
              <a:rPr kumimoji="1" lang="en-US" altLang="ja-JP" sz="1800" dirty="0"/>
              <a:t>88.9</a:t>
            </a:r>
            <a:r>
              <a:rPr kumimoji="1" lang="ja-JP" altLang="en-US" sz="1800" dirty="0"/>
              <a:t>兆ドル）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B109612B-FD6D-417F-9BF3-237A57EF797E}"/>
              </a:ext>
            </a:extLst>
          </p:cNvPr>
          <p:cNvSpPr txBox="1"/>
          <p:nvPr/>
        </p:nvSpPr>
        <p:spPr>
          <a:xfrm>
            <a:off x="9382930" y="4589126"/>
            <a:ext cx="20822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800" dirty="0"/>
              <a:t>（</a:t>
            </a:r>
            <a:r>
              <a:rPr kumimoji="1" lang="en-US" altLang="ja-JP" sz="1800" dirty="0"/>
              <a:t>24.5</a:t>
            </a:r>
            <a:r>
              <a:rPr kumimoji="1" lang="ja-JP" altLang="en-US" sz="1800" dirty="0"/>
              <a:t>兆ユーロ）</a:t>
            </a:r>
          </a:p>
        </p:txBody>
      </p:sp>
      <p:graphicFrame>
        <p:nvGraphicFramePr>
          <p:cNvPr id="10" name="グラフ 9">
            <a:extLst>
              <a:ext uri="{FF2B5EF4-FFF2-40B4-BE49-F238E27FC236}">
                <a16:creationId xmlns:a16="http://schemas.microsoft.com/office/drawing/2014/main" id="{151D2C55-6448-40C4-B801-1F7C535074D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53888406"/>
              </p:ext>
            </p:extLst>
          </p:nvPr>
        </p:nvGraphicFramePr>
        <p:xfrm>
          <a:off x="543951" y="1046923"/>
          <a:ext cx="8838980" cy="51683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4802135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グラフ 3">
            <a:extLst>
              <a:ext uri="{FF2B5EF4-FFF2-40B4-BE49-F238E27FC236}">
                <a16:creationId xmlns:a16="http://schemas.microsoft.com/office/drawing/2014/main" id="{B5D84DFF-ABC5-4EF1-A51F-33315DC7B04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85615564"/>
              </p:ext>
            </p:extLst>
          </p:nvPr>
        </p:nvGraphicFramePr>
        <p:xfrm>
          <a:off x="295422" y="1097280"/>
          <a:ext cx="9692640" cy="52894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82F2DAF0-C20D-42ED-8F09-D2B3DA02636A}"/>
              </a:ext>
            </a:extLst>
          </p:cNvPr>
          <p:cNvSpPr/>
          <p:nvPr/>
        </p:nvSpPr>
        <p:spPr>
          <a:xfrm>
            <a:off x="395536" y="260648"/>
            <a:ext cx="5223386" cy="571500"/>
          </a:xfrm>
          <a:prstGeom prst="rect">
            <a:avLst/>
          </a:prstGeom>
          <a:solidFill>
            <a:srgbClr val="00B050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ja-JP" altLang="en-US" sz="3200" dirty="0">
                <a:solidFill>
                  <a:schemeClr val="bg1"/>
                </a:solidFill>
              </a:rPr>
              <a:t>家計の金融資産構成　</a:t>
            </a:r>
            <a:r>
              <a:rPr lang="en-US" altLang="ja-JP" sz="3200" dirty="0">
                <a:solidFill>
                  <a:schemeClr val="bg1"/>
                </a:solidFill>
              </a:rPr>
              <a:t>2018</a:t>
            </a:r>
            <a:endParaRPr lang="ja-JP" altLang="en-US" sz="3200" dirty="0">
              <a:solidFill>
                <a:schemeClr val="bg1"/>
              </a:solidFill>
            </a:endParaRPr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AF125996-3CCD-4201-9C24-FA2943E14FB1}"/>
              </a:ext>
            </a:extLst>
          </p:cNvPr>
          <p:cNvSpPr/>
          <p:nvPr/>
        </p:nvSpPr>
        <p:spPr>
          <a:xfrm>
            <a:off x="9256581" y="6550223"/>
            <a:ext cx="296747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2018</a:t>
            </a:r>
            <a:r>
              <a:rPr lang="ja-JP" altLang="en-US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年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8</a:t>
            </a:r>
            <a:r>
              <a:rPr lang="ja-JP" altLang="en-US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月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14</a:t>
            </a:r>
            <a:r>
              <a:rPr lang="ja-JP" altLang="en-US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日</a:t>
            </a:r>
            <a:r>
              <a:rPr lang="zh-TW" altLang="en-US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日本銀行調査統計局</a:t>
            </a:r>
            <a:endParaRPr lang="ja-JP" altLang="en-US" sz="14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04AAF14B-2ABE-4493-973F-F5E58FE6DEFD}"/>
              </a:ext>
            </a:extLst>
          </p:cNvPr>
          <p:cNvSpPr txBox="1"/>
          <p:nvPr/>
        </p:nvSpPr>
        <p:spPr>
          <a:xfrm>
            <a:off x="9382933" y="1714876"/>
            <a:ext cx="22651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800" dirty="0"/>
              <a:t>（</a:t>
            </a:r>
            <a:r>
              <a:rPr kumimoji="1" lang="en-US" altLang="ja-JP" sz="1800" dirty="0"/>
              <a:t>1,829</a:t>
            </a:r>
            <a:r>
              <a:rPr kumimoji="1" lang="ja-JP" altLang="en-US" sz="1800" dirty="0"/>
              <a:t>兆円）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A43BE42C-19A6-4D55-8622-832DBD77A0FB}"/>
              </a:ext>
            </a:extLst>
          </p:cNvPr>
          <p:cNvSpPr txBox="1"/>
          <p:nvPr/>
        </p:nvSpPr>
        <p:spPr>
          <a:xfrm>
            <a:off x="9382932" y="3244334"/>
            <a:ext cx="18008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800" dirty="0"/>
              <a:t>（</a:t>
            </a:r>
            <a:r>
              <a:rPr kumimoji="1" lang="en-US" altLang="ja-JP" sz="1800" dirty="0"/>
              <a:t>81.7</a:t>
            </a:r>
            <a:r>
              <a:rPr kumimoji="1" lang="ja-JP" altLang="en-US" sz="1800" dirty="0"/>
              <a:t>兆ドル）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B109612B-FD6D-417F-9BF3-237A57EF797E}"/>
              </a:ext>
            </a:extLst>
          </p:cNvPr>
          <p:cNvSpPr txBox="1"/>
          <p:nvPr/>
        </p:nvSpPr>
        <p:spPr>
          <a:xfrm>
            <a:off x="9382930" y="4589126"/>
            <a:ext cx="20822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800" dirty="0"/>
              <a:t>（</a:t>
            </a:r>
            <a:r>
              <a:rPr kumimoji="1" lang="en-US" altLang="ja-JP" sz="1800" dirty="0"/>
              <a:t>24.0</a:t>
            </a:r>
            <a:r>
              <a:rPr kumimoji="1" lang="ja-JP" altLang="en-US" sz="1800" dirty="0"/>
              <a:t>兆ユーロ）</a:t>
            </a:r>
          </a:p>
        </p:txBody>
      </p:sp>
    </p:spTree>
    <p:extLst>
      <p:ext uri="{BB962C8B-B14F-4D97-AF65-F5344CB8AC3E}">
        <p14:creationId xmlns:p14="http://schemas.microsoft.com/office/powerpoint/2010/main" val="17904389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グラフ 3">
            <a:extLst>
              <a:ext uri="{FF2B5EF4-FFF2-40B4-BE49-F238E27FC236}">
                <a16:creationId xmlns:a16="http://schemas.microsoft.com/office/drawing/2014/main" id="{8FBACE0D-AC97-437B-9C48-CA28BA4960D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91109586"/>
              </p:ext>
            </p:extLst>
          </p:nvPr>
        </p:nvGraphicFramePr>
        <p:xfrm>
          <a:off x="395536" y="956603"/>
          <a:ext cx="9536254" cy="55936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37AD4275-F19D-4C54-B8CC-227726F5917E}"/>
              </a:ext>
            </a:extLst>
          </p:cNvPr>
          <p:cNvSpPr/>
          <p:nvPr/>
        </p:nvSpPr>
        <p:spPr>
          <a:xfrm>
            <a:off x="395536" y="260648"/>
            <a:ext cx="5210134" cy="571500"/>
          </a:xfrm>
          <a:prstGeom prst="rect">
            <a:avLst/>
          </a:prstGeom>
          <a:solidFill>
            <a:srgbClr val="00B050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ja-JP" altLang="en-US" sz="3200" dirty="0">
                <a:solidFill>
                  <a:schemeClr val="bg1"/>
                </a:solidFill>
              </a:rPr>
              <a:t>家計の金融資産構成　</a:t>
            </a:r>
            <a:r>
              <a:rPr lang="en-US" altLang="ja-JP" sz="3200" dirty="0">
                <a:solidFill>
                  <a:schemeClr val="bg1"/>
                </a:solidFill>
              </a:rPr>
              <a:t>2017</a:t>
            </a:r>
            <a:endParaRPr lang="ja-JP" altLang="en-US" sz="3200" dirty="0">
              <a:solidFill>
                <a:schemeClr val="bg1"/>
              </a:solidFill>
            </a:endParaRPr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5909AD11-6C62-467F-B0D5-E34B94E5CA21}"/>
              </a:ext>
            </a:extLst>
          </p:cNvPr>
          <p:cNvSpPr/>
          <p:nvPr/>
        </p:nvSpPr>
        <p:spPr>
          <a:xfrm>
            <a:off x="9256581" y="6550223"/>
            <a:ext cx="296747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2017</a:t>
            </a:r>
            <a:r>
              <a:rPr lang="ja-JP" altLang="en-US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年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8</a:t>
            </a:r>
            <a:r>
              <a:rPr lang="ja-JP" altLang="en-US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月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18</a:t>
            </a:r>
            <a:r>
              <a:rPr lang="ja-JP" altLang="en-US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日</a:t>
            </a:r>
            <a:r>
              <a:rPr lang="zh-TW" altLang="en-US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日本銀行調査統計局</a:t>
            </a:r>
            <a:endParaRPr lang="ja-JP" altLang="en-US" sz="14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C2D7E92A-F293-42B4-BAE9-BD740B7E6F77}"/>
              </a:ext>
            </a:extLst>
          </p:cNvPr>
          <p:cNvSpPr txBox="1"/>
          <p:nvPr/>
        </p:nvSpPr>
        <p:spPr>
          <a:xfrm>
            <a:off x="9382933" y="1714876"/>
            <a:ext cx="22651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800" dirty="0"/>
              <a:t>（</a:t>
            </a:r>
            <a:r>
              <a:rPr kumimoji="1" lang="en-US" altLang="ja-JP" sz="1800" dirty="0"/>
              <a:t>1,809</a:t>
            </a:r>
            <a:r>
              <a:rPr kumimoji="1" lang="ja-JP" altLang="en-US" sz="1800" dirty="0"/>
              <a:t>兆円）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BD33CEB8-8B9E-4F13-9E00-CBBCDC069159}"/>
              </a:ext>
            </a:extLst>
          </p:cNvPr>
          <p:cNvSpPr txBox="1"/>
          <p:nvPr/>
        </p:nvSpPr>
        <p:spPr>
          <a:xfrm>
            <a:off x="9382932" y="3244334"/>
            <a:ext cx="18008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800" dirty="0"/>
              <a:t>（</a:t>
            </a:r>
            <a:r>
              <a:rPr kumimoji="1" lang="en-US" altLang="ja-JP" sz="1800" dirty="0"/>
              <a:t>77.1</a:t>
            </a:r>
            <a:r>
              <a:rPr kumimoji="1" lang="ja-JP" altLang="en-US" sz="1800" dirty="0"/>
              <a:t>兆ドル）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EC598606-FA08-4E98-82ED-CE1FA029AF31}"/>
              </a:ext>
            </a:extLst>
          </p:cNvPr>
          <p:cNvSpPr txBox="1"/>
          <p:nvPr/>
        </p:nvSpPr>
        <p:spPr>
          <a:xfrm>
            <a:off x="9382930" y="4589126"/>
            <a:ext cx="20822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800" dirty="0"/>
              <a:t>（</a:t>
            </a:r>
            <a:r>
              <a:rPr kumimoji="1" lang="en-US" altLang="ja-JP" sz="1800" dirty="0"/>
              <a:t>23.3</a:t>
            </a:r>
            <a:r>
              <a:rPr kumimoji="1" lang="ja-JP" altLang="en-US" sz="1800" dirty="0"/>
              <a:t>兆ユーロ）</a:t>
            </a:r>
          </a:p>
        </p:txBody>
      </p:sp>
    </p:spTree>
    <p:extLst>
      <p:ext uri="{BB962C8B-B14F-4D97-AF65-F5344CB8AC3E}">
        <p14:creationId xmlns:p14="http://schemas.microsoft.com/office/powerpoint/2010/main" val="27158362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1F613A4E-57C8-4D15-8417-EF3CE06E816E}"/>
              </a:ext>
            </a:extLst>
          </p:cNvPr>
          <p:cNvSpPr/>
          <p:nvPr/>
        </p:nvSpPr>
        <p:spPr>
          <a:xfrm>
            <a:off x="395536" y="260648"/>
            <a:ext cx="5210134" cy="571500"/>
          </a:xfrm>
          <a:prstGeom prst="rect">
            <a:avLst/>
          </a:prstGeom>
          <a:solidFill>
            <a:srgbClr val="00B050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ja-JP" altLang="en-US" sz="3200" dirty="0">
                <a:solidFill>
                  <a:schemeClr val="bg1"/>
                </a:solidFill>
              </a:rPr>
              <a:t>家計の金融資産構成　</a:t>
            </a:r>
            <a:r>
              <a:rPr lang="en-US" altLang="ja-JP" sz="3200" dirty="0">
                <a:solidFill>
                  <a:schemeClr val="bg1"/>
                </a:solidFill>
              </a:rPr>
              <a:t>2016</a:t>
            </a:r>
            <a:endParaRPr lang="ja-JP" altLang="en-US" sz="3200" dirty="0">
              <a:solidFill>
                <a:schemeClr val="bg1"/>
              </a:solidFill>
            </a:endParaRPr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D93F2156-1C9B-478E-B8C7-92A9D352B16B}"/>
              </a:ext>
            </a:extLst>
          </p:cNvPr>
          <p:cNvSpPr/>
          <p:nvPr/>
        </p:nvSpPr>
        <p:spPr>
          <a:xfrm>
            <a:off x="9256581" y="6550223"/>
            <a:ext cx="287771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2016</a:t>
            </a:r>
            <a:r>
              <a:rPr lang="ja-JP" altLang="en-US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年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4</a:t>
            </a:r>
            <a:r>
              <a:rPr lang="ja-JP" altLang="en-US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月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5</a:t>
            </a:r>
            <a:r>
              <a:rPr lang="ja-JP" altLang="en-US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日</a:t>
            </a:r>
            <a:r>
              <a:rPr lang="zh-TW" altLang="en-US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日本銀行調査統計局</a:t>
            </a:r>
            <a:endParaRPr lang="ja-JP" altLang="en-US" sz="14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77EDE9AB-7579-4A8A-9738-63025C22CBA3}"/>
              </a:ext>
            </a:extLst>
          </p:cNvPr>
          <p:cNvSpPr txBox="1"/>
          <p:nvPr/>
        </p:nvSpPr>
        <p:spPr>
          <a:xfrm>
            <a:off x="9382933" y="1714876"/>
            <a:ext cx="22651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800" dirty="0"/>
              <a:t>（</a:t>
            </a:r>
            <a:r>
              <a:rPr kumimoji="1" lang="en-US" altLang="ja-JP" sz="1800" dirty="0"/>
              <a:t>1,741</a:t>
            </a:r>
            <a:r>
              <a:rPr kumimoji="1" lang="ja-JP" altLang="en-US" sz="1800" dirty="0"/>
              <a:t>兆円）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B5ECA6AF-386D-4AD6-A4BC-4378535D42C2}"/>
              </a:ext>
            </a:extLst>
          </p:cNvPr>
          <p:cNvSpPr txBox="1"/>
          <p:nvPr/>
        </p:nvSpPr>
        <p:spPr>
          <a:xfrm>
            <a:off x="9382932" y="3244334"/>
            <a:ext cx="18008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800" dirty="0"/>
              <a:t>（</a:t>
            </a:r>
            <a:r>
              <a:rPr kumimoji="1" lang="en-US" altLang="ja-JP" sz="1800" dirty="0"/>
              <a:t>70.3</a:t>
            </a:r>
            <a:r>
              <a:rPr kumimoji="1" lang="ja-JP" altLang="en-US" sz="1800" dirty="0"/>
              <a:t>兆ドル）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20DCFC62-11ED-4A95-ABD9-11CA41918235}"/>
              </a:ext>
            </a:extLst>
          </p:cNvPr>
          <p:cNvSpPr txBox="1"/>
          <p:nvPr/>
        </p:nvSpPr>
        <p:spPr>
          <a:xfrm>
            <a:off x="9382930" y="4589126"/>
            <a:ext cx="20822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800" dirty="0"/>
              <a:t>（</a:t>
            </a:r>
            <a:r>
              <a:rPr kumimoji="1" lang="en-US" altLang="ja-JP" sz="1800" dirty="0"/>
              <a:t>21.7</a:t>
            </a:r>
            <a:r>
              <a:rPr kumimoji="1" lang="ja-JP" altLang="en-US" sz="1800" dirty="0"/>
              <a:t>兆ユーロ）</a:t>
            </a:r>
          </a:p>
        </p:txBody>
      </p:sp>
      <p:graphicFrame>
        <p:nvGraphicFramePr>
          <p:cNvPr id="11" name="グラフ 10">
            <a:extLst>
              <a:ext uri="{FF2B5EF4-FFF2-40B4-BE49-F238E27FC236}">
                <a16:creationId xmlns:a16="http://schemas.microsoft.com/office/drawing/2014/main" id="{213D3557-7A30-4BA9-94F5-21B28EAEF0C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75565241"/>
              </p:ext>
            </p:extLst>
          </p:nvPr>
        </p:nvGraphicFramePr>
        <p:xfrm>
          <a:off x="395535" y="1055077"/>
          <a:ext cx="8987395" cy="54951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589428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56265386-45D3-40EE-A9E1-02A13872462A}"/>
              </a:ext>
            </a:extLst>
          </p:cNvPr>
          <p:cNvSpPr/>
          <p:nvPr/>
        </p:nvSpPr>
        <p:spPr>
          <a:xfrm>
            <a:off x="395536" y="260648"/>
            <a:ext cx="5475177" cy="571500"/>
          </a:xfrm>
          <a:prstGeom prst="rect">
            <a:avLst/>
          </a:prstGeom>
          <a:solidFill>
            <a:srgbClr val="00B050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ja-JP" altLang="en-US" sz="3200" dirty="0">
                <a:solidFill>
                  <a:schemeClr val="bg1"/>
                </a:solidFill>
              </a:rPr>
              <a:t>家計の金融資産構成　</a:t>
            </a:r>
            <a:r>
              <a:rPr lang="en-US" altLang="ja-JP" sz="3200" dirty="0">
                <a:solidFill>
                  <a:schemeClr val="bg1"/>
                </a:solidFill>
              </a:rPr>
              <a:t>2015</a:t>
            </a:r>
            <a:endParaRPr lang="ja-JP" altLang="en-US" sz="3200" dirty="0">
              <a:solidFill>
                <a:schemeClr val="bg1"/>
              </a:solidFill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813BDDD5-8315-4499-9C12-0BC6960D15B7}"/>
              </a:ext>
            </a:extLst>
          </p:cNvPr>
          <p:cNvSpPr txBox="1"/>
          <p:nvPr/>
        </p:nvSpPr>
        <p:spPr>
          <a:xfrm>
            <a:off x="9256581" y="1729913"/>
            <a:ext cx="18008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800" dirty="0"/>
              <a:t>（</a:t>
            </a:r>
            <a:r>
              <a:rPr kumimoji="1" lang="en-US" altLang="ja-JP" sz="1800" dirty="0"/>
              <a:t>1,708</a:t>
            </a:r>
            <a:r>
              <a:rPr kumimoji="1" lang="ja-JP" altLang="en-US" sz="1800" dirty="0"/>
              <a:t>兆円）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84C4906C-456D-44CC-AC8C-81F68508EFDE}"/>
              </a:ext>
            </a:extLst>
          </p:cNvPr>
          <p:cNvSpPr txBox="1"/>
          <p:nvPr/>
        </p:nvSpPr>
        <p:spPr>
          <a:xfrm>
            <a:off x="9382932" y="3128929"/>
            <a:ext cx="18008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800" dirty="0"/>
              <a:t>（</a:t>
            </a:r>
            <a:r>
              <a:rPr kumimoji="1" lang="en-US" altLang="ja-JP" sz="1800" dirty="0"/>
              <a:t>69.4</a:t>
            </a:r>
            <a:r>
              <a:rPr kumimoji="1" lang="ja-JP" altLang="en-US" sz="1800" dirty="0"/>
              <a:t>兆ドル）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FF4B860A-D62A-4326-9684-F9FA0E5F7CB0}"/>
              </a:ext>
            </a:extLst>
          </p:cNvPr>
          <p:cNvSpPr txBox="1"/>
          <p:nvPr/>
        </p:nvSpPr>
        <p:spPr>
          <a:xfrm>
            <a:off x="9256581" y="4654910"/>
            <a:ext cx="20822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800" dirty="0"/>
              <a:t>（</a:t>
            </a:r>
            <a:r>
              <a:rPr kumimoji="1" lang="en-US" altLang="ja-JP" sz="1800" dirty="0"/>
              <a:t>21.1</a:t>
            </a:r>
            <a:r>
              <a:rPr kumimoji="1" lang="ja-JP" altLang="en-US" sz="1800" dirty="0"/>
              <a:t>兆ユーロ）</a:t>
            </a:r>
          </a:p>
        </p:txBody>
      </p:sp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996BD255-3254-44D6-94AB-41CFB3B7A27D}"/>
              </a:ext>
            </a:extLst>
          </p:cNvPr>
          <p:cNvSpPr/>
          <p:nvPr/>
        </p:nvSpPr>
        <p:spPr>
          <a:xfrm>
            <a:off x="9256581" y="6550223"/>
            <a:ext cx="293541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2015</a:t>
            </a:r>
            <a:r>
              <a:rPr lang="ja-JP" altLang="en-US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年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7</a:t>
            </a:r>
            <a:r>
              <a:rPr lang="ja-JP" altLang="en-US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月</a:t>
            </a:r>
            <a:r>
              <a:rPr lang="en-US" altLang="ja-JP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2</a:t>
            </a:r>
            <a:r>
              <a:rPr lang="ja-JP" altLang="en-US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日</a:t>
            </a:r>
            <a:r>
              <a:rPr lang="zh-TW" altLang="en-US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日本銀行調査統計局</a:t>
            </a:r>
            <a:endParaRPr lang="ja-JP" altLang="en-US" sz="14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graphicFrame>
        <p:nvGraphicFramePr>
          <p:cNvPr id="12" name="グラフ 11">
            <a:extLst>
              <a:ext uri="{FF2B5EF4-FFF2-40B4-BE49-F238E27FC236}">
                <a16:creationId xmlns:a16="http://schemas.microsoft.com/office/drawing/2014/main" id="{91206742-F75C-4DDF-B292-0BCF2B9CD58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72701313"/>
              </p:ext>
            </p:extLst>
          </p:nvPr>
        </p:nvGraphicFramePr>
        <p:xfrm>
          <a:off x="395536" y="954156"/>
          <a:ext cx="8861046" cy="57514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9067669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227</TotalTime>
  <Words>403</Words>
  <Application>Microsoft Office PowerPoint</Application>
  <PresentationFormat>ワイド画面</PresentationFormat>
  <Paragraphs>71</Paragraphs>
  <Slides>12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12</vt:i4>
      </vt:variant>
    </vt:vector>
  </HeadingPairs>
  <TitlesOfParts>
    <vt:vector size="17" baseType="lpstr">
      <vt:lpstr>ＭＳ Ｐゴシック</vt:lpstr>
      <vt:lpstr>游ゴシック</vt:lpstr>
      <vt:lpstr>游ゴシック Light</vt:lpstr>
      <vt:lpstr>Arial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Naoko Fuchigami</dc:creator>
  <cp:lastModifiedBy>貴子 柏原</cp:lastModifiedBy>
  <cp:revision>26</cp:revision>
  <dcterms:created xsi:type="dcterms:W3CDTF">2018-09-12T01:05:03Z</dcterms:created>
  <dcterms:modified xsi:type="dcterms:W3CDTF">2026-09-09T01:44:28Z</dcterms:modified>
</cp:coreProperties>
</file>