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0" r:id="rId2"/>
    <p:sldId id="292" r:id="rId3"/>
    <p:sldId id="297" r:id="rId4"/>
    <p:sldId id="300" r:id="rId5"/>
    <p:sldId id="293" r:id="rId6"/>
    <p:sldId id="294" r:id="rId7"/>
    <p:sldId id="298" r:id="rId8"/>
    <p:sldId id="291" r:id="rId9"/>
    <p:sldId id="295" r:id="rId10"/>
    <p:sldId id="299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03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令和７年度・自動移管者の推移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60878645222"/>
          <c:y val="0.21746686441762886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  <c:pt idx="5">
                  <c:v>1421489</c:v>
                </c:pt>
                <c:pt idx="6">
                  <c:v>1427189</c:v>
                </c:pt>
                <c:pt idx="7">
                  <c:v>1433880</c:v>
                </c:pt>
                <c:pt idx="8">
                  <c:v>1450919</c:v>
                </c:pt>
                <c:pt idx="9">
                  <c:v>1457214</c:v>
                </c:pt>
                <c:pt idx="10">
                  <c:v>1461928</c:v>
                </c:pt>
                <c:pt idx="11">
                  <c:v>1469151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500000"/>
          <c:min val="13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/>
              <a:t>令和</a:t>
            </a:r>
            <a:r>
              <a:rPr lang="en-US" sz="2400"/>
              <a:t>7</a:t>
            </a:r>
            <a:r>
              <a:rPr lang="ja-JP" sz="2400"/>
              <a:t>・</a:t>
            </a:r>
            <a:r>
              <a:rPr lang="en-US" sz="2400"/>
              <a:t>iDeCo</a:t>
            </a:r>
            <a:r>
              <a:rPr lang="ja-JP" sz="240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1767024883648476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  <c:pt idx="5">
                  <c:v>386323</c:v>
                </c:pt>
                <c:pt idx="6">
                  <c:v>388654</c:v>
                </c:pt>
                <c:pt idx="7">
                  <c:v>389907</c:v>
                </c:pt>
                <c:pt idx="8">
                  <c:v>391379</c:v>
                </c:pt>
                <c:pt idx="9">
                  <c:v>394496</c:v>
                </c:pt>
                <c:pt idx="10">
                  <c:v>397722</c:v>
                </c:pt>
                <c:pt idx="11">
                  <c:v>400934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  <c:pt idx="5">
                  <c:v>3205939</c:v>
                </c:pt>
                <c:pt idx="6">
                  <c:v>3225896</c:v>
                </c:pt>
                <c:pt idx="7">
                  <c:v>3246167</c:v>
                </c:pt>
                <c:pt idx="8">
                  <c:v>3270645</c:v>
                </c:pt>
                <c:pt idx="9">
                  <c:v>3305869</c:v>
                </c:pt>
                <c:pt idx="10">
                  <c:v>3336209</c:v>
                </c:pt>
                <c:pt idx="11">
                  <c:v>3360609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  <c:pt idx="5">
                  <c:v>151110</c:v>
                </c:pt>
                <c:pt idx="6">
                  <c:v>151358</c:v>
                </c:pt>
                <c:pt idx="7">
                  <c:v>151364</c:v>
                </c:pt>
                <c:pt idx="8">
                  <c:v>151348</c:v>
                </c:pt>
                <c:pt idx="9">
                  <c:v>151884</c:v>
                </c:pt>
                <c:pt idx="10">
                  <c:v>152486</c:v>
                </c:pt>
                <c:pt idx="11">
                  <c:v>153042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dLbl>
              <c:idx val="5"/>
              <c:layout>
                <c:manualLayout>
                  <c:x val="0"/>
                  <c:y val="-3.29378705110942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4.38819665372291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63-402E-85E2-24C1560A5845}"/>
                </c:ext>
              </c:extLst>
            </c:dLbl>
            <c:dLbl>
              <c:idx val="6"/>
              <c:layout>
                <c:manualLayout>
                  <c:x val="2.3315282653741799E-3"/>
                  <c:y val="-3.1875520487091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ED-4B8C-99D5-2ABF9484F259}"/>
                </c:ext>
              </c:extLst>
            </c:dLbl>
            <c:dLbl>
              <c:idx val="7"/>
              <c:layout>
                <c:manualLayout>
                  <c:x val="-8.5488382161300862E-17"/>
                  <c:y val="-3.40005551862308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95-440A-894C-F333B132CC26}"/>
                </c:ext>
              </c:extLst>
            </c:dLbl>
            <c:dLbl>
              <c:idx val="8"/>
              <c:layout>
                <c:manualLayout>
                  <c:x val="2.3315282653741799E-3"/>
                  <c:y val="-2.33753816905337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28-4F12-8E14-84E4CF87B2A3}"/>
                </c:ext>
              </c:extLst>
            </c:dLbl>
            <c:dLbl>
              <c:idx val="9"/>
              <c:layout>
                <c:manualLayout>
                  <c:x val="0"/>
                  <c:y val="-1.70002775931154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5.23821053337868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289-4235-830E-784393FF72F4}"/>
                </c:ext>
              </c:extLst>
            </c:dLbl>
            <c:dLbl>
              <c:idx val="10"/>
              <c:layout>
                <c:manualLayout>
                  <c:x val="0"/>
                  <c:y val="-3.40005551862308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F4-4609-AB9F-6143EF7AA68E}"/>
                </c:ext>
              </c:extLst>
            </c:dLbl>
            <c:dLbl>
              <c:idx val="11"/>
              <c:layout>
                <c:manualLayout>
                  <c:x val="0"/>
                  <c:y val="-2.76254510888125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5A-4757-B75C-758C0AC531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  <c:pt idx="5">
                  <c:v>12408</c:v>
                </c:pt>
                <c:pt idx="6">
                  <c:v>12599</c:v>
                </c:pt>
                <c:pt idx="7">
                  <c:v>12859</c:v>
                </c:pt>
                <c:pt idx="8">
                  <c:v>13139</c:v>
                </c:pt>
                <c:pt idx="9">
                  <c:v>13323</c:v>
                </c:pt>
                <c:pt idx="10">
                  <c:v>13524</c:v>
                </c:pt>
                <c:pt idx="11">
                  <c:v>13693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000" b="1" i="0" u="none" strike="noStrike" kern="1200" baseline="0">
                <a:solidFill>
                  <a:srgbClr val="44546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000" b="1" i="0" u="none" strike="noStrike" kern="1200" baseline="0">
                <a:solidFill>
                  <a:srgbClr val="44546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加入</a:t>
            </a:r>
            <a:r>
              <a:rPr lang="ja-JP" altLang="ja-JP" sz="2000" b="1" i="0" u="none" strike="noStrike" kern="1200" baseline="0">
                <a:solidFill>
                  <a:srgbClr val="44546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者数の推移</a:t>
            </a:r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（年次）</a:t>
            </a:r>
            <a:endParaRPr lang="ja-JP" sz="2000" b="1">
              <a:latin typeface="Meiryo UI" panose="020B0604030504040204" pitchFamily="50" charset="-128"/>
              <a:ea typeface="Meiryo UI" panose="020B0604030504040204" pitchFamily="50" charset="-128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72DB-43E1-A71D-A7300CFF616F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72DB-43E1-A71D-A7300CFF616F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72DB-43E1-A71D-A7300CFF616F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72DB-43E1-A71D-A7300CFF616F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DB-43E1-A71D-A7300CFF616F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DB-43E1-A71D-A7300CFF616F}"/>
                </c:ext>
              </c:extLst>
            </c:dLbl>
            <c:dLbl>
              <c:idx val="23"/>
              <c:layout>
                <c:manualLayout>
                  <c:x val="-2.7418719688281543E-3"/>
                  <c:y val="-2.92642146890381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2DB-43E1-A71D-A7300CFF616F}"/>
                </c:ext>
              </c:extLst>
            </c:dLbl>
            <c:dLbl>
              <c:idx val="24"/>
              <c:layout>
                <c:manualLayout>
                  <c:x val="-2.4676847719453388E-2"/>
                  <c:y val="-0.43896322033557222"/>
                </c:manualLayout>
              </c:layout>
              <c:numFmt formatCode="#,##0_);[Red]\(#,##0\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2DB-43E1-A71D-A7300CFF61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'個人型(年次)'!$B$2:$Z$2</c:f>
              <c:numCache>
                <c:formatCode>#,##0_);[Red]\(#,##0\)</c:formatCode>
                <c:ptCount val="25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  <c:pt idx="24">
                  <c:v>3928278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2DB-43E1-A71D-A7300CFF616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  <c:pt idx="5">
                  <c:v>1072936</c:v>
                </c:pt>
                <c:pt idx="6">
                  <c:v>1086732</c:v>
                </c:pt>
                <c:pt idx="7">
                  <c:v>1092389</c:v>
                </c:pt>
                <c:pt idx="8">
                  <c:v>1101468</c:v>
                </c:pt>
                <c:pt idx="9">
                  <c:v>1109079</c:v>
                </c:pt>
                <c:pt idx="10">
                  <c:v>1119573</c:v>
                </c:pt>
                <c:pt idx="11">
                  <c:v>1134222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200000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0.39178</cdr:x>
      <cdr:y>0.1875</cdr:y>
    </cdr:from>
    <cdr:to>
      <cdr:x>0.47838</cdr:x>
      <cdr:y>0.22836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268118" y="112057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  <cdr:relSizeAnchor xmlns:cdr="http://schemas.openxmlformats.org/drawingml/2006/chartDrawing">
    <cdr:from>
      <cdr:x>0.46477</cdr:x>
      <cdr:y>0.18916</cdr:y>
    </cdr:from>
    <cdr:to>
      <cdr:x>0.55137</cdr:x>
      <cdr:y>0.23002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936FD130-B54F-3768-B048-B10CA7F7E099}"/>
            </a:ext>
          </a:extLst>
        </cdr:cNvPr>
        <cdr:cNvSpPr txBox="1"/>
      </cdr:nvSpPr>
      <cdr:spPr>
        <a:xfrm xmlns:a="http://schemas.openxmlformats.org/drawingml/2006/main">
          <a:off x="5063248" y="1130513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3,755,780</a:t>
          </a:r>
        </a:p>
      </cdr:txBody>
    </cdr:sp>
  </cdr:relSizeAnchor>
  <cdr:relSizeAnchor xmlns:cdr="http://schemas.openxmlformats.org/drawingml/2006/chartDrawing">
    <cdr:from>
      <cdr:x>0.54238</cdr:x>
      <cdr:y>0.18576</cdr:y>
    </cdr:from>
    <cdr:to>
      <cdr:x>0.62898</cdr:x>
      <cdr:y>0.22662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E91ABCF4-C4A8-2F29-0834-4C58B367646D}"/>
            </a:ext>
          </a:extLst>
        </cdr:cNvPr>
        <cdr:cNvSpPr txBox="1"/>
      </cdr:nvSpPr>
      <cdr:spPr>
        <a:xfrm xmlns:a="http://schemas.openxmlformats.org/drawingml/2006/main">
          <a:off x="5908741" y="1110171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3,778,507</a:t>
          </a:r>
        </a:p>
      </cdr:txBody>
    </cdr:sp>
  </cdr:relSizeAnchor>
  <cdr:relSizeAnchor xmlns:cdr="http://schemas.openxmlformats.org/drawingml/2006/chartDrawing">
    <cdr:from>
      <cdr:x>0.61326</cdr:x>
      <cdr:y>0.18406</cdr:y>
    </cdr:from>
    <cdr:to>
      <cdr:x>0.69986</cdr:x>
      <cdr:y>0.22492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41EB732-0ECF-40DF-13E6-FE6DAC9E51C8}"/>
            </a:ext>
          </a:extLst>
        </cdr:cNvPr>
        <cdr:cNvSpPr txBox="1"/>
      </cdr:nvSpPr>
      <cdr:spPr>
        <a:xfrm xmlns:a="http://schemas.openxmlformats.org/drawingml/2006/main">
          <a:off x="6680942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3,800,297</a:t>
          </a:r>
        </a:p>
      </cdr:txBody>
    </cdr:sp>
  </cdr:relSizeAnchor>
  <cdr:relSizeAnchor xmlns:cdr="http://schemas.openxmlformats.org/drawingml/2006/chartDrawing">
    <cdr:from>
      <cdr:x>0.68727</cdr:x>
      <cdr:y>0.18406</cdr:y>
    </cdr:from>
    <cdr:to>
      <cdr:x>0.77387</cdr:x>
      <cdr:y>0.22492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BC2300B2-B63F-46C4-3CAE-497AD956C993}"/>
            </a:ext>
          </a:extLst>
        </cdr:cNvPr>
        <cdr:cNvSpPr txBox="1"/>
      </cdr:nvSpPr>
      <cdr:spPr>
        <a:xfrm xmlns:a="http://schemas.openxmlformats.org/drawingml/2006/main">
          <a:off x="7487187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3,826,511</a:t>
          </a:r>
        </a:p>
      </cdr:txBody>
    </cdr:sp>
  </cdr:relSizeAnchor>
  <cdr:relSizeAnchor xmlns:cdr="http://schemas.openxmlformats.org/drawingml/2006/chartDrawing">
    <cdr:from>
      <cdr:x>0.76106</cdr:x>
      <cdr:y>0.18077</cdr:y>
    </cdr:from>
    <cdr:to>
      <cdr:x>0.84766</cdr:x>
      <cdr:y>0.22163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9A48D96A-6FB6-51EF-E20E-1BEFCB9F5B15}"/>
            </a:ext>
          </a:extLst>
        </cdr:cNvPr>
        <cdr:cNvSpPr txBox="1"/>
      </cdr:nvSpPr>
      <cdr:spPr>
        <a:xfrm xmlns:a="http://schemas.openxmlformats.org/drawingml/2006/main">
          <a:off x="8291052" y="1080347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3,865,572</a:t>
          </a:r>
        </a:p>
      </cdr:txBody>
    </cdr:sp>
  </cdr:relSizeAnchor>
  <cdr:relSizeAnchor xmlns:cdr="http://schemas.openxmlformats.org/drawingml/2006/chartDrawing">
    <cdr:from>
      <cdr:x>0.83597</cdr:x>
      <cdr:y>0.17254</cdr:y>
    </cdr:from>
    <cdr:to>
      <cdr:x>0.92257</cdr:x>
      <cdr:y>0.2134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38AA0AD7-F2F5-5D3D-C66F-B63C1A73B966}"/>
            </a:ext>
          </a:extLst>
        </cdr:cNvPr>
        <cdr:cNvSpPr txBox="1"/>
      </cdr:nvSpPr>
      <cdr:spPr>
        <a:xfrm xmlns:a="http://schemas.openxmlformats.org/drawingml/2006/main">
          <a:off x="9107173" y="1031188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3,899,941</a:t>
          </a:r>
        </a:p>
      </cdr:txBody>
    </cdr:sp>
  </cdr:relSizeAnchor>
  <cdr:relSizeAnchor xmlns:cdr="http://schemas.openxmlformats.org/drawingml/2006/chartDrawing">
    <cdr:from>
      <cdr:x>0.90847</cdr:x>
      <cdr:y>0.17089</cdr:y>
    </cdr:from>
    <cdr:to>
      <cdr:x>0.99507</cdr:x>
      <cdr:y>0.21175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8B2A10AF-A9BA-B248-AC04-19742F7F3A5B}"/>
            </a:ext>
          </a:extLst>
        </cdr:cNvPr>
        <cdr:cNvSpPr txBox="1"/>
      </cdr:nvSpPr>
      <cdr:spPr>
        <a:xfrm xmlns:a="http://schemas.openxmlformats.org/drawingml/2006/main">
          <a:off x="9897028" y="1021331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3,928,278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D9B73-FC39-D191-1733-5EFD1CE2E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21BECB-191A-83F5-8AD0-023F20E6AC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AD01263-ADDA-CC0B-589F-0BE74DCBB4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E7FB96-3F9D-B7C8-44A6-56F55DCB30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798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8034998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0053234"/>
              </p:ext>
            </p:extLst>
          </p:nvPr>
        </p:nvGraphicFramePr>
        <p:xfrm>
          <a:off x="46178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FF884-83AF-BBE7-8211-4081EA047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1455890"/>
              </p:ext>
            </p:extLst>
          </p:nvPr>
        </p:nvGraphicFramePr>
        <p:xfrm>
          <a:off x="639097" y="174171"/>
          <a:ext cx="11071122" cy="6314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3959FB-6A22-A304-904E-E893823418FA}"/>
              </a:ext>
            </a:extLst>
          </p:cNvPr>
          <p:cNvSpPr/>
          <p:nvPr/>
        </p:nvSpPr>
        <p:spPr>
          <a:xfrm>
            <a:off x="5313680" y="6488668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716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3577627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3436</TotalTime>
  <Words>370</Words>
  <Application>Microsoft Office PowerPoint</Application>
  <PresentationFormat>ワイド画面</PresentationFormat>
  <Paragraphs>107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BIZ UDPゴシック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44</cp:revision>
  <dcterms:created xsi:type="dcterms:W3CDTF">2024-07-26T04:44:37Z</dcterms:created>
  <dcterms:modified xsi:type="dcterms:W3CDTF">2026-05-11T05:04:00Z</dcterms:modified>
</cp:coreProperties>
</file>