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1" r:id="rId2"/>
    <p:sldId id="292" r:id="rId3"/>
    <p:sldId id="29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企業型の加入者数の推移</a:t>
            </a:r>
          </a:p>
        </c:rich>
      </c:tx>
      <c:layout>
        <c:manualLayout>
          <c:xMode val="edge"/>
          <c:yMode val="edge"/>
          <c:x val="0.33184047502820407"/>
          <c:y val="8.947732259829127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0796478548248385"/>
          <c:y val="0.10230379905583474"/>
          <c:w val="0.87788846229915485"/>
          <c:h val="0.714416870048363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企業型!$A$2</c:f>
              <c:strCache>
                <c:ptCount val="1"/>
                <c:pt idx="0">
                  <c:v>企業型の加入者数の推移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9D-4D81-9396-5C5551A7A482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9D-4D81-9396-5C5551A7A482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19D-4D81-9396-5C5551A7A482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19D-4D81-9396-5C5551A7A482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19D-4D81-9396-5C5551A7A482}"/>
              </c:ext>
            </c:extLst>
          </c:dPt>
          <c:dLbls>
            <c:dLbl>
              <c:idx val="18"/>
              <c:layout>
                <c:manualLayout>
                  <c:x val="-3.5574037040695763E-3"/>
                  <c:y val="-3.579217330109440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9D-4D81-9396-5C5551A7A482}"/>
                </c:ext>
              </c:extLst>
            </c:dLbl>
            <c:dLbl>
              <c:idx val="19"/>
              <c:layout>
                <c:manualLayout>
                  <c:x val="3.5574037040695763E-3"/>
                  <c:y val="-5.26355489721977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1" i="0" u="sng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5E7E86A9-4B5E-4CC5-82B0-7406D924AB55}" type="VALUE">
                      <a:rPr lang="ja-JP" altLang="en-US" sz="800" b="0" u="sng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 sz="800" b="1" i="0" u="sng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19D-4D81-9396-5C5551A7A482}"/>
                </c:ext>
              </c:extLst>
            </c:dLbl>
            <c:dLbl>
              <c:idx val="20"/>
              <c:layout>
                <c:manualLayout>
                  <c:x val="-8.2315851384796943E-3"/>
                  <c:y val="-8.637899836058891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9D-4D81-9396-5C5551A7A482}"/>
                </c:ext>
              </c:extLst>
            </c:dLbl>
            <c:dLbl>
              <c:idx val="21"/>
              <c:layout>
                <c:manualLayout>
                  <c:x val="-5.879703670342515E-3"/>
                  <c:y val="-0.125694334126171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9D-4D81-9396-5C5551A7A482}"/>
                </c:ext>
              </c:extLst>
            </c:dLbl>
            <c:dLbl>
              <c:idx val="22"/>
              <c:layout>
                <c:manualLayout>
                  <c:x val="0"/>
                  <c:y val="-0.453777850319905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sng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E203A364-447B-4FF5-9832-D1CA51D1FA69}" type="VALUE">
                      <a:rPr lang="ja-JP" altLang="en-US" sz="1200" u="sng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 sz="900" b="1" i="0" u="sng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19D-4D81-9396-5C5551A7A4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sng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企業型!$B$1:$X$1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企業型!$B$2:$X$2</c:f>
              <c:numCache>
                <c:formatCode>0.0_ "万""人"</c:formatCode>
                <c:ptCount val="23"/>
                <c:pt idx="0">
                  <c:v>9</c:v>
                </c:pt>
                <c:pt idx="1">
                  <c:v>36</c:v>
                </c:pt>
                <c:pt idx="2">
                  <c:v>70</c:v>
                </c:pt>
                <c:pt idx="3">
                  <c:v>125</c:v>
                </c:pt>
                <c:pt idx="4">
                  <c:v>174</c:v>
                </c:pt>
                <c:pt idx="5">
                  <c:v>219</c:v>
                </c:pt>
                <c:pt idx="6">
                  <c:v>271</c:v>
                </c:pt>
                <c:pt idx="7">
                  <c:v>312</c:v>
                </c:pt>
                <c:pt idx="8">
                  <c:v>341</c:v>
                </c:pt>
                <c:pt idx="9">
                  <c:v>372</c:v>
                </c:pt>
                <c:pt idx="10">
                  <c:v>423</c:v>
                </c:pt>
                <c:pt idx="11">
                  <c:v>442</c:v>
                </c:pt>
                <c:pt idx="12">
                  <c:v>466</c:v>
                </c:pt>
                <c:pt idx="13">
                  <c:v>508</c:v>
                </c:pt>
                <c:pt idx="14">
                  <c:v>550</c:v>
                </c:pt>
                <c:pt idx="15">
                  <c:v>593</c:v>
                </c:pt>
                <c:pt idx="16">
                  <c:v>650</c:v>
                </c:pt>
                <c:pt idx="17">
                  <c:v>691</c:v>
                </c:pt>
                <c:pt idx="18">
                  <c:v>725</c:v>
                </c:pt>
                <c:pt idx="19">
                  <c:v>750</c:v>
                </c:pt>
                <c:pt idx="20">
                  <c:v>782</c:v>
                </c:pt>
                <c:pt idx="21">
                  <c:v>805</c:v>
                </c:pt>
                <c:pt idx="22">
                  <c:v>830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19D-4D81-9396-5C5551A7A482}"/>
            </c:ext>
          </c:extLst>
        </c:ser>
        <c:ser>
          <c:idx val="1"/>
          <c:order val="1"/>
          <c:tx>
            <c:strRef>
              <c:f>企業型!$A$4</c:f>
              <c:strCache>
                <c:ptCount val="1"/>
                <c:pt idx="0">
                  <c:v>前年比増加数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019D-4D81-9396-5C5551A7A482}"/>
                </c:ext>
              </c:extLst>
            </c:dLbl>
            <c:dLbl>
              <c:idx val="1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19D-4D81-9396-5C5551A7A482}"/>
                </c:ext>
              </c:extLst>
            </c:dLbl>
            <c:dLbl>
              <c:idx val="2"/>
              <c:layout>
                <c:manualLayout>
                  <c:x val="-3.5574503891575618E-3"/>
                  <c:y val="-1.9004264128547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019D-4D81-9396-5C5551A7A482}"/>
                </c:ext>
              </c:extLst>
            </c:dLbl>
            <c:dLbl>
              <c:idx val="3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19D-4D81-9396-5C5551A7A482}"/>
                </c:ext>
              </c:extLst>
            </c:dLbl>
            <c:dLbl>
              <c:idx val="4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19D-4D81-9396-5C5551A7A482}"/>
                </c:ext>
              </c:extLst>
            </c:dLbl>
            <c:dLbl>
              <c:idx val="5"/>
              <c:layout>
                <c:manualLayout>
                  <c:x val="-3.5574503891576052E-3"/>
                  <c:y val="-1.90042641285471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19D-4D81-9396-5C5551A7A482}"/>
                </c:ext>
              </c:extLst>
            </c:dLbl>
            <c:dLbl>
              <c:idx val="6"/>
              <c:layout>
                <c:manualLayout>
                  <c:x val="-3.5574503891576052E-3"/>
                  <c:y val="-1.90042641285471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019D-4D81-9396-5C5551A7A482}"/>
                </c:ext>
              </c:extLst>
            </c:dLbl>
            <c:dLbl>
              <c:idx val="7"/>
              <c:layout>
                <c:manualLayout>
                  <c:x val="-3.5574503891576486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019D-4D81-9396-5C5551A7A482}"/>
                </c:ext>
              </c:extLst>
            </c:dLbl>
            <c:dLbl>
              <c:idx val="8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019D-4D81-9396-5C5551A7A482}"/>
                </c:ext>
              </c:extLst>
            </c:dLbl>
            <c:dLbl>
              <c:idx val="9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019D-4D81-9396-5C5551A7A482}"/>
                </c:ext>
              </c:extLst>
            </c:dLbl>
            <c:dLbl>
              <c:idx val="10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019D-4D81-9396-5C5551A7A482}"/>
                </c:ext>
              </c:extLst>
            </c:dLbl>
            <c:dLbl>
              <c:idx val="11"/>
              <c:layout>
                <c:manualLayout>
                  <c:x val="-3.5574503891576486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019D-4D81-9396-5C5551A7A482}"/>
                </c:ext>
              </c:extLst>
            </c:dLbl>
            <c:dLbl>
              <c:idx val="12"/>
              <c:layout>
                <c:manualLayout>
                  <c:x val="-3.5574503891576486E-3"/>
                  <c:y val="-1.90042641285471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019D-4D81-9396-5C5551A7A482}"/>
                </c:ext>
              </c:extLst>
            </c:dLbl>
            <c:dLbl>
              <c:idx val="13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019D-4D81-9396-5C5551A7A482}"/>
                </c:ext>
              </c:extLst>
            </c:dLbl>
            <c:dLbl>
              <c:idx val="14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8-019D-4D81-9396-5C5551A7A482}"/>
                </c:ext>
              </c:extLst>
            </c:dLbl>
            <c:dLbl>
              <c:idx val="15"/>
              <c:layout>
                <c:manualLayout>
                  <c:x val="-3.5574503891574747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019D-4D81-9396-5C5551A7A482}"/>
                </c:ext>
              </c:extLst>
            </c:dLbl>
            <c:dLbl>
              <c:idx val="16"/>
              <c:layout>
                <c:manualLayout>
                  <c:x val="-3.5574503891576486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A-019D-4D81-9396-5C5551A7A482}"/>
                </c:ext>
              </c:extLst>
            </c:dLbl>
            <c:dLbl>
              <c:idx val="17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B-019D-4D81-9396-5C5551A7A482}"/>
                </c:ext>
              </c:extLst>
            </c:dLbl>
            <c:dLbl>
              <c:idx val="18"/>
              <c:layout>
                <c:manualLayout>
                  <c:x val="-3.5574503891575618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C-019D-4D81-9396-5C5551A7A482}"/>
                </c:ext>
              </c:extLst>
            </c:dLbl>
            <c:dLbl>
              <c:idx val="19"/>
              <c:layout>
                <c:manualLayout>
                  <c:x val="-3.5574503891577357E-3"/>
                  <c:y val="-1.900426412854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458029265574462E-2"/>
                      <c:h val="4.1893692754113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D-019D-4D81-9396-5C5551A7A482}"/>
                </c:ext>
              </c:extLst>
            </c:dLbl>
            <c:dLbl>
              <c:idx val="20"/>
              <c:layout>
                <c:manualLayout>
                  <c:x val="-8.1471396306472006E-3"/>
                  <c:y val="-1.01609769836614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362755084986474E-2"/>
                      <c:h val="8.76355931805262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E-019D-4D81-9396-5C5551A7A482}"/>
                </c:ext>
              </c:extLst>
            </c:dLbl>
            <c:dLbl>
              <c:idx val="21"/>
              <c:layout>
                <c:manualLayout>
                  <c:x val="-2.3518814681371784E-3"/>
                  <c:y val="-2.130412442816458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19D-4D81-9396-5C5551A7A4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企業型!$B$1:$X$1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企業型!$B$4:$W$4</c:f>
              <c:numCache>
                <c:formatCode>0.0_ "万""人""増"</c:formatCode>
                <c:ptCount val="22"/>
                <c:pt idx="1">
                  <c:v>27</c:v>
                </c:pt>
                <c:pt idx="2">
                  <c:v>34</c:v>
                </c:pt>
                <c:pt idx="3">
                  <c:v>55</c:v>
                </c:pt>
                <c:pt idx="4">
                  <c:v>49</c:v>
                </c:pt>
                <c:pt idx="5">
                  <c:v>45</c:v>
                </c:pt>
                <c:pt idx="6">
                  <c:v>52</c:v>
                </c:pt>
                <c:pt idx="7">
                  <c:v>41</c:v>
                </c:pt>
                <c:pt idx="8">
                  <c:v>29</c:v>
                </c:pt>
                <c:pt idx="9">
                  <c:v>31</c:v>
                </c:pt>
                <c:pt idx="10">
                  <c:v>51</c:v>
                </c:pt>
                <c:pt idx="11">
                  <c:v>19</c:v>
                </c:pt>
                <c:pt idx="12">
                  <c:v>24</c:v>
                </c:pt>
                <c:pt idx="13">
                  <c:v>42</c:v>
                </c:pt>
                <c:pt idx="14">
                  <c:v>42</c:v>
                </c:pt>
                <c:pt idx="15">
                  <c:v>43</c:v>
                </c:pt>
                <c:pt idx="16">
                  <c:v>56.6</c:v>
                </c:pt>
                <c:pt idx="17">
                  <c:v>41</c:v>
                </c:pt>
                <c:pt idx="18">
                  <c:v>34</c:v>
                </c:pt>
                <c:pt idx="19">
                  <c:v>25</c:v>
                </c:pt>
                <c:pt idx="20">
                  <c:v>32</c:v>
                </c:pt>
                <c:pt idx="2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019D-4D81-9396-5C5551A7A4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8961448"/>
        <c:axId val="428962104"/>
      </c:barChart>
      <c:catAx>
        <c:axId val="428961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428962104"/>
        <c:crosses val="autoZero"/>
        <c:auto val="1"/>
        <c:lblAlgn val="ctr"/>
        <c:lblOffset val="100"/>
        <c:noMultiLvlLbl val="0"/>
      </c:catAx>
      <c:valAx>
        <c:axId val="428962104"/>
        <c:scaling>
          <c:orientation val="minMax"/>
          <c:max val="9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&quot;万&quot;&quot;人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428961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850168456269675E-2"/>
          <c:y val="4.1868320038210449E-2"/>
          <c:w val="0.91396887280981765"/>
          <c:h val="0.757838719575394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事業所数の推移!$A$2</c:f>
              <c:strCache>
                <c:ptCount val="1"/>
                <c:pt idx="0">
                  <c:v>企業型年金実施事業所数の推移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26-4414-8110-44228F269F36}"/>
              </c:ext>
            </c:extLst>
          </c:dPt>
          <c:dPt>
            <c:idx val="1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26-4414-8110-44228F269F36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626-4414-8110-44228F269F36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626-4414-8110-44228F269F36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626-4414-8110-44228F269F36}"/>
              </c:ext>
            </c:extLst>
          </c:dPt>
          <c:dLbls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430655963683534E-2"/>
                      <c:h val="6.06464027117503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626-4414-8110-44228F269F36}"/>
                </c:ext>
              </c:extLst>
            </c:dLbl>
            <c:dLbl>
              <c:idx val="19"/>
              <c:layout>
                <c:manualLayout>
                  <c:x val="1.4443655446480181E-3"/>
                  <c:y val="-3.034425662116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26-4414-8110-44228F269F36}"/>
                </c:ext>
              </c:extLst>
            </c:dLbl>
            <c:dLbl>
              <c:idx val="20"/>
              <c:layout>
                <c:manualLayout>
                  <c:x val="-2.8821498023459033E-3"/>
                  <c:y val="-4.127309627843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26-4414-8110-44228F269F36}"/>
                </c:ext>
              </c:extLst>
            </c:dLbl>
            <c:dLbl>
              <c:idx val="21"/>
              <c:layout>
                <c:manualLayout>
                  <c:x val="2.8821498023459033E-3"/>
                  <c:y val="-3.869352776103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26-4414-8110-44228F269F36}"/>
                </c:ext>
              </c:extLst>
            </c:dLbl>
            <c:dLbl>
              <c:idx val="22"/>
              <c:layout>
                <c:manualLayout>
                  <c:x val="-1.2151146097056658E-2"/>
                  <c:y val="-0.3982356942372748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626-4414-8110-44228F269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事業所数の推移!$B$1:$X$1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事業所数の推移!$B$2:$X$2</c:f>
              <c:numCache>
                <c:formatCode>#,##0_);[Red]\(#,##0\)</c:formatCode>
                <c:ptCount val="23"/>
                <c:pt idx="0">
                  <c:v>68</c:v>
                </c:pt>
                <c:pt idx="1">
                  <c:v>659</c:v>
                </c:pt>
                <c:pt idx="2">
                  <c:v>2036</c:v>
                </c:pt>
                <c:pt idx="3">
                  <c:v>3694</c:v>
                </c:pt>
                <c:pt idx="4">
                  <c:v>5830</c:v>
                </c:pt>
                <c:pt idx="5">
                  <c:v>8161</c:v>
                </c:pt>
                <c:pt idx="6">
                  <c:v>9933</c:v>
                </c:pt>
                <c:pt idx="7">
                  <c:v>11550</c:v>
                </c:pt>
                <c:pt idx="8">
                  <c:v>12740</c:v>
                </c:pt>
                <c:pt idx="9">
                  <c:v>14405</c:v>
                </c:pt>
                <c:pt idx="10">
                  <c:v>16576</c:v>
                </c:pt>
                <c:pt idx="11">
                  <c:v>17356</c:v>
                </c:pt>
                <c:pt idx="12">
                  <c:v>18465</c:v>
                </c:pt>
                <c:pt idx="13">
                  <c:v>20097</c:v>
                </c:pt>
                <c:pt idx="14">
                  <c:v>22336</c:v>
                </c:pt>
                <c:pt idx="15">
                  <c:v>25968</c:v>
                </c:pt>
                <c:pt idx="16">
                  <c:v>30301</c:v>
                </c:pt>
                <c:pt idx="17">
                  <c:v>33599</c:v>
                </c:pt>
                <c:pt idx="18">
                  <c:v>36449</c:v>
                </c:pt>
                <c:pt idx="19">
                  <c:v>39081</c:v>
                </c:pt>
                <c:pt idx="20">
                  <c:v>42669</c:v>
                </c:pt>
                <c:pt idx="21">
                  <c:v>47138</c:v>
                </c:pt>
                <c:pt idx="22">
                  <c:v>52033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626-4414-8110-44228F269F36}"/>
            </c:ext>
          </c:extLst>
        </c:ser>
        <c:ser>
          <c:idx val="1"/>
          <c:order val="1"/>
          <c:tx>
            <c:strRef>
              <c:f>事業所数の推移!$A$3</c:f>
              <c:strCache>
                <c:ptCount val="1"/>
                <c:pt idx="0">
                  <c:v>前年比増加数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142838357269464E-2"/>
                  <c:y val="-2.93841362683535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350841452381597E-2"/>
                      <c:h val="5.89344573813332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626-4414-8110-44228F269F36}"/>
                </c:ext>
              </c:extLst>
            </c:dLbl>
            <c:dLbl>
              <c:idx val="2"/>
              <c:layout>
                <c:manualLayout>
                  <c:x val="-1.442175081644711E-2"/>
                  <c:y val="-2.81065651262512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42CCB2EA-30D6-4C58-AB5B-835DFEAF1AFD}" type="VALUE">
                      <a:rPr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numFmt formatCode="0.&quot;社&quot;&quot;増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626-4414-8110-44228F269F36}"/>
                </c:ext>
              </c:extLst>
            </c:dLbl>
            <c:dLbl>
              <c:idx val="3"/>
              <c:layout>
                <c:manualLayout>
                  <c:x val="-8.6530504898682664E-3"/>
                  <c:y val="-3.6070963745347677E-2"/>
                </c:manualLayout>
              </c:layout>
              <c:tx>
                <c:rich>
                  <a:bodyPr/>
                  <a:lstStyle/>
                  <a:p>
                    <a:fld id="{A3EE9889-4978-4413-A88A-3B4A58346779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626-4414-8110-44228F269F36}"/>
                </c:ext>
              </c:extLst>
            </c:dLbl>
            <c:dLbl>
              <c:idx val="4"/>
              <c:layout>
                <c:manualLayout>
                  <c:x val="2.8843501632894218E-3"/>
                  <c:y val="-1.8423984215256546E-2"/>
                </c:manualLayout>
              </c:layout>
              <c:tx>
                <c:rich>
                  <a:bodyPr/>
                  <a:lstStyle/>
                  <a:p>
                    <a:fld id="{A1910A16-8A72-495D-B327-778539CD2EB4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626-4414-8110-44228F269F36}"/>
                </c:ext>
              </c:extLst>
            </c:dLbl>
            <c:dLbl>
              <c:idx val="5"/>
              <c:layout>
                <c:manualLayout>
                  <c:x val="-8.6530504898682664E-3"/>
                  <c:y val="-1.5928596045887231E-2"/>
                </c:manualLayout>
              </c:layout>
              <c:tx>
                <c:rich>
                  <a:bodyPr/>
                  <a:lstStyle/>
                  <a:p>
                    <a:fld id="{9264079A-968C-465D-855D-B458D9E22CAF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626-4414-8110-44228F269F36}"/>
                </c:ext>
              </c:extLst>
            </c:dLbl>
            <c:dLbl>
              <c:idx val="6"/>
              <c:layout>
                <c:manualLayout>
                  <c:x val="2.8843501632894218E-3"/>
                  <c:y val="-8.0839068487672579E-3"/>
                </c:manualLayout>
              </c:layout>
              <c:tx>
                <c:rich>
                  <a:bodyPr/>
                  <a:lstStyle/>
                  <a:p>
                    <a:fld id="{94772213-F91A-4509-B41C-F9700EC50E0B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E626-4414-8110-44228F269F36}"/>
                </c:ext>
              </c:extLst>
            </c:dLbl>
            <c:dLbl>
              <c:idx val="7"/>
              <c:layout>
                <c:manualLayout>
                  <c:x val="1.4414937390864536E-3"/>
                  <c:y val="-1.568957958654588E-2"/>
                </c:manualLayout>
              </c:layout>
              <c:tx>
                <c:rich>
                  <a:bodyPr/>
                  <a:lstStyle/>
                  <a:p>
                    <a:fld id="{2F1A5F4D-5B6C-4B96-960B-1E6FA602BC71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626-4414-8110-44228F269F36}"/>
                </c:ext>
              </c:extLst>
            </c:dLbl>
            <c:dLbl>
              <c:idx val="8"/>
              <c:layout>
                <c:manualLayout>
                  <c:x val="0"/>
                  <c:y val="-1.2895219650693943E-2"/>
                </c:manualLayout>
              </c:layout>
              <c:tx>
                <c:rich>
                  <a:bodyPr/>
                  <a:lstStyle/>
                  <a:p>
                    <a:fld id="{01DA3292-71E3-4D0A-B6B6-CA65B42DAAA7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E626-4414-8110-44228F269F36}"/>
                </c:ext>
              </c:extLst>
            </c:dLbl>
            <c:dLbl>
              <c:idx val="9"/>
              <c:layout>
                <c:manualLayout>
                  <c:x val="0"/>
                  <c:y val="-7.7551586210199818E-3"/>
                </c:manualLayout>
              </c:layout>
              <c:tx>
                <c:rich>
                  <a:bodyPr/>
                  <a:lstStyle/>
                  <a:p>
                    <a:fld id="{4E227E73-6563-4938-8D85-5B2666E56207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626-4414-8110-44228F269F36}"/>
                </c:ext>
              </c:extLst>
            </c:dLbl>
            <c:dLbl>
              <c:idx val="10"/>
              <c:layout>
                <c:manualLayout>
                  <c:x val="1.441493739086348E-3"/>
                  <c:y val="-2.7344046287106653E-3"/>
                </c:manualLayout>
              </c:layout>
              <c:tx>
                <c:rich>
                  <a:bodyPr/>
                  <a:lstStyle/>
                  <a:p>
                    <a:fld id="{F28A5A92-96B0-4E3C-BBDC-D730D8B4015B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E626-4414-8110-44228F269F36}"/>
                </c:ext>
              </c:extLst>
            </c:dLbl>
            <c:dLbl>
              <c:idx val="11"/>
              <c:layout>
                <c:manualLayout>
                  <c:x val="-6.813425582573438E-7"/>
                  <c:y val="-1.5360831358798512E-2"/>
                </c:manualLayout>
              </c:layout>
              <c:tx>
                <c:rich>
                  <a:bodyPr/>
                  <a:lstStyle/>
                  <a:p>
                    <a:fld id="{810A2C04-27AD-48FB-B218-88362336A700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E626-4414-8110-44228F269F36}"/>
                </c:ext>
              </c:extLst>
            </c:dLbl>
            <c:dLbl>
              <c:idx val="12"/>
              <c:layout>
                <c:manualLayout>
                  <c:x val="2.8828828828828829E-3"/>
                  <c:y val="-1.5151515151515152E-2"/>
                </c:manualLayout>
              </c:layout>
              <c:tx>
                <c:rich>
                  <a:bodyPr/>
                  <a:lstStyle/>
                  <a:p>
                    <a:fld id="{7A1CFC2E-4587-4C0E-BFF0-9E9B7A6F72B7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E626-4414-8110-44228F269F36}"/>
                </c:ext>
              </c:extLst>
            </c:dLbl>
            <c:dLbl>
              <c:idx val="13"/>
              <c:layout>
                <c:manualLayout>
                  <c:x val="0"/>
                  <c:y val="-1.7676767676767725E-2"/>
                </c:manualLayout>
              </c:layout>
              <c:tx>
                <c:rich>
                  <a:bodyPr/>
                  <a:lstStyle/>
                  <a:p>
                    <a:fld id="{66F22998-5A1D-488E-A738-33CC69F2BD69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E626-4414-8110-44228F269F36}"/>
                </c:ext>
              </c:extLst>
            </c:dLbl>
            <c:dLbl>
              <c:idx val="14"/>
              <c:layout>
                <c:manualLayout>
                  <c:x val="1.4414414414414415E-3"/>
                  <c:y val="5.0505050505050041E-3"/>
                </c:manualLayout>
              </c:layout>
              <c:tx>
                <c:rich>
                  <a:bodyPr/>
                  <a:lstStyle/>
                  <a:p>
                    <a:fld id="{87DC3A16-90B8-4FBD-B95D-0D09DC43FFC2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E626-4414-8110-44228F269F36}"/>
                </c:ext>
              </c:extLst>
            </c:dLbl>
            <c:dLbl>
              <c:idx val="15"/>
              <c:layout>
                <c:manualLayout>
                  <c:x val="4.325049002724575E-3"/>
                  <c:y val="1.2357231424870064E-2"/>
                </c:manualLayout>
              </c:layout>
              <c:tx>
                <c:rich>
                  <a:bodyPr/>
                  <a:lstStyle/>
                  <a:p>
                    <a:fld id="{B67B1F30-83EC-4CF2-BB30-1FD4B05B8900}" type="VALUE">
                      <a:rPr lang="en-US" altLang="ja-JP"/>
                      <a:pPr/>
                      <a:t>[値]</a:t>
                    </a:fld>
                    <a:r>
                      <a:rPr lang="ja-JP" altLang="en-US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E626-4414-8110-44228F269F36}"/>
                </c:ext>
              </c:extLst>
            </c:dLbl>
            <c:dLbl>
              <c:idx val="16"/>
              <c:layout>
                <c:manualLayout>
                  <c:x val="-1.0575828425855435E-16"/>
                  <c:y val="1.2416985539705355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/>
                      <a:t>2826</a:t>
                    </a:r>
                    <a:r>
                      <a:rPr lang="ja-JP" altLang="en-US"/>
                      <a:t>社増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E626-4414-8110-44228F269F36}"/>
                </c:ext>
              </c:extLst>
            </c:dLbl>
            <c:dLbl>
              <c:idx val="17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283B375D-7B87-4AE6-B7A1-33BC71E34EC0}" type="VALUE">
                      <a:rPr lang="en-US" altLang="ja-JP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defRPr>
                      </a:pPr>
                      <a:t>[値]</a:t>
                    </a:fld>
                    <a:r>
                      <a:rPr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増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621058844944933E-2"/>
                      <c:h val="6.659988423394722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E626-4414-8110-44228F269F36}"/>
                </c:ext>
              </c:extLst>
            </c:dLbl>
            <c:dLbl>
              <c:idx val="19"/>
              <c:layout>
                <c:manualLayout>
                  <c:x val="-1.4421750816447109E-3"/>
                  <c:y val="-1.53308537052279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7B97F471-513B-4661-AE36-4F21DC05D00B}" type="VALUE">
                      <a:rPr lang="en-US" altLang="ja-JP" sz="900" b="0" u="none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defRPr>
                      </a:pPr>
                      <a:t>[値]</a:t>
                    </a:fld>
                    <a:r>
                      <a:rPr lang="ja-JP" altLang="en-US" sz="900" b="0" u="none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増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672856890922616E-2"/>
                      <c:h val="5.893445738133325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E626-4414-8110-44228F269F36}"/>
                </c:ext>
              </c:extLst>
            </c:dLbl>
            <c:dLbl>
              <c:idx val="20"/>
              <c:numFmt formatCode="0&quot;社&quot;&quot;増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631408665519054E-2"/>
                      <c:h val="5.6379315097128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D-E626-4414-8110-44228F269F36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 altLang="ja-JP" sz="900"/>
                      <a:t>4469</a:t>
                    </a:r>
                    <a:r>
                      <a:rPr lang="ja-JP" altLang="en-US" sz="900"/>
                      <a:t>社増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138084023971318E-2"/>
                      <c:h val="4.660000682468520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E-E626-4414-8110-44228F269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事業所数の推移!$B$1:$X$1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事業所数の推移!$B$3:$W$3</c:f>
              <c:numCache>
                <c:formatCode>#,##0_);[Red]\(#,##0\)</c:formatCode>
                <c:ptCount val="22"/>
                <c:pt idx="1">
                  <c:v>591</c:v>
                </c:pt>
                <c:pt idx="2">
                  <c:v>1377</c:v>
                </c:pt>
                <c:pt idx="3">
                  <c:v>1658</c:v>
                </c:pt>
                <c:pt idx="4">
                  <c:v>2136</c:v>
                </c:pt>
                <c:pt idx="5">
                  <c:v>2331</c:v>
                </c:pt>
                <c:pt idx="6">
                  <c:v>1772</c:v>
                </c:pt>
                <c:pt idx="7">
                  <c:v>1617</c:v>
                </c:pt>
                <c:pt idx="8">
                  <c:v>1190</c:v>
                </c:pt>
                <c:pt idx="9">
                  <c:v>1665</c:v>
                </c:pt>
                <c:pt idx="10">
                  <c:v>2171</c:v>
                </c:pt>
                <c:pt idx="11">
                  <c:v>780</c:v>
                </c:pt>
                <c:pt idx="12">
                  <c:v>1109</c:v>
                </c:pt>
                <c:pt idx="13">
                  <c:v>1632</c:v>
                </c:pt>
                <c:pt idx="14">
                  <c:v>2239</c:v>
                </c:pt>
                <c:pt idx="15">
                  <c:v>3632</c:v>
                </c:pt>
                <c:pt idx="16">
                  <c:v>4333</c:v>
                </c:pt>
                <c:pt idx="17">
                  <c:v>3298</c:v>
                </c:pt>
                <c:pt idx="18">
                  <c:v>2850</c:v>
                </c:pt>
                <c:pt idx="19">
                  <c:v>2632</c:v>
                </c:pt>
                <c:pt idx="20">
                  <c:v>3588</c:v>
                </c:pt>
                <c:pt idx="21">
                  <c:v>4469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E626-4414-8110-44228F269F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628878048"/>
        <c:axId val="628879032"/>
      </c:barChart>
      <c:catAx>
        <c:axId val="628878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28879032"/>
        <c:crosses val="autoZero"/>
        <c:auto val="1"/>
        <c:lblAlgn val="ctr"/>
        <c:lblOffset val="100"/>
        <c:noMultiLvlLbl val="0"/>
      </c:catAx>
      <c:valAx>
        <c:axId val="628879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2887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承認規約数!$A$2</c:f>
              <c:strCache>
                <c:ptCount val="1"/>
                <c:pt idx="0">
                  <c:v>企業型年金承認規約数の推移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12-441E-A2BF-EFEBA093BC62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612-441E-A2BF-EFEBA093BC62}"/>
              </c:ext>
            </c:extLst>
          </c:dPt>
          <c:dPt>
            <c:idx val="2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612-441E-A2BF-EFEBA093BC62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612-441E-A2BF-EFEBA093BC62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612-441E-A2BF-EFEBA093BC62}"/>
              </c:ext>
            </c:extLst>
          </c:dPt>
          <c:dLbls>
            <c:dLbl>
              <c:idx val="1"/>
              <c:layout>
                <c:manualLayout>
                  <c:x val="1.9352263146448073E-3"/>
                  <c:y val="-5.64301858961846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484995277973902E-2"/>
                      <c:h val="2.6589618446454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F612-441E-A2BF-EFEBA093BC62}"/>
                </c:ext>
              </c:extLst>
            </c:dLbl>
            <c:dLbl>
              <c:idx val="2"/>
              <c:layout>
                <c:manualLayout>
                  <c:x val="0"/>
                  <c:y val="-8.5972278258606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12-441E-A2BF-EFEBA093BC62}"/>
                </c:ext>
              </c:extLst>
            </c:dLbl>
            <c:dLbl>
              <c:idx val="3"/>
              <c:layout>
                <c:manualLayout>
                  <c:x val="-5.6319918012518585E-3"/>
                  <c:y val="-0.112427235851716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612-441E-A2BF-EFEBA093BC62}"/>
                </c:ext>
              </c:extLst>
            </c:dLbl>
            <c:dLbl>
              <c:idx val="4"/>
              <c:layout>
                <c:manualLayout>
                  <c:x val="4.2173502432513757E-4"/>
                  <c:y val="-0.138882366976855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12-441E-A2BF-EFEBA093BC62}"/>
                </c:ext>
              </c:extLst>
            </c:dLbl>
            <c:dLbl>
              <c:idx val="5"/>
              <c:layout>
                <c:manualLayout>
                  <c:x val="4.2173502432508206E-4"/>
                  <c:y val="-0.167541181319277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493697510285678E-2"/>
                      <c:h val="3.54050454436997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612-441E-A2BF-EFEBA093BC62}"/>
                </c:ext>
              </c:extLst>
            </c:dLbl>
            <c:dLbl>
              <c:idx val="6"/>
              <c:layout>
                <c:manualLayout>
                  <c:x val="3.4485984371135799E-3"/>
                  <c:y val="-0.183418667707858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12-441E-A2BF-EFEBA093BC62}"/>
                </c:ext>
              </c:extLst>
            </c:dLbl>
            <c:dLbl>
              <c:idx val="7"/>
              <c:layout>
                <c:manualLayout>
                  <c:x val="6.4754618499020776E-3"/>
                  <c:y val="-0.20634918982234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612-441E-A2BF-EFEBA093BC62}"/>
                </c:ext>
              </c:extLst>
            </c:dLbl>
            <c:dLbl>
              <c:idx val="8"/>
              <c:layout>
                <c:manualLayout>
                  <c:x val="0"/>
                  <c:y val="-0.224872171970239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612-441E-A2BF-EFEBA093BC62}"/>
                </c:ext>
              </c:extLst>
            </c:dLbl>
            <c:dLbl>
              <c:idx val="9"/>
              <c:layout>
                <c:manualLayout>
                  <c:x val="-2.1833933641382227E-3"/>
                  <c:y val="-0.242070063556105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612-441E-A2BF-EFEBA093BC62}"/>
                </c:ext>
              </c:extLst>
            </c:dLbl>
            <c:dLbl>
              <c:idx val="10"/>
              <c:layout>
                <c:manualLayout>
                  <c:x val="-4.5402951191827468E-3"/>
                  <c:y val="-0.266762803409904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612-441E-A2BF-EFEBA093BC62}"/>
                </c:ext>
              </c:extLst>
            </c:dLbl>
            <c:dLbl>
              <c:idx val="11"/>
              <c:layout>
                <c:manualLayout>
                  <c:x val="-1.5134317063942491E-3"/>
                  <c:y val="-0.276876944100995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612-441E-A2BF-EFEBA093BC62}"/>
                </c:ext>
              </c:extLst>
            </c:dLbl>
            <c:dLbl>
              <c:idx val="12"/>
              <c:layout>
                <c:manualLayout>
                  <c:x val="4.118560094857609E-3"/>
                  <c:y val="-0.290554912040953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612-441E-A2BF-EFEBA093BC62}"/>
                </c:ext>
              </c:extLst>
            </c:dLbl>
            <c:dLbl>
              <c:idx val="13"/>
              <c:layout>
                <c:manualLayout>
                  <c:x val="-8.4347004865027513E-4"/>
                  <c:y val="-0.313708509576798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86243859131682E-2"/>
                      <c:h val="4.2016615691633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F612-441E-A2BF-EFEBA093BC62}"/>
                </c:ext>
              </c:extLst>
            </c:dLbl>
            <c:dLbl>
              <c:idx val="14"/>
              <c:layout>
                <c:manualLayout>
                  <c:x val="3.0268634127884981E-3"/>
                  <c:y val="-0.310415826120908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612-441E-A2BF-EFEBA093BC62}"/>
                </c:ext>
              </c:extLst>
            </c:dLbl>
            <c:dLbl>
              <c:idx val="15"/>
              <c:layout>
                <c:manualLayout>
                  <c:x val="3.8703334614387731E-3"/>
                  <c:y val="-0.338191362443330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612-441E-A2BF-EFEBA093BC62}"/>
                </c:ext>
              </c:extLst>
            </c:dLbl>
            <c:dLbl>
              <c:idx val="16"/>
              <c:layout>
                <c:manualLayout>
                  <c:x val="-1.1098370970895976E-16"/>
                  <c:y val="-0.372145680137090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612-441E-A2BF-EFEBA093BC62}"/>
                </c:ext>
              </c:extLst>
            </c:dLbl>
            <c:dLbl>
              <c:idx val="17"/>
              <c:layout>
                <c:manualLayout>
                  <c:x val="1.2652050729753017E-3"/>
                  <c:y val="-0.377882648966399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612-441E-A2BF-EFEBA093BC62}"/>
                </c:ext>
              </c:extLst>
            </c:dLbl>
            <c:dLbl>
              <c:idx val="18"/>
              <c:layout>
                <c:manualLayout>
                  <c:x val="5.9524341523143883E-4"/>
                  <c:y val="-0.383602264592958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12-441E-A2BF-EFEBA093BC62}"/>
                </c:ext>
              </c:extLst>
            </c:dLbl>
            <c:dLbl>
              <c:idx val="19"/>
              <c:layout>
                <c:manualLayout>
                  <c:x val="4.5402951191827468E-3"/>
                  <c:y val="-0.381267217630853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12-441E-A2BF-EFEBA093BC62}"/>
                </c:ext>
              </c:extLst>
            </c:dLbl>
            <c:dLbl>
              <c:idx val="20"/>
              <c:layout>
                <c:manualLayout>
                  <c:x val="9.0991810737032549E-3"/>
                  <c:y val="-0.3763625932300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12-441E-A2BF-EFEBA093BC62}"/>
                </c:ext>
              </c:extLst>
            </c:dLbl>
            <c:dLbl>
              <c:idx val="21"/>
              <c:layout>
                <c:manualLayout>
                  <c:x val="2.5902371745782247E-3"/>
                  <c:y val="-0.405712555935858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887265684146171E-2"/>
                      <c:h val="4.6781501709876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612-441E-A2BF-EFEBA093BC62}"/>
                </c:ext>
              </c:extLst>
            </c:dLbl>
            <c:dLbl>
              <c:idx val="2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sng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F612-441E-A2BF-EFEBA093BC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sng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承認規約数!$B$1:$X$1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　</c:v>
                </c:pt>
                <c:pt idx="19">
                  <c:v>2021年3月末　</c:v>
                </c:pt>
                <c:pt idx="20">
                  <c:v>2022年3月末　</c:v>
                </c:pt>
                <c:pt idx="21">
                  <c:v>2023年3月末　</c:v>
                </c:pt>
                <c:pt idx="22">
                  <c:v>2024年3月末　</c:v>
                </c:pt>
              </c:strCache>
            </c:strRef>
          </c:cat>
          <c:val>
            <c:numRef>
              <c:f>承認規約数!$B$2:$X$2</c:f>
              <c:numCache>
                <c:formatCode>#,##0_);[Red]\(#,##0\)</c:formatCode>
                <c:ptCount val="23"/>
                <c:pt idx="0">
                  <c:v>32</c:v>
                </c:pt>
                <c:pt idx="1">
                  <c:v>304</c:v>
                </c:pt>
                <c:pt idx="2">
                  <c:v>656</c:v>
                </c:pt>
                <c:pt idx="3">
                  <c:v>1170</c:v>
                </c:pt>
                <c:pt idx="4">
                  <c:v>1726</c:v>
                </c:pt>
                <c:pt idx="5">
                  <c:v>2216</c:v>
                </c:pt>
                <c:pt idx="6">
                  <c:v>2600</c:v>
                </c:pt>
                <c:pt idx="7">
                  <c:v>2946</c:v>
                </c:pt>
                <c:pt idx="8">
                  <c:v>3231</c:v>
                </c:pt>
                <c:pt idx="9">
                  <c:v>3593</c:v>
                </c:pt>
                <c:pt idx="10">
                  <c:v>4131</c:v>
                </c:pt>
                <c:pt idx="11">
                  <c:v>4219</c:v>
                </c:pt>
                <c:pt idx="12">
                  <c:v>4371</c:v>
                </c:pt>
                <c:pt idx="13">
                  <c:v>4579</c:v>
                </c:pt>
                <c:pt idx="14">
                  <c:v>4875</c:v>
                </c:pt>
                <c:pt idx="15">
                  <c:v>5231</c:v>
                </c:pt>
                <c:pt idx="16">
                  <c:v>5712</c:v>
                </c:pt>
                <c:pt idx="17">
                  <c:v>6107</c:v>
                </c:pt>
                <c:pt idx="18">
                  <c:v>6380</c:v>
                </c:pt>
                <c:pt idx="19">
                  <c:v>6601</c:v>
                </c:pt>
                <c:pt idx="20">
                  <c:v>6802</c:v>
                </c:pt>
                <c:pt idx="21">
                  <c:v>7049</c:v>
                </c:pt>
                <c:pt idx="22">
                  <c:v>7222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F612-441E-A2BF-EFEBA093BC62}"/>
            </c:ext>
          </c:extLst>
        </c:ser>
        <c:ser>
          <c:idx val="1"/>
          <c:order val="1"/>
          <c:tx>
            <c:strRef>
              <c:f>承認規約数!$A$3</c:f>
              <c:strCache>
                <c:ptCount val="1"/>
                <c:pt idx="0">
                  <c:v>増加数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763127538993935E-2"/>
                  <c:y val="2.3570276606990393E-2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8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F612-441E-A2BF-EFEBA093BC62}"/>
                </c:ext>
              </c:extLst>
            </c:dLbl>
            <c:dLbl>
              <c:idx val="1"/>
              <c:layout>
                <c:manualLayout>
                  <c:x val="1.1350691036231949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F612-441E-A2BF-EFEBA093BC62}"/>
                </c:ext>
              </c:extLst>
            </c:dLbl>
            <c:dLbl>
              <c:idx val="2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E-F612-441E-A2BF-EFEBA093BC62}"/>
                </c:ext>
              </c:extLst>
            </c:dLbl>
            <c:dLbl>
              <c:idx val="3"/>
              <c:layout>
                <c:manualLayout>
                  <c:x val="1.1350691036231935E-2"/>
                  <c:y val="5.5096426199736214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F612-441E-A2BF-EFEBA093BC62}"/>
                </c:ext>
              </c:extLst>
            </c:dLbl>
            <c:dLbl>
              <c:idx val="4"/>
              <c:layout>
                <c:manualLayout>
                  <c:x val="1.1350691036231908E-2"/>
                  <c:y val="5.5096426199736214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0-F612-441E-A2BF-EFEBA093BC62}"/>
                </c:ext>
              </c:extLst>
            </c:dLbl>
            <c:dLbl>
              <c:idx val="5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F612-441E-A2BF-EFEBA093BC62}"/>
                </c:ext>
              </c:extLst>
            </c:dLbl>
            <c:dLbl>
              <c:idx val="6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2-F612-441E-A2BF-EFEBA093BC62}"/>
                </c:ext>
              </c:extLst>
            </c:dLbl>
            <c:dLbl>
              <c:idx val="7"/>
              <c:layout>
                <c:manualLayout>
                  <c:x val="1.1350691036231935E-2"/>
                  <c:y val="5.5096426199736214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3-F612-441E-A2BF-EFEBA093BC62}"/>
                </c:ext>
              </c:extLst>
            </c:dLbl>
            <c:dLbl>
              <c:idx val="8"/>
              <c:layout>
                <c:manualLayout>
                  <c:x val="1.1350691036231935E-2"/>
                  <c:y val="5.5096426199736214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4-F612-441E-A2BF-EFEBA093BC62}"/>
                </c:ext>
              </c:extLst>
            </c:dLbl>
            <c:dLbl>
              <c:idx val="9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5-F612-441E-A2BF-EFEBA093BC62}"/>
                </c:ext>
              </c:extLst>
            </c:dLbl>
            <c:dLbl>
              <c:idx val="10"/>
              <c:layout>
                <c:manualLayout>
                  <c:x val="1.1350691036231991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6-F612-441E-A2BF-EFEBA093BC62}"/>
                </c:ext>
              </c:extLst>
            </c:dLbl>
            <c:dLbl>
              <c:idx val="11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8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defRPr>
                    </a:pPr>
                    <a:fld id="{BFC1C0F3-880D-4609-9CE7-93E0A73D0230}" type="VALUE">
                      <a:rPr lang="ja-JP" altLang="en-US" sz="800" b="0" u="none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pPr>
                        <a:defRPr sz="8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defRPr>
                      </a:pPr>
                      <a:t>[値]</a:t>
                    </a:fld>
                    <a:r>
                      <a:rPr lang="ja-JP" altLang="en-US" sz="800" b="0" u="none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増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7-F612-441E-A2BF-EFEBA093BC62}"/>
                </c:ext>
              </c:extLst>
            </c:dLbl>
            <c:dLbl>
              <c:idx val="12"/>
              <c:layout>
                <c:manualLayout>
                  <c:x val="1.1350691036231824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8-F612-441E-A2BF-EFEBA093BC62}"/>
                </c:ext>
              </c:extLst>
            </c:dLbl>
            <c:dLbl>
              <c:idx val="13"/>
              <c:layout>
                <c:manualLayout>
                  <c:x val="1.1350691036231824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9-F612-441E-A2BF-EFEBA093BC62}"/>
                </c:ext>
              </c:extLst>
            </c:dLbl>
            <c:dLbl>
              <c:idx val="14"/>
              <c:layout>
                <c:manualLayout>
                  <c:x val="1.1350691036231824E-2"/>
                  <c:y val="5.509642619973663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A-F612-441E-A2BF-EFEBA093BC62}"/>
                </c:ext>
              </c:extLst>
            </c:dLbl>
            <c:dLbl>
              <c:idx val="15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B-F612-441E-A2BF-EFEBA093BC62}"/>
                </c:ext>
              </c:extLst>
            </c:dLbl>
            <c:dLbl>
              <c:idx val="16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C-F612-441E-A2BF-EFEBA093BC62}"/>
                </c:ext>
              </c:extLst>
            </c:dLbl>
            <c:dLbl>
              <c:idx val="17"/>
              <c:layout>
                <c:manualLayout>
                  <c:x val="1.1350691036231935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D-F612-441E-A2BF-EFEBA093BC62}"/>
                </c:ext>
              </c:extLst>
            </c:dLbl>
            <c:dLbl>
              <c:idx val="18"/>
              <c:layout>
                <c:manualLayout>
                  <c:x val="1.1350691036231935E-2"/>
                  <c:y val="5.5096426199736847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E-F612-441E-A2BF-EFEBA093BC62}"/>
                </c:ext>
              </c:extLst>
            </c:dLbl>
            <c:dLbl>
              <c:idx val="19"/>
              <c:layout>
                <c:manualLayout>
                  <c:x val="1.1350691036232046E-2"/>
                  <c:y val="5.5096426199737055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5507798787E-2"/>
                      <c:h val="4.71405532139807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F-F612-441E-A2BF-EFEBA093BC62}"/>
                </c:ext>
              </c:extLst>
            </c:dLbl>
            <c:dLbl>
              <c:idx val="20"/>
              <c:layout>
                <c:manualLayout>
                  <c:x val="1.0229490122596378E-2"/>
                  <c:y val="-6.4142451265370467E-4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26275205570665E-2"/>
                      <c:h val="6.386880293058425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0-F612-441E-A2BF-EFEBA093BC62}"/>
                </c:ext>
              </c:extLst>
            </c:dLbl>
            <c:dLbl>
              <c:idx val="21"/>
              <c:layout>
                <c:manualLayout>
                  <c:x val="4.2295668455455803E-3"/>
                  <c:y val="-2.5224858940825273E-3"/>
                </c:manualLayout>
              </c:layout>
              <c:tx>
                <c:rich>
                  <a:bodyPr/>
                  <a:lstStyle/>
                  <a:p>
                    <a:fld id="{BFC1C0F3-880D-4609-9CE7-93E0A73D0230}" type="VALUE">
                      <a:rPr lang="ja-JP" altLang="en-US" sz="800" b="0" u="none"/>
                      <a:pPr/>
                      <a:t>[値]</a:t>
                    </a:fld>
                    <a:r>
                      <a:rPr lang="ja-JP" altLang="en-US" sz="800" b="0" u="none"/>
                      <a:t>増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823798299097966E-2"/>
                      <c:h val="6.320481024209322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1-F612-441E-A2BF-EFEBA093BC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承認規約数!$B$1:$X$1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　</c:v>
                </c:pt>
                <c:pt idx="19">
                  <c:v>2021年3月末　</c:v>
                </c:pt>
                <c:pt idx="20">
                  <c:v>2022年3月末　</c:v>
                </c:pt>
                <c:pt idx="21">
                  <c:v>2023年3月末　</c:v>
                </c:pt>
                <c:pt idx="22">
                  <c:v>2024年3月末　</c:v>
                </c:pt>
              </c:strCache>
            </c:strRef>
          </c:cat>
          <c:val>
            <c:numRef>
              <c:f>承認規約数!$B$3:$W$3</c:f>
              <c:numCache>
                <c:formatCode>0_ "件"</c:formatCode>
                <c:ptCount val="22"/>
                <c:pt idx="1">
                  <c:v>272</c:v>
                </c:pt>
                <c:pt idx="2">
                  <c:v>352</c:v>
                </c:pt>
                <c:pt idx="3">
                  <c:v>514</c:v>
                </c:pt>
                <c:pt idx="4">
                  <c:v>556</c:v>
                </c:pt>
                <c:pt idx="5">
                  <c:v>490</c:v>
                </c:pt>
                <c:pt idx="6">
                  <c:v>384</c:v>
                </c:pt>
                <c:pt idx="7">
                  <c:v>346</c:v>
                </c:pt>
                <c:pt idx="8">
                  <c:v>285</c:v>
                </c:pt>
                <c:pt idx="9">
                  <c:v>362</c:v>
                </c:pt>
                <c:pt idx="10">
                  <c:v>538</c:v>
                </c:pt>
                <c:pt idx="11">
                  <c:v>88</c:v>
                </c:pt>
                <c:pt idx="12">
                  <c:v>152</c:v>
                </c:pt>
                <c:pt idx="13">
                  <c:v>208</c:v>
                </c:pt>
                <c:pt idx="14">
                  <c:v>296</c:v>
                </c:pt>
                <c:pt idx="15">
                  <c:v>356</c:v>
                </c:pt>
                <c:pt idx="16">
                  <c:v>481</c:v>
                </c:pt>
                <c:pt idx="17">
                  <c:v>395</c:v>
                </c:pt>
                <c:pt idx="18">
                  <c:v>273</c:v>
                </c:pt>
                <c:pt idx="19">
                  <c:v>221</c:v>
                </c:pt>
                <c:pt idx="20">
                  <c:v>201</c:v>
                </c:pt>
                <c:pt idx="21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2-F612-441E-A2BF-EFEBA093BC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426841312"/>
        <c:axId val="426845904"/>
      </c:barChart>
      <c:catAx>
        <c:axId val="42684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426845904"/>
        <c:crosses val="autoZero"/>
        <c:auto val="1"/>
        <c:lblAlgn val="ctr"/>
        <c:lblOffset val="100"/>
        <c:noMultiLvlLbl val="0"/>
      </c:catAx>
      <c:valAx>
        <c:axId val="42684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42684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0.45767</cdr:x>
      <cdr:y>0.42331</cdr:y>
    </cdr:from>
    <cdr:to>
      <cdr:x>0.54233</cdr:x>
      <cdr:y>0.57669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CA55C805-570D-FB24-CF44-7E3396C14E02}"/>
            </a:ext>
          </a:extLst>
        </cdr:cNvPr>
        <cdr:cNvSpPr txBox="1"/>
      </cdr:nvSpPr>
      <cdr:spPr>
        <a:xfrm xmlns:a="http://schemas.openxmlformats.org/drawingml/2006/main">
          <a:off x="4942732" y="252344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kern="1200" dirty="0"/>
        </a:p>
      </cdr:txBody>
    </cdr:sp>
  </cdr:relSizeAnchor>
  <cdr:relSizeAnchor xmlns:cdr="http://schemas.openxmlformats.org/drawingml/2006/chartDrawing">
    <cdr:from>
      <cdr:x>0.9024</cdr:x>
      <cdr:y>0.0588</cdr:y>
    </cdr:from>
    <cdr:to>
      <cdr:x>1</cdr:x>
      <cdr:y>0.11776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7F070B33-7C3F-3EC5-E741-7B6D5AD47473}"/>
            </a:ext>
          </a:extLst>
        </cdr:cNvPr>
        <cdr:cNvSpPr txBox="1"/>
      </cdr:nvSpPr>
      <cdr:spPr>
        <a:xfrm xmlns:a="http://schemas.openxmlformats.org/drawingml/2006/main">
          <a:off x="9745790" y="350515"/>
          <a:ext cx="1054074" cy="3515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400" b="1" kern="1200" dirty="0"/>
            <a:t>25.0</a:t>
          </a:r>
          <a:r>
            <a:rPr lang="ja-JP" altLang="en-US" sz="1400" b="1" kern="1200" dirty="0"/>
            <a:t>万人増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0.75142</cdr:x>
      <cdr:y>0.31578</cdr:y>
    </cdr:from>
    <cdr:to>
      <cdr:x>0.8419</cdr:x>
      <cdr:y>0.38341</cdr:y>
    </cdr:to>
    <cdr:sp macro="" textlink="">
      <cdr:nvSpPr>
        <cdr:cNvPr id="3" name="正方形/長方形 2">
          <a:extLst xmlns:a="http://schemas.openxmlformats.org/drawingml/2006/main">
            <a:ext uri="{FF2B5EF4-FFF2-40B4-BE49-F238E27FC236}">
              <a16:creationId xmlns:a16="http://schemas.microsoft.com/office/drawing/2014/main" id="{B2497ED2-FA3E-4492-A776-A99B0D9CB22F}"/>
            </a:ext>
          </a:extLst>
        </cdr:cNvPr>
        <cdr:cNvSpPr/>
      </cdr:nvSpPr>
      <cdr:spPr>
        <a:xfrm xmlns:a="http://schemas.openxmlformats.org/drawingml/2006/main">
          <a:off x="6622161" y="1554659"/>
          <a:ext cx="797388" cy="3329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kumimoji="1" lang="en-US" altLang="ja-JP" sz="900" u="none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2850</a:t>
          </a:r>
          <a:r>
            <a:rPr kumimoji="1" lang="ja-JP" altLang="en-US" sz="900" u="none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社増</a:t>
          </a:r>
          <a:endParaRPr kumimoji="1" lang="en-US" altLang="ja-JP" sz="900" u="none" dirty="0">
            <a:solidFill>
              <a:schemeClr val="tx1">
                <a:lumMod val="75000"/>
                <a:lumOff val="25000"/>
              </a:schemeClr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 xmlns:a="http://schemas.openxmlformats.org/drawingml/2006/main">
          <a:pPr algn="l"/>
          <a:endParaRPr kumimoji="1" lang="en-US" altLang="ja-JP" sz="1100" u="sng" dirty="0">
            <a:solidFill>
              <a:schemeClr val="tx1">
                <a:lumMod val="75000"/>
                <a:lumOff val="25000"/>
              </a:schemeClr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0.44812</cdr:x>
      <cdr:y>0.40714</cdr:y>
    </cdr:from>
    <cdr:to>
      <cdr:x>0.55188</cdr:x>
      <cdr:y>0.59286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5D21C3A1-DB1C-C8CD-FB0F-B72F7C044016}"/>
            </a:ext>
          </a:extLst>
        </cdr:cNvPr>
        <cdr:cNvSpPr txBox="1"/>
      </cdr:nvSpPr>
      <cdr:spPr>
        <a:xfrm xmlns:a="http://schemas.openxmlformats.org/drawingml/2006/main">
          <a:off x="3949233" y="20044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kern="1200"/>
        </a:p>
      </cdr:txBody>
    </cdr:sp>
  </cdr:relSizeAnchor>
  <cdr:relSizeAnchor xmlns:cdr="http://schemas.openxmlformats.org/drawingml/2006/chartDrawing">
    <cdr:from>
      <cdr:x>0.90642</cdr:x>
      <cdr:y>0.09878</cdr:y>
    </cdr:from>
    <cdr:to>
      <cdr:x>1</cdr:x>
      <cdr:y>0.1443</cdr:y>
    </cdr:to>
    <cdr:sp macro="" textlink="">
      <cdr:nvSpPr>
        <cdr:cNvPr id="5" name="テキスト ボックス 4">
          <a:extLst xmlns:a="http://schemas.openxmlformats.org/drawingml/2006/main">
            <a:ext uri="{FF2B5EF4-FFF2-40B4-BE49-F238E27FC236}">
              <a16:creationId xmlns:a16="http://schemas.microsoft.com/office/drawing/2014/main" id="{65BD42B1-2636-AD32-4B5B-95719D56E248}"/>
            </a:ext>
          </a:extLst>
        </cdr:cNvPr>
        <cdr:cNvSpPr txBox="1"/>
      </cdr:nvSpPr>
      <cdr:spPr>
        <a:xfrm xmlns:a="http://schemas.openxmlformats.org/drawingml/2006/main">
          <a:off x="7988114" y="486336"/>
          <a:ext cx="824752" cy="2241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9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4,895</a:t>
          </a:r>
          <a:r>
            <a:rPr lang="ja-JP" altLang="en-US" sz="9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社増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0.28831</cdr:x>
      <cdr:y>0.03553</cdr:y>
    </cdr:from>
    <cdr:to>
      <cdr:x>0.71169</cdr:x>
      <cdr:y>0.09834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B28A199B-7C78-30BC-F8E0-92F2DE3DBFAD}"/>
            </a:ext>
          </a:extLst>
        </cdr:cNvPr>
        <cdr:cNvSpPr txBox="1"/>
      </cdr:nvSpPr>
      <cdr:spPr>
        <a:xfrm xmlns:a="http://schemas.openxmlformats.org/drawingml/2006/main">
          <a:off x="3265618" y="217586"/>
          <a:ext cx="4795525" cy="3846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企業型年金承認規約数の推移</a:t>
          </a:r>
          <a:endParaRPr lang="en-US" altLang="ja-JP" sz="24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 xmlns:a="http://schemas.openxmlformats.org/drawingml/2006/main">
          <a:endParaRPr lang="ja-JP" altLang="en-US" sz="1800" b="1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cdr:txBody>
    </cdr:sp>
  </cdr:relSizeAnchor>
  <cdr:relSizeAnchor xmlns:cdr="http://schemas.openxmlformats.org/drawingml/2006/chartDrawing">
    <cdr:from>
      <cdr:x>0.94314</cdr:x>
      <cdr:y>0.06254</cdr:y>
    </cdr:from>
    <cdr:to>
      <cdr:x>1</cdr:x>
      <cdr:y>0.10756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F88C312D-7E31-BF70-68F9-B0BD33F9557C}"/>
            </a:ext>
          </a:extLst>
        </cdr:cNvPr>
        <cdr:cNvSpPr txBox="1"/>
      </cdr:nvSpPr>
      <cdr:spPr>
        <a:xfrm xmlns:a="http://schemas.openxmlformats.org/drawingml/2006/main">
          <a:off x="10682750" y="383034"/>
          <a:ext cx="644012" cy="275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800" kern="1200" dirty="0"/>
            <a:t>173</a:t>
          </a:r>
          <a:r>
            <a:rPr lang="ja-JP" altLang="en-US" sz="800" kern="1200" dirty="0"/>
            <a:t>件増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574B6-FD98-4AEC-9FF9-C541A2DCA206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7C736-1D9A-48DC-8EFA-E0C142B0D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89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1B2D6-C8AB-F19F-3856-65D75D01D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0A72CD-1054-81BE-101B-40A1AD1C15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E0C640-6904-9ED2-8C26-F5D6C4E5F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808C19-F3F7-91B6-85DF-340390CAE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276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43554-35B4-DB27-7FBD-1FC645850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3B960B-715D-6E5C-E73D-0CCF3637C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04786B-D079-1007-3BB6-26754352A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4FC9E3-1534-783E-55CA-C354D8AC1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7C736-1D9A-48DC-8EFA-E0C142B0D1A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603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3CB71-811B-5AB1-78E8-6C3117702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714A0F-B94C-5306-3256-357272574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6E8EFB8-D213-57BA-BCCB-8FDBAA91AA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6B3D07-36E6-6A53-FF76-5FA0590B4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63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25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24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68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6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46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94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6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13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52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61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7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82DBE-C424-4308-872F-C00EB0FEE2FB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63A12-4156-4E93-B087-FF6366F184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63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hlw.go.jp/content/000520816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hlw.go.jp/content/00052081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hlw.go.jp/content/000520816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939CA-946E-8BA7-014F-D9CAA208C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AF610C-EE6B-81AC-C6C7-5B2B2673A7AE}"/>
              </a:ext>
            </a:extLst>
          </p:cNvPr>
          <p:cNvSpPr/>
          <p:nvPr/>
        </p:nvSpPr>
        <p:spPr>
          <a:xfrm>
            <a:off x="6843252" y="6468778"/>
            <a:ext cx="499478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https://www.mhlw.go.jp/content/000520816.pdf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F1A2325-6148-45D9-AEF0-7FC4C72F0A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169109"/>
              </p:ext>
            </p:extLst>
          </p:nvPr>
        </p:nvGraphicFramePr>
        <p:xfrm>
          <a:off x="696068" y="448356"/>
          <a:ext cx="10799864" cy="596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1578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B3D56-2FB9-7002-A177-FCC1C036D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D8A111-038F-7463-97C2-78B2B9C3D591}"/>
              </a:ext>
            </a:extLst>
          </p:cNvPr>
          <p:cNvSpPr/>
          <p:nvPr/>
        </p:nvSpPr>
        <p:spPr>
          <a:xfrm>
            <a:off x="6862916" y="6468778"/>
            <a:ext cx="497512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https://www.mhlw.go.jp/content/000520816.pdf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522AA76B-273F-40CF-9D29-B372A3CF5A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59798"/>
              </p:ext>
            </p:extLst>
          </p:nvPr>
        </p:nvGraphicFramePr>
        <p:xfrm>
          <a:off x="757084" y="501445"/>
          <a:ext cx="10451689" cy="596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F7E42289-D409-0860-7454-E547DEDF2C99}"/>
              </a:ext>
            </a:extLst>
          </p:cNvPr>
          <p:cNvSpPr txBox="1"/>
          <p:nvPr/>
        </p:nvSpPr>
        <p:spPr>
          <a:xfrm>
            <a:off x="3588774" y="1150085"/>
            <a:ext cx="4604967" cy="349623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企業型年金実施事業所数の推移</a:t>
            </a:r>
            <a:endParaRPr kumimoji="1"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82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FFE2C-1214-CFB0-D03C-FCF64FD1A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0CCC01-FA30-3EBC-079F-4F61B12FFF0A}"/>
              </a:ext>
            </a:extLst>
          </p:cNvPr>
          <p:cNvSpPr/>
          <p:nvPr/>
        </p:nvSpPr>
        <p:spPr>
          <a:xfrm>
            <a:off x="8045082" y="6468778"/>
            <a:ext cx="379295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hlinkClick r:id="rId3"/>
              </a:rPr>
              <a:t>https://www.mhlw.go.jp/content/000520816.pdf</a:t>
            </a:r>
            <a:r>
              <a:rPr lang="ja-JP" altLang="en-US" sz="1100" dirty="0"/>
              <a:t>　より作成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47DF9F45-EF27-475E-A899-F5C6BAD26B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927672"/>
              </p:ext>
            </p:extLst>
          </p:nvPr>
        </p:nvGraphicFramePr>
        <p:xfrm>
          <a:off x="511277" y="344129"/>
          <a:ext cx="11326762" cy="6124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046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</TotalTime>
  <Words>219</Words>
  <Application>Microsoft Office PowerPoint</Application>
  <PresentationFormat>ワイド画面</PresentationFormat>
  <Paragraphs>108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9</cp:revision>
  <dcterms:created xsi:type="dcterms:W3CDTF">2024-07-26T04:14:39Z</dcterms:created>
  <dcterms:modified xsi:type="dcterms:W3CDTF">2025-05-09T05:46:14Z</dcterms:modified>
</cp:coreProperties>
</file>