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令和５年度・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28120402259873539"/>
          <c:y val="2.96391724180016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'iDECO+実施状況'!$BB$3:$BM$3</c:f>
              <c:numCache>
                <c:formatCode>General</c:formatCode>
                <c:ptCount val="12"/>
                <c:pt idx="0">
                  <c:v>38688</c:v>
                </c:pt>
                <c:pt idx="1">
                  <c:v>39626</c:v>
                </c:pt>
                <c:pt idx="2">
                  <c:v>40259</c:v>
                </c:pt>
                <c:pt idx="3">
                  <c:v>41289</c:v>
                </c:pt>
                <c:pt idx="4">
                  <c:v>41972</c:v>
                </c:pt>
                <c:pt idx="5">
                  <c:v>42822</c:v>
                </c:pt>
                <c:pt idx="6">
                  <c:v>43823</c:v>
                </c:pt>
                <c:pt idx="7">
                  <c:v>44440</c:v>
                </c:pt>
                <c:pt idx="8">
                  <c:v>45063</c:v>
                </c:pt>
                <c:pt idx="9">
                  <c:v>45767</c:v>
                </c:pt>
                <c:pt idx="10">
                  <c:v>46269</c:v>
                </c:pt>
                <c:pt idx="11">
                  <c:v>47012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'iDECO+実施状況'!$BB$2:$BM$2</c:f>
              <c:numCache>
                <c:formatCode>General</c:formatCode>
                <c:ptCount val="12"/>
                <c:pt idx="0">
                  <c:v>6115</c:v>
                </c:pt>
                <c:pt idx="1">
                  <c:v>6219</c:v>
                </c:pt>
                <c:pt idx="2">
                  <c:v>6316</c:v>
                </c:pt>
                <c:pt idx="3">
                  <c:v>6434</c:v>
                </c:pt>
                <c:pt idx="4">
                  <c:v>6553</c:v>
                </c:pt>
                <c:pt idx="5">
                  <c:v>6688</c:v>
                </c:pt>
                <c:pt idx="6">
                  <c:v>6841</c:v>
                </c:pt>
                <c:pt idx="7">
                  <c:v>6958</c:v>
                </c:pt>
                <c:pt idx="8">
                  <c:v>7059</c:v>
                </c:pt>
                <c:pt idx="9">
                  <c:v>7189</c:v>
                </c:pt>
                <c:pt idx="10">
                  <c:v>7284</c:v>
                </c:pt>
                <c:pt idx="11">
                  <c:v>7424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6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80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令和６年度・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32950904309671686"/>
          <c:y val="2.5933536278539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'iDECO+実施状況'!$BN$3:$BY$3</c:f>
              <c:numCache>
                <c:formatCode>General</c:formatCode>
                <c:ptCount val="12"/>
                <c:pt idx="0">
                  <c:v>48423</c:v>
                </c:pt>
                <c:pt idx="1">
                  <c:v>49168</c:v>
                </c:pt>
                <c:pt idx="2">
                  <c:v>50074</c:v>
                </c:pt>
                <c:pt idx="3">
                  <c:v>50715</c:v>
                </c:pt>
                <c:pt idx="4">
                  <c:v>51684</c:v>
                </c:pt>
                <c:pt idx="5">
                  <c:v>52426</c:v>
                </c:pt>
                <c:pt idx="6">
                  <c:v>53477</c:v>
                </c:pt>
                <c:pt idx="7">
                  <c:v>53940</c:v>
                </c:pt>
                <c:pt idx="8">
                  <c:v>54520</c:v>
                </c:pt>
                <c:pt idx="9">
                  <c:v>55130</c:v>
                </c:pt>
                <c:pt idx="10">
                  <c:v>55327</c:v>
                </c:pt>
                <c:pt idx="11">
                  <c:v>56024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'iDECO+実施状況'!$BN$1:$BY$1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'iDECO+実施状況'!$BN$2:$BY$2</c:f>
              <c:numCache>
                <c:formatCode>General</c:formatCode>
                <c:ptCount val="12"/>
                <c:pt idx="0">
                  <c:v>7602</c:v>
                </c:pt>
                <c:pt idx="1">
                  <c:v>7708</c:v>
                </c:pt>
                <c:pt idx="2">
                  <c:v>7848</c:v>
                </c:pt>
                <c:pt idx="3">
                  <c:v>7979</c:v>
                </c:pt>
                <c:pt idx="4">
                  <c:v>8137</c:v>
                </c:pt>
                <c:pt idx="5">
                  <c:v>8242</c:v>
                </c:pt>
                <c:pt idx="6">
                  <c:v>8389</c:v>
                </c:pt>
                <c:pt idx="7">
                  <c:v>8458</c:v>
                </c:pt>
                <c:pt idx="8">
                  <c:v>8534</c:v>
                </c:pt>
                <c:pt idx="9">
                  <c:v>8651</c:v>
                </c:pt>
                <c:pt idx="10">
                  <c:v>8730</c:v>
                </c:pt>
                <c:pt idx="11">
                  <c:v>8847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1000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/>
              <a:t>令和</a:t>
            </a:r>
            <a:r>
              <a:rPr lang="en-US"/>
              <a:t>7</a:t>
            </a:r>
            <a:r>
              <a:rPr lang="ja-JP"/>
              <a:t>年度・</a:t>
            </a:r>
            <a:r>
              <a:rPr lang="en-US"/>
              <a:t>iDeCo+</a:t>
            </a:r>
            <a:r>
              <a:rPr lang="ja-JP"/>
              <a:t>実施状況</a:t>
            </a:r>
          </a:p>
        </c:rich>
      </c:tx>
      <c:layout>
        <c:manualLayout>
          <c:xMode val="edge"/>
          <c:yMode val="edge"/>
          <c:x val="0.34182284868768126"/>
          <c:y val="4.417588850783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7.1294502560755882E-2"/>
          <c:y val="0.19351548269581056"/>
          <c:w val="0.84506531786634942"/>
          <c:h val="0.6347053339644019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'iDECO+実施状況'!$BZ$3:$CK$3</c:f>
              <c:numCache>
                <c:formatCode>General</c:formatCode>
                <c:ptCount val="12"/>
                <c:pt idx="0">
                  <c:v>57399</c:v>
                </c:pt>
                <c:pt idx="1">
                  <c:v>57914</c:v>
                </c:pt>
                <c:pt idx="2">
                  <c:v>58481</c:v>
                </c:pt>
                <c:pt idx="3">
                  <c:v>59283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58-4EF4-9A30-4AD8F9E07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'iDECO+実施状況'!$BZ$1:$CK$1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'iDECO+実施状況'!$BZ$2:$CK$2</c:f>
              <c:numCache>
                <c:formatCode>General</c:formatCode>
                <c:ptCount val="12"/>
                <c:pt idx="0">
                  <c:v>8996</c:v>
                </c:pt>
                <c:pt idx="1">
                  <c:v>9073</c:v>
                </c:pt>
                <c:pt idx="2">
                  <c:v>9143</c:v>
                </c:pt>
                <c:pt idx="3">
                  <c:v>9249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58-4EF4-9A30-4AD8F9E07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1000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D3DDF-AA8A-04A2-9AB4-763D15EC4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E113FD-7E17-4470-DFB3-8247BF92C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93855D-0318-12D6-1013-F1F0A3D3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23991-732A-00C0-51B1-5D8E0CBD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C42F6-69D1-B923-A127-5271E38E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0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C3F819-7AA5-6C80-CBF5-35A8E02D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AD79FF-9F4F-7535-8383-37ACE9635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7890AB-14DB-1E09-B6ED-6EDA01BA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15962-38E6-99C7-1EFE-A68C2CC7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0922AD-2E95-9F1B-7AF8-1B668031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453B1D-4778-FCFF-5D8D-27C217E07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3D1E70-0CFD-EAC0-08EB-B1196BE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8CCF19-279C-1C6A-BB25-DB59E317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E6F873-87AD-1952-F941-361EBECC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06778-6212-0FF0-B708-3D165CE0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C8DF6D-10B3-05B2-EB6F-3F0C24BD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981F5-DD84-0A41-AC12-432B09A04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501D7E-8129-4FF3-9ED2-95E89135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24DBF-CC0F-394B-8E3A-1025A936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1C0948-C6F3-55BC-652D-9ABEB7F7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6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D6CCA-1558-5C4B-A803-E3F38A31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E8CE6F-C266-A2CA-713B-9719919C8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E47DDB-51A8-1774-7ED9-B91208740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1BF276-126C-7118-A582-62B7F5EC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920A6C-6D7B-A987-F0DE-8F87CA5F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9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30E62-84EB-FF96-137A-A1786E6C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33AB59-951C-95D6-3800-1860101FB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EB122D-6566-E761-B821-7B08177EE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744D1E-B110-8455-9C16-AB147CD0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6DFB67-77A7-5ACA-8753-6882CC5F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9D782F-F12C-EFE3-D16E-0DE268A6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8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21CA4-A177-EE0D-C93E-3DF2D3DD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62A091-F0E2-0B5A-E028-C30605926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C072F-DB08-5758-57B2-16C1AA25B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C1F4E2-5DED-4C3B-5F59-017DFA6C7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6B29CD-8A7C-BA0A-8198-F1CD8608E7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5F2A26-A65B-9736-89B2-0E5A9514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06FDF0-90E4-C36B-FC8E-396790AC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CA0585-D0E0-803E-7ADF-A5ED67A6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3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E7AE7-A673-4F26-350C-BBAC80990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7B9670-FD03-1273-B4EE-7F0C0BFC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3673AE-BE30-D9B5-B0F2-B05D5F8F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18A1EB-EF58-D34C-43D2-B57AE146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93DE92-15D7-4EAF-BBC5-C0653FA1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35F36B-006C-8A80-C45D-059B4333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DAB73C-CB7B-36C8-9854-9B64ED78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2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A464A-06D4-790A-AB2F-3F13190B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E7214A-ADDD-B45C-B2D6-DF9F73DAD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A8DAB5-5E9C-BC5A-3B70-B7ECB587C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835DC-CE48-042E-99BF-75465DCA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0E73EA-CE10-AE0F-7A14-60885B4B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218A88-F45A-5C08-E9FC-88E5DC4C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2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BFB6F-5507-8E0F-5C73-2A9FE6E0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162C93-B498-BCA4-98FE-646F52696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9CDDF4-3BF1-0B60-BE16-4DCBB00E6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469B57-111A-8F6A-A7C9-F4548893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0D3435-AC50-FF2E-9D5E-9471FA4C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9C0AE5-B4A0-4B1F-5EF4-3B4CB3BA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7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885D4E-8916-8090-0D44-CBB9B0AF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B15D08-9366-99CB-1132-E2EA3E66A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CCC0D-8B9E-EC44-6340-2A5D150ED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D89D-31FC-4EB0-95CF-A7BEB9F00CE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97BD83-5E03-9C47-AAC8-58DC106CA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CA7FB-8393-A4FE-EB89-0F0CF974C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38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54AF37FB-976D-4D9C-B919-E69ED719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010399"/>
              </p:ext>
            </p:extLst>
          </p:nvPr>
        </p:nvGraphicFramePr>
        <p:xfrm>
          <a:off x="1032387" y="560439"/>
          <a:ext cx="10402529" cy="578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474791-784C-0F34-B44E-C5F868F6C220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861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C3DFA-6F80-B178-29F1-4971F18F4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965F5F2-DCE5-D4EE-1798-37FF6D6018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122226"/>
              </p:ext>
            </p:extLst>
          </p:nvPr>
        </p:nvGraphicFramePr>
        <p:xfrm>
          <a:off x="766916" y="422787"/>
          <a:ext cx="10697497" cy="5997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EE63A8-723B-3146-D649-BFAA681727E2}"/>
              </a:ext>
            </a:extLst>
          </p:cNvPr>
          <p:cNvSpPr/>
          <p:nvPr/>
        </p:nvSpPr>
        <p:spPr>
          <a:xfrm>
            <a:off x="5313680" y="6435213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</a:t>
            </a:r>
            <a:r>
              <a:rPr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_R0703.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12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EED12-752B-A90F-967F-31E50200D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88A24E6-33C0-A479-4395-029B4EF9DF6A}"/>
              </a:ext>
            </a:extLst>
          </p:cNvPr>
          <p:cNvSpPr/>
          <p:nvPr/>
        </p:nvSpPr>
        <p:spPr>
          <a:xfrm>
            <a:off x="5313680" y="6435213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</a:t>
            </a:r>
            <a:r>
              <a:rPr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_R0707.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BE7F37D-CC3C-460B-BDD8-EFB7FD39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994183"/>
              </p:ext>
            </p:extLst>
          </p:nvPr>
        </p:nvGraphicFramePr>
        <p:xfrm>
          <a:off x="924232" y="570270"/>
          <a:ext cx="10776155" cy="572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03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107</Words>
  <Application>Microsoft Office PowerPoint</Application>
  <PresentationFormat>ワイド画面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21</cp:revision>
  <dcterms:created xsi:type="dcterms:W3CDTF">2024-07-26T05:17:12Z</dcterms:created>
  <dcterms:modified xsi:type="dcterms:W3CDTF">2025-09-01T02:36:34Z</dcterms:modified>
</cp:coreProperties>
</file>