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sldIdLst>
    <p:sldId id="315" r:id="rId2"/>
    <p:sldId id="316" r:id="rId3"/>
    <p:sldId id="317" r:id="rId4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CCFF33"/>
    <a:srgbClr val="0000CC"/>
    <a:srgbClr val="CC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94652" autoAdjust="0"/>
  </p:normalViewPr>
  <p:slideViewPr>
    <p:cSldViewPr>
      <p:cViewPr varScale="1">
        <p:scale>
          <a:sx n="63" d="100"/>
          <a:sy n="63" d="100"/>
        </p:scale>
        <p:origin x="58" y="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200" d="100"/>
          <a:sy n="200" d="100"/>
        </p:scale>
        <p:origin x="96" y="-52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23AF359-16FE-4F38-8B8A-1FE6CF234D15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5884309-DFA1-4925-BFC8-EEC8D41D6C1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2388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1622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10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290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7E26DA-C139-EC71-BBFA-A7C55D00A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8E2901-E7C6-3A86-36AA-D5158D5AE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809E80-EBE6-7DC2-7A91-ECFF84B1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D832-9389-4698-9876-01A11257AA2E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B0F45F-DCA2-8C2A-AF96-7D1EF3C99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637BAA-BE1A-8F74-1C72-957E7F9B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67A7C-ECFC-4A39-889E-16C140342F09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078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EB94EC-F57C-7365-2C77-47D85D23B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55C257-0772-B074-8DB0-902B143F1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C1BF05-B158-D45D-08B4-72676CB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365E25-E0FC-457D-9349-D5C9A06A1FC3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B4B1AD-0649-1B6B-85F0-EBAF665C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E1D033-5989-C9D7-1381-04BC89299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D7A54-A041-4D58-A6B5-671E9451C9F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886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16B923-2A89-5348-2470-28053B0289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AC6133-5EEB-0018-C2E1-0782FFE75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3B11D-B4E8-D0B6-E69F-D5EE372F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1FF63C-BE7F-4871-BA6E-7B15554E64BE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A13035-852A-19A0-CE89-B93F5B052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D42791-AD0E-7F10-5563-6252F5A78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F67CF6-508E-4461-85A8-43E5D4D7CB7D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094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D78355-485A-6FA5-312B-A3A772D60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64D30B-5443-9CED-ABA6-81B9C94D2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578647-91C5-1CD5-9459-25F6579F8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EF6ED-9E85-4814-BC58-5FB68B70F926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87192-1E7A-D3C6-99E4-B6312365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8E3F9E-32CB-CA60-AA5D-DC158A15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F66C6-9F04-47C7-BC3A-7FF0476FAAED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606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6DF5C8-2FE0-DB30-999B-36545041D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9D5B9C-9997-D613-65F7-5ECB2C99A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5C0C0-4316-4732-2970-43F9C9E7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7303BD-AE2D-40C3-8CE8-C4E6E0FD11AF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EAC54E-038D-3513-23C5-7D466B95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483C47-5653-0851-E605-8CDE7905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C19CB9-425F-4E1F-9B12-C840AC4F853E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47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5D255-14E2-0FC9-D86E-5F6CB9AF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0D5BF7-793E-309C-5D23-FD37E6EC7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019AB9-B522-09F9-8B93-9D2185D13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712719-8439-372B-0680-A65819FA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FDB3C2-3F58-4E21-97D3-A24E8856467E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244254-64C4-190B-B314-C315F62E9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68FF3E-036B-EF64-3BA8-A8E24BD5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F7DB0-9343-4C9E-8C59-B1904BD23D85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186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43AE2-3DE4-C7FB-C154-4FB611FF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84F05F-65AD-9D4B-5ED1-B3FB3464C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92C349-FBB7-B9D7-CD7E-E20186565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FA45392-601D-545C-0D38-D0E265250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6F6877-7448-C1B0-0E0C-41E0A89E0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92E405-B224-4985-BF58-EEA96EBFC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5ED166-BDA2-4E3C-BEE8-2A8B723ED7D5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FF9C9C-6B6C-DDF9-1530-736B04B93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EA3BE6-85A8-FFA5-1E33-C2776EC3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A4E83-D753-4ACF-B58E-F3219AAB8323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785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C8172D-F6E2-E549-A767-29E287FDF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C51479-2D77-A1BC-ED7A-8211F1A1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EAB996-A46B-4617-887E-4A6FF08CAF76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96B6DA-C6BC-03F5-4C53-F4A090822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85AA36-E8BD-A503-7B78-3184D979D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6E1AA-D688-448F-A461-982D81D20E2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428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932D54-A677-5ADA-D8E8-AF4C86F7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E3B067-317A-4698-87E7-C9373E7B2B1D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2B2D17-6EB3-A76D-512E-2DD99BB4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179A5F-127C-835C-C08D-A96C30F7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1D202-AFCF-426C-A7A9-6BC5C8F77D8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410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58008-3727-FD74-2FF3-15FD1976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12F031-A9CC-A275-1A64-97716FA20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C684D1-7EB7-DE5E-C10C-2CCD96553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6ADBFF-1B9C-CBD9-B05B-DAAC9E6B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365E25-E0FC-457D-9349-D5C9A06A1FC3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F4BC4D-B86C-E059-CCE9-7A087BF47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B12C98-A0F5-BEF8-F960-71479E14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D7A54-A041-4D58-A6B5-671E9451C9F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21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231D1A-9EEC-3DC6-E6EE-26ED99FAC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DAFE984-6ADD-3A2E-96C2-B85ECA676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24B9B4-1BC0-D3E9-913E-EF3C97E01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BEDA4B-5A80-DD3E-FD92-50EF67197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27F225-D2C4-4FC2-AA9D-79E0B49BEB82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6558DDF-5B3A-9A79-D6E4-FA1DD65B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3E9D92-7295-51D4-3987-0D81F929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7A59D-F7F5-4609-AACE-97448E340C46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366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7B8BF91-EE76-88FA-0A5B-6C18EF7DD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50E011-6506-AAB0-65F9-425E470C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62E89-309A-73A3-61D8-B7368DAB0F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365E25-E0FC-457D-9349-D5C9A06A1FC3}" type="datetimeFigureOut">
              <a:rPr lang="ja-JP" altLang="en-US" smtClean="0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9B1A6A-A743-A8D7-CA5A-73264703A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E3D92B-53CC-AA57-B544-ACE297E7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1D7A54-A041-4D58-A6B5-671E9451C9F1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378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hlw.go.jp/wp/hakusyo/kousei/25-2/dl/1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E045B8B-5C56-48C1-8E9E-71B07B6DAF20}"/>
              </a:ext>
            </a:extLst>
          </p:cNvPr>
          <p:cNvSpPr txBox="1"/>
          <p:nvPr/>
        </p:nvSpPr>
        <p:spPr>
          <a:xfrm>
            <a:off x="742768" y="101788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　出　典　～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107A741A-D4C6-4378-967A-5A0E9D326EDA}"/>
              </a:ext>
            </a:extLst>
          </p:cNvPr>
          <p:cNvSpPr/>
          <p:nvPr/>
        </p:nvSpPr>
        <p:spPr>
          <a:xfrm>
            <a:off x="906671" y="4293096"/>
            <a:ext cx="7416824" cy="138386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厚生年金基金の推移を把握します。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1778F5A-D2C2-4E2B-981F-64C5FB516000}"/>
              </a:ext>
            </a:extLst>
          </p:cNvPr>
          <p:cNvSpPr/>
          <p:nvPr/>
        </p:nvSpPr>
        <p:spPr>
          <a:xfrm>
            <a:off x="821962" y="3438520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>
              <a:hlinkClick r:id="rId3"/>
            </a:endParaRPr>
          </a:p>
          <a:p>
            <a:r>
              <a:rPr lang="en-US" altLang="zh-TW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  <a:hlinkClick r:id="rId3"/>
              </a:rPr>
              <a:t>https://www.mhlw.go.jp/wp/hakusyo/kousei/2</a:t>
            </a:r>
            <a:r>
              <a:rPr lang="en-US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  <a:hlinkClick r:id="rId3"/>
              </a:rPr>
              <a:t>5</a:t>
            </a:r>
            <a:r>
              <a:rPr lang="en-US" altLang="zh-TW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  <a:hlinkClick r:id="rId3"/>
              </a:rPr>
              <a:t>-2/dl/11.pdf</a:t>
            </a:r>
            <a:endParaRPr lang="en-US" altLang="zh-TW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endParaRPr lang="en-US" altLang="zh-TW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B01FC4D-B0FE-468C-A7DB-A612A0FE98B3}"/>
              </a:ext>
            </a:extLst>
          </p:cNvPr>
          <p:cNvSpPr txBox="1"/>
          <p:nvPr/>
        </p:nvSpPr>
        <p:spPr>
          <a:xfrm>
            <a:off x="829154" y="1817464"/>
            <a:ext cx="7631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i="0" dirty="0">
                <a:solidFill>
                  <a:srgbClr val="2E313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400" i="0" dirty="0">
                <a:solidFill>
                  <a:srgbClr val="2E313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zh-TW" altLang="en-US" sz="2400" i="0" dirty="0">
                <a:solidFill>
                  <a:srgbClr val="2E313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年版厚生労働白書</a:t>
            </a:r>
            <a:r>
              <a:rPr lang="ja-JP" altLang="en-US" sz="2400" i="0" dirty="0">
                <a:solidFill>
                  <a:srgbClr val="2E313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400" i="0" dirty="0">
              <a:solidFill>
                <a:srgbClr val="2E3136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2E313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資料編　⑪年金　</a:t>
            </a:r>
            <a:endParaRPr lang="en-US" altLang="ja-JP" sz="2400" dirty="0">
              <a:solidFill>
                <a:srgbClr val="2E313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2E313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2400" dirty="0">
                <a:solidFill>
                  <a:srgbClr val="2E313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P239</a:t>
            </a:r>
            <a:r>
              <a:rPr lang="ja-JP" altLang="en-US" sz="2400" dirty="0">
                <a:solidFill>
                  <a:srgbClr val="2E313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詳細データ①</a:t>
            </a:r>
            <a:endParaRPr lang="en-US" altLang="ja-JP" sz="2400" dirty="0">
              <a:solidFill>
                <a:srgbClr val="2E313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2E313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厚生年金基金の規約数・加入員数等の推移　より</a:t>
            </a:r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402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212B258-9D6A-4AC5-9C0B-DE88479890CA}"/>
              </a:ext>
            </a:extLst>
          </p:cNvPr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B0D10EA-1E23-4E8C-8CC5-F6B08013BA05}"/>
              </a:ext>
            </a:extLst>
          </p:cNvPr>
          <p:cNvSpPr/>
          <p:nvPr/>
        </p:nvSpPr>
        <p:spPr>
          <a:xfrm>
            <a:off x="107504" y="44624"/>
            <a:ext cx="4647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厚生年金基金の基金数・加入員数</a:t>
            </a:r>
          </a:p>
        </p:txBody>
      </p:sp>
      <p:sp>
        <p:nvSpPr>
          <p:cNvPr id="9" name="スライド番号プレースホルダー 3">
            <a:extLst>
              <a:ext uri="{FF2B5EF4-FFF2-40B4-BE49-F238E27FC236}">
                <a16:creationId xmlns:a16="http://schemas.microsoft.com/office/drawing/2014/main" id="{B661BBE9-CFB5-4273-8519-675814D85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120" y="6453336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EE71CEB-23B6-06F4-FD89-D4EBFC079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676287"/>
            <a:ext cx="7416824" cy="578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4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B5E6CD9-7439-43E7-89F0-52AAB52BA9E3}"/>
              </a:ext>
            </a:extLst>
          </p:cNvPr>
          <p:cNvCxnSpPr/>
          <p:nvPr/>
        </p:nvCxnSpPr>
        <p:spPr>
          <a:xfrm>
            <a:off x="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309E17E6-2B59-4688-9660-3C769343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120" y="6453336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E91B72-3025-4358-B48C-C609E8B39299}"/>
              </a:ext>
            </a:extLst>
          </p:cNvPr>
          <p:cNvSpPr/>
          <p:nvPr/>
        </p:nvSpPr>
        <p:spPr>
          <a:xfrm>
            <a:off x="107504" y="44624"/>
            <a:ext cx="4647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厚生年金基金の基金数・加入員数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04FDC8-8534-450F-9154-9B962A629D73}"/>
              </a:ext>
            </a:extLst>
          </p:cNvPr>
          <p:cNvSpPr/>
          <p:nvPr/>
        </p:nvSpPr>
        <p:spPr>
          <a:xfrm>
            <a:off x="323528" y="5899338"/>
            <a:ext cx="28803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/>
              <a:t>資料：厚生労働省年金局調べ。</a:t>
            </a:r>
          </a:p>
          <a:p>
            <a:r>
              <a:rPr lang="en-US" altLang="ja-JP" sz="1000" dirty="0"/>
              <a:t>(</a:t>
            </a:r>
            <a:r>
              <a:rPr lang="ja-JP" altLang="en-US" sz="1000" dirty="0"/>
              <a:t>注</a:t>
            </a:r>
            <a:r>
              <a:rPr lang="en-US" altLang="ja-JP" sz="1000" dirty="0"/>
              <a:t>) 1. </a:t>
            </a:r>
            <a:r>
              <a:rPr lang="ja-JP" altLang="en-US" sz="1000" dirty="0"/>
              <a:t>資産の評価方法は、時価。</a:t>
            </a:r>
          </a:p>
          <a:p>
            <a:r>
              <a:rPr lang="ja-JP" altLang="en-US" sz="1000" dirty="0"/>
              <a:t> 　   </a:t>
            </a:r>
            <a:r>
              <a:rPr lang="en-US" altLang="ja-JP" sz="1000" dirty="0"/>
              <a:t>2. </a:t>
            </a:r>
            <a:r>
              <a:rPr lang="ja-JP" altLang="en-US" sz="1000" dirty="0"/>
              <a:t>資産残高には企業年金連合会分を含む。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F3C93C8-0F8B-C83C-243E-7F091BC51F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692696"/>
            <a:ext cx="7992887" cy="516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80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7410</TotalTime>
  <Words>118</Words>
  <Application>Microsoft Office PowerPoint</Application>
  <PresentationFormat>画面に合わせる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UDPゴシック</vt:lpstr>
      <vt:lpstr>ＭＳ ゴシック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貴子 柏原</cp:lastModifiedBy>
  <cp:revision>12</cp:revision>
  <cp:lastPrinted>2024-10-16T01:52:08Z</cp:lastPrinted>
  <dcterms:created xsi:type="dcterms:W3CDTF">2011-03-03T05:44:47Z</dcterms:created>
  <dcterms:modified xsi:type="dcterms:W3CDTF">2025-09-19T06:15:17Z</dcterms:modified>
</cp:coreProperties>
</file>