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4" r:id="rId3"/>
    <p:sldId id="273" r:id="rId4"/>
    <p:sldId id="272" r:id="rId5"/>
    <p:sldId id="265" r:id="rId6"/>
    <p:sldId id="269" r:id="rId7"/>
    <p:sldId id="266" r:id="rId8"/>
    <p:sldId id="268" r:id="rId9"/>
    <p:sldId id="264" r:id="rId10"/>
    <p:sldId id="25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660"/>
  </p:normalViewPr>
  <p:slideViewPr>
    <p:cSldViewPr snapToGrid="0">
      <p:cViewPr varScale="1">
        <p:scale>
          <a:sx n="59" d="100"/>
          <a:sy n="59" d="100"/>
        </p:scale>
        <p:origin x="34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Sheet1!$N$3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Sheet1!$O$3:$P$3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A-46E6-B5E9-0A871F56F0EE}"/>
            </c:ext>
          </c:extLst>
        </c:ser>
        <c:ser>
          <c:idx val="0"/>
          <c:order val="1"/>
          <c:tx>
            <c:strRef>
              <c:f>Sheet1!$N$2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Sheet1!$O$2:$P$2</c:f>
              <c:numCache>
                <c:formatCode>General</c:formatCode>
                <c:ptCount val="2"/>
                <c:pt idx="0">
                  <c:v>87.09</c:v>
                </c:pt>
                <c:pt idx="1">
                  <c:v>81.05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A-46E6-B5E9-0A871F56F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1.4922276091247251E-2"/>
          <c:w val="0.89674460614438845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87.57</c:v>
                </c:pt>
                <c:pt idx="1">
                  <c:v>81.47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0"/>
          <c:w val="0.8796495651196552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87.74</c:v>
                </c:pt>
                <c:pt idx="1">
                  <c:v>81.64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0" u="sng"/>
              <a:t>女性</a:t>
            </a:r>
            <a:r>
              <a:rPr lang="ja-JP" altLang="en-US" sz="1800" b="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639411393020317"/>
          <c:y val="0.12391604318384282"/>
          <c:w val="0.81959354039078447"/>
          <c:h val="0.73527294375260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543-492F-BAA1-7176D673668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543-492F-BAA1-7176D673668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543-492F-BAA1-7176D673668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43-492F-BAA1-7176D6736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(Sheet1!$E$7,Sheet1!$H$7,Sheet1!$J$7:$K$7)</c:f>
              <c:numCache>
                <c:formatCode>General</c:formatCode>
                <c:ptCount val="4"/>
                <c:pt idx="0">
                  <c:v>75.38</c:v>
                </c:pt>
                <c:pt idx="1">
                  <c:v>74.790000000000006</c:v>
                </c:pt>
                <c:pt idx="2">
                  <c:v>74.209999999999994</c:v>
                </c:pt>
                <c:pt idx="3">
                  <c:v>73.62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543-492F-BAA1-7176D673668D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(Sheet1!$E$6,Sheet1!$H$6,Sheet1!$J$6:$K$6)</c:f>
              <c:numCache>
                <c:formatCode>General</c:formatCode>
                <c:ptCount val="4"/>
                <c:pt idx="0">
                  <c:v>87.45</c:v>
                </c:pt>
                <c:pt idx="1">
                  <c:v>87.14</c:v>
                </c:pt>
                <c:pt idx="2">
                  <c:v>86.61</c:v>
                </c:pt>
                <c:pt idx="3">
                  <c:v>86.3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543-492F-BAA1-7176D6736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u="sng"/>
              <a:t>男性</a:t>
            </a:r>
            <a:r>
              <a:rPr lang="ja-JP" altLang="en-US" sz="18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(Sheet1!$E$3,Sheet1!$H$3,Sheet1!$J$3:$K$3)</c:f>
              <c:numCache>
                <c:formatCode>General</c:formatCode>
                <c:ptCount val="4"/>
                <c:pt idx="0">
                  <c:v>72.680000000000007</c:v>
                </c:pt>
                <c:pt idx="1">
                  <c:v>72.14</c:v>
                </c:pt>
                <c:pt idx="2">
                  <c:v>71.19</c:v>
                </c:pt>
                <c:pt idx="3">
                  <c:v>70.42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F1F-4385-B65D-A2A139C5677F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(Sheet1!$E$2,Sheet1!$H$2,Sheet1!$J$2:$K$2)</c:f>
              <c:numCache>
                <c:formatCode>General</c:formatCode>
                <c:ptCount val="4"/>
                <c:pt idx="0">
                  <c:v>81.41</c:v>
                </c:pt>
                <c:pt idx="1">
                  <c:v>80.98</c:v>
                </c:pt>
                <c:pt idx="2">
                  <c:v>80.209999999999994</c:v>
                </c:pt>
                <c:pt idx="3">
                  <c:v>79.55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F1F-4385-B65D-A2A139C56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3/index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hlw.go.jp/content/10904750/001363069.pdf" TargetMode="External"/><Relationship Id="rId4" Type="http://schemas.openxmlformats.org/officeDocument/2006/relationships/hyperlink" Target="https://www.mhlw.go.jp/toukei/saikin/hw/life/life24/index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3/index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hlw.go.jp/content/10904750/000872952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2/dl/life22-02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1/dl/life18-15.pdf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toukei/saikin/hw/life/life20/dl/life18-0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F008035-8A24-338F-7982-68A7DC8E7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9" y="1352059"/>
            <a:ext cx="7286230" cy="4290670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03736" y="1034697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3592286" y="5823303"/>
            <a:ext cx="59192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hlinkClick r:id="rId3"/>
            </a:endParaRPr>
          </a:p>
          <a:p>
            <a:pPr algn="just"/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・令和６年簡易生命表の概況</a:t>
            </a:r>
          </a:p>
          <a:p>
            <a:pPr algn="just">
              <a:spcAft>
                <a:spcPts val="0"/>
              </a:spcAft>
            </a:pPr>
            <a:r>
              <a:rPr lang="en-US" altLang="ja-JP" sz="1100" dirty="0">
                <a:solidFill>
                  <a:srgbClr val="0563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https://www.mhlw.go.jp/toukei/saikin/hw/life/life24/index.html</a:t>
            </a:r>
            <a:endParaRPr lang="en-US" altLang="ja-JP" sz="1100" dirty="0">
              <a:solidFill>
                <a:srgbClr val="0563C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zh-TW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第４回 健康日本</a:t>
            </a:r>
            <a:r>
              <a:rPr lang="en-US" altLang="zh-TW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21</a:t>
            </a:r>
            <a:r>
              <a:rPr lang="zh-TW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（第三次）推進専門委員会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1-1 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5"/>
              </a:rPr>
              <a:t>https://www.mhlw.go.jp/content/10904750/001363069.pdf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805161" y="2654692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3436010" y="194834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4104062" y="3662190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836707" y="2680285"/>
            <a:ext cx="2022917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064422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8.52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460129" y="4317279"/>
            <a:ext cx="2843607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477685" y="4441329"/>
              <a:ext cx="1053046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11.68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727260" y="5692577"/>
            <a:ext cx="8416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984850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83280" y="4355344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1811733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51085"/>
              </p:ext>
            </p:extLst>
          </p:nvPr>
        </p:nvGraphicFramePr>
        <p:xfrm>
          <a:off x="490330" y="1114425"/>
          <a:ext cx="8229600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93F462A-E3BB-6B0D-F12D-C784031706A2}"/>
              </a:ext>
            </a:extLst>
          </p:cNvPr>
          <p:cNvSpPr/>
          <p:nvPr/>
        </p:nvSpPr>
        <p:spPr>
          <a:xfrm>
            <a:off x="622852" y="4837043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C5FCF71-E9A3-F437-193B-8316BB6CA0D5}"/>
              </a:ext>
            </a:extLst>
          </p:cNvPr>
          <p:cNvSpPr/>
          <p:nvPr/>
        </p:nvSpPr>
        <p:spPr>
          <a:xfrm>
            <a:off x="2628900" y="5035826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53CF56-AB27-3E62-A98E-5B3174D2D50F}"/>
              </a:ext>
            </a:extLst>
          </p:cNvPr>
          <p:cNvCxnSpPr/>
          <p:nvPr/>
        </p:nvCxnSpPr>
        <p:spPr>
          <a:xfrm>
            <a:off x="4121426" y="2411895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BFB42C0-C95A-F658-0ADA-41D47982B142}"/>
              </a:ext>
            </a:extLst>
          </p:cNvPr>
          <p:cNvCxnSpPr/>
          <p:nvPr/>
        </p:nvCxnSpPr>
        <p:spPr>
          <a:xfrm>
            <a:off x="4253948" y="3415748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4481CD2-433B-AFFA-C361-3D2D53EF30A3}"/>
              </a:ext>
            </a:extLst>
          </p:cNvPr>
          <p:cNvCxnSpPr/>
          <p:nvPr/>
        </p:nvCxnSpPr>
        <p:spPr>
          <a:xfrm>
            <a:off x="4396202" y="4343400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203C7DF-E994-1789-C94D-D8010E86DFBC}"/>
              </a:ext>
            </a:extLst>
          </p:cNvPr>
          <p:cNvCxnSpPr>
            <a:cxnSpLocks/>
          </p:cNvCxnSpPr>
          <p:nvPr/>
        </p:nvCxnSpPr>
        <p:spPr>
          <a:xfrm>
            <a:off x="4594984" y="5244548"/>
            <a:ext cx="327680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0286520-69B0-D2FA-4830-5AD908B63E89}"/>
              </a:ext>
            </a:extLst>
          </p:cNvPr>
          <p:cNvSpPr/>
          <p:nvPr/>
        </p:nvSpPr>
        <p:spPr>
          <a:xfrm>
            <a:off x="5486398" y="2266127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12.68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A6F99-3BDB-5C15-8758-0CEA41775A4F}"/>
              </a:ext>
            </a:extLst>
          </p:cNvPr>
          <p:cNvSpPr/>
          <p:nvPr/>
        </p:nvSpPr>
        <p:spPr>
          <a:xfrm>
            <a:off x="5588896" y="3220006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12.40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E50035E-89EB-359D-6D01-FB6A22E3B9B0}"/>
              </a:ext>
            </a:extLst>
          </p:cNvPr>
          <p:cNvSpPr/>
          <p:nvPr/>
        </p:nvSpPr>
        <p:spPr>
          <a:xfrm>
            <a:off x="5729803" y="4173885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12.34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8DB8BB1-5820-104A-E803-E05838664A6C}"/>
              </a:ext>
            </a:extLst>
          </p:cNvPr>
          <p:cNvSpPr/>
          <p:nvPr/>
        </p:nvSpPr>
        <p:spPr>
          <a:xfrm>
            <a:off x="5827644" y="5115341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12.06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003178"/>
              </p:ext>
            </p:extLst>
          </p:nvPr>
        </p:nvGraphicFramePr>
        <p:xfrm>
          <a:off x="228599" y="1114427"/>
          <a:ext cx="8676861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7A81A7B-8075-268F-DF14-366ABE43ABAC}"/>
              </a:ext>
            </a:extLst>
          </p:cNvPr>
          <p:cNvSpPr/>
          <p:nvPr/>
        </p:nvSpPr>
        <p:spPr>
          <a:xfrm>
            <a:off x="382655" y="4757530"/>
            <a:ext cx="1033670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FD0E2B1-0B1B-706B-739C-8B2CCE046707}"/>
              </a:ext>
            </a:extLst>
          </p:cNvPr>
          <p:cNvSpPr/>
          <p:nvPr/>
        </p:nvSpPr>
        <p:spPr>
          <a:xfrm>
            <a:off x="2516255" y="4976191"/>
            <a:ext cx="916058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468643F-AE2F-8088-E4E3-083D743CC982}"/>
              </a:ext>
            </a:extLst>
          </p:cNvPr>
          <p:cNvCxnSpPr/>
          <p:nvPr/>
        </p:nvCxnSpPr>
        <p:spPr>
          <a:xfrm>
            <a:off x="3829877" y="2411895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15CBD17-CA94-5A2D-2DC9-FECAD346D8FA}"/>
              </a:ext>
            </a:extLst>
          </p:cNvPr>
          <p:cNvCxnSpPr/>
          <p:nvPr/>
        </p:nvCxnSpPr>
        <p:spPr>
          <a:xfrm>
            <a:off x="4041912" y="3375991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74A2CF-DD41-B346-FED6-2A26B9FF7B2C}"/>
              </a:ext>
            </a:extLst>
          </p:cNvPr>
          <p:cNvCxnSpPr>
            <a:cxnSpLocks/>
          </p:cNvCxnSpPr>
          <p:nvPr/>
        </p:nvCxnSpPr>
        <p:spPr>
          <a:xfrm>
            <a:off x="4386468" y="4250635"/>
            <a:ext cx="3286540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50A1815-0127-529D-643C-6F4443A69D72}"/>
              </a:ext>
            </a:extLst>
          </p:cNvPr>
          <p:cNvCxnSpPr>
            <a:cxnSpLocks/>
          </p:cNvCxnSpPr>
          <p:nvPr/>
        </p:nvCxnSpPr>
        <p:spPr>
          <a:xfrm>
            <a:off x="4585250" y="5194852"/>
            <a:ext cx="3233532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53827EF-9E9D-59C3-F5E2-0AC8F13EB826}"/>
              </a:ext>
            </a:extLst>
          </p:cNvPr>
          <p:cNvSpPr/>
          <p:nvPr/>
        </p:nvSpPr>
        <p:spPr>
          <a:xfrm>
            <a:off x="4969565" y="2279374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9.13</a:t>
            </a:r>
            <a:r>
              <a:rPr kumimoji="1" lang="ja-JP" altLang="en-US" dirty="0"/>
              <a:t>年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28471B7-6A04-092E-18DB-9EDFEB6A29DC}"/>
              </a:ext>
            </a:extLst>
          </p:cNvPr>
          <p:cNvSpPr/>
          <p:nvPr/>
        </p:nvSpPr>
        <p:spPr>
          <a:xfrm>
            <a:off x="5221356" y="3210342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9.01</a:t>
            </a:r>
            <a:r>
              <a:rPr kumimoji="1" lang="ja-JP" altLang="en-US" dirty="0"/>
              <a:t>年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7BC1F54-416A-7C3F-0D47-493EBD5C6B27}"/>
              </a:ext>
            </a:extLst>
          </p:cNvPr>
          <p:cNvSpPr/>
          <p:nvPr/>
        </p:nvSpPr>
        <p:spPr>
          <a:xfrm>
            <a:off x="5632173" y="4084986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8.84</a:t>
            </a:r>
            <a:r>
              <a:rPr kumimoji="1" lang="ja-JP" altLang="en-US" dirty="0"/>
              <a:t>年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FBA836D-3A87-52F2-84CB-122D3495D154}"/>
              </a:ext>
            </a:extLst>
          </p:cNvPr>
          <p:cNvSpPr/>
          <p:nvPr/>
        </p:nvSpPr>
        <p:spPr>
          <a:xfrm>
            <a:off x="5738191" y="5049561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8.73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11087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84FC2-0D65-70DC-9968-5C4EA2706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88AD45E-0DBC-8524-B1B1-22758E752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44" y="1410168"/>
            <a:ext cx="7366448" cy="4337908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30DD3D2-C319-F981-53BF-BFFEEC92BC90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0AC4FA-0FA5-5BA2-5F9A-4EF1922C76CC}"/>
              </a:ext>
            </a:extLst>
          </p:cNvPr>
          <p:cNvSpPr txBox="1"/>
          <p:nvPr/>
        </p:nvSpPr>
        <p:spPr>
          <a:xfrm>
            <a:off x="7303736" y="1034697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827DB6-D201-32E6-E536-90EB417102C0}"/>
              </a:ext>
            </a:extLst>
          </p:cNvPr>
          <p:cNvSpPr/>
          <p:nvPr/>
        </p:nvSpPr>
        <p:spPr>
          <a:xfrm>
            <a:off x="4064487" y="6044513"/>
            <a:ext cx="552168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hlinkClick r:id="rId3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100" dirty="0">
                <a:solidFill>
                  <a:srgbClr val="0563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令和５年簡易生命表の概況｜厚生労働省 </a:t>
            </a:r>
            <a:r>
              <a:rPr lang="en-US" altLang="ja-JP" sz="11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(mhlw.go.jp)</a:t>
            </a:r>
            <a:endParaRPr lang="en-US" altLang="ja-JP" sz="11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回健康日本２１（第二次）推進専門委員会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3-1 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https://www.mhlw.go.jp/content/10904750/000872952.pdf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030CD4-9EED-A493-732F-8AC5A68ED1D8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1891C3-6A7E-FD75-1166-460F6433AB1A}"/>
              </a:ext>
            </a:extLst>
          </p:cNvPr>
          <p:cNvSpPr txBox="1"/>
          <p:nvPr/>
        </p:nvSpPr>
        <p:spPr>
          <a:xfrm>
            <a:off x="1484154" y="2728234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11E8DE-3F2C-C7A9-5D67-B4FE86F9644C}"/>
              </a:ext>
            </a:extLst>
          </p:cNvPr>
          <p:cNvSpPr txBox="1"/>
          <p:nvPr/>
        </p:nvSpPr>
        <p:spPr>
          <a:xfrm>
            <a:off x="4208712" y="200347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4A01A4-14F2-8B45-004D-17033F033616}"/>
              </a:ext>
            </a:extLst>
          </p:cNvPr>
          <p:cNvSpPr txBox="1"/>
          <p:nvPr/>
        </p:nvSpPr>
        <p:spPr>
          <a:xfrm>
            <a:off x="5684474" y="3760853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F748E8D-64B3-5452-837B-E8D7F078A83E}"/>
              </a:ext>
            </a:extLst>
          </p:cNvPr>
          <p:cNvGrpSpPr/>
          <p:nvPr/>
        </p:nvGrpSpPr>
        <p:grpSpPr>
          <a:xfrm>
            <a:off x="3474628" y="2649023"/>
            <a:ext cx="2086417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36E4C968-2015-60FE-DE01-26BB9D691B5C}"/>
                </a:ext>
              </a:extLst>
            </p:cNvPr>
            <p:cNvCxnSpPr/>
            <p:nvPr/>
          </p:nvCxnSpPr>
          <p:spPr bwMode="auto">
            <a:xfrm>
              <a:off x="3851920" y="3064422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512551D-4974-425E-F9E4-38524A24C2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8.41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35D903F-5B7C-0729-477D-5FCCA7C36B07}"/>
              </a:ext>
            </a:extLst>
          </p:cNvPr>
          <p:cNvGrpSpPr/>
          <p:nvPr/>
        </p:nvGrpSpPr>
        <p:grpSpPr>
          <a:xfrm>
            <a:off x="4180207" y="4429251"/>
            <a:ext cx="2892397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92577029-7A20-C167-E7D9-D9DE4B790CB1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B0C028C-04EE-D01C-3C7D-6994198DFC28}"/>
                </a:ext>
              </a:extLst>
            </p:cNvPr>
            <p:cNvSpPr/>
            <p:nvPr/>
          </p:nvSpPr>
          <p:spPr bwMode="auto">
            <a:xfrm>
              <a:off x="5477685" y="4441329"/>
              <a:ext cx="1053046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11.76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43E7ACD-3DE3-C6D2-CAE8-5A6BBEFB19F9}"/>
              </a:ext>
            </a:extLst>
          </p:cNvPr>
          <p:cNvSpPr txBox="1"/>
          <p:nvPr/>
        </p:nvSpPr>
        <p:spPr>
          <a:xfrm>
            <a:off x="727260" y="5851316"/>
            <a:ext cx="8416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33EDD2-FFEB-D7D2-2030-CC7DBC58270F}"/>
              </a:ext>
            </a:extLst>
          </p:cNvPr>
          <p:cNvSpPr txBox="1"/>
          <p:nvPr/>
        </p:nvSpPr>
        <p:spPr>
          <a:xfrm>
            <a:off x="185737" y="1040836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A04984A-B40F-67A7-5661-36D6F1E0BC69}"/>
              </a:ext>
            </a:extLst>
          </p:cNvPr>
          <p:cNvSpPr txBox="1"/>
          <p:nvPr/>
        </p:nvSpPr>
        <p:spPr>
          <a:xfrm>
            <a:off x="1969685" y="4449159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158899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/>
        </p:nvGraphicFramePr>
        <p:xfrm>
          <a:off x="802433" y="1689377"/>
          <a:ext cx="7417836" cy="422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life22-02.pdf 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474628" y="2882286"/>
            <a:ext cx="2151726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8.37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180207" y="4755830"/>
            <a:ext cx="307473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11.71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令和４年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266229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/>
        </p:nvGraphicFramePr>
        <p:xfrm>
          <a:off x="587805" y="1717714"/>
          <a:ext cx="7968390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3"/>
              </a:rPr>
              <a:t>01</a:t>
            </a:r>
            <a:r>
              <a:rPr lang="zh-TW" altLang="en-US" sz="1100" dirty="0">
                <a:hlinkClick r:id="rId3"/>
              </a:rPr>
              <a:t>概況（</a:t>
            </a:r>
            <a:r>
              <a:rPr lang="en-US" altLang="zh-TW" sz="1100" dirty="0">
                <a:hlinkClick r:id="rId3"/>
              </a:rPr>
              <a:t>R3</a:t>
            </a:r>
            <a:r>
              <a:rPr lang="zh-TW" altLang="en-US" sz="1100" dirty="0">
                <a:hlinkClick r:id="rId3"/>
              </a:rPr>
              <a:t>簡易生命表）（公表後） </a:t>
            </a:r>
            <a:r>
              <a:rPr lang="en-US" altLang="zh-TW" sz="1100" dirty="0">
                <a:hlinkClick r:id="rId3"/>
              </a:rPr>
              <a:t>(mhlw.go.jp)</a:t>
            </a:r>
            <a:endParaRPr lang="en-US" altLang="zh-TW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398772" y="2882289"/>
            <a:ext cx="2564706" cy="369332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8.79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270393" y="4755830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12.19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令和３年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361653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2"/>
              </a:rPr>
              <a:t>01</a:t>
            </a:r>
            <a:r>
              <a:rPr lang="zh-TW" altLang="en-US" sz="1100" dirty="0">
                <a:hlinkClick r:id="rId2"/>
              </a:rPr>
              <a:t>概況（表紙～国際比較）</a:t>
            </a:r>
            <a:r>
              <a:rPr lang="en-US" altLang="zh-TW" sz="1100" dirty="0">
                <a:hlinkClick r:id="rId2"/>
              </a:rPr>
              <a:t>R2</a:t>
            </a:r>
            <a:r>
              <a:rPr lang="zh-TW" altLang="en-US" sz="1100" dirty="0">
                <a:hlinkClick r:id="rId2"/>
              </a:rPr>
              <a:t>（機密性２） </a:t>
            </a:r>
            <a:r>
              <a:rPr lang="en-US" altLang="zh-TW" sz="1100" dirty="0">
                <a:hlinkClick r:id="rId2"/>
              </a:rPr>
              <a:t>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4" y="2882287"/>
            <a:ext cx="2507031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9.50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令和２年</a:t>
            </a: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543893"/>
              </p:ext>
            </p:extLst>
          </p:nvPr>
        </p:nvGraphicFramePr>
        <p:xfrm>
          <a:off x="804549" y="1785247"/>
          <a:ext cx="7429055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FB218E3-413C-4A20-A3FD-BD4FC4B3235A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FA0248-99F7-4B64-9C39-7E946C65BB52}"/>
              </a:ext>
            </a:extLst>
          </p:cNvPr>
          <p:cNvSpPr txBox="1"/>
          <p:nvPr/>
        </p:nvSpPr>
        <p:spPr>
          <a:xfrm>
            <a:off x="4561710" y="2203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4B30830-AC38-4386-A51F-A6DFEE893F44}"/>
              </a:ext>
            </a:extLst>
          </p:cNvPr>
          <p:cNvSpPr txBox="1"/>
          <p:nvPr/>
        </p:nvSpPr>
        <p:spPr>
          <a:xfrm>
            <a:off x="6144261" y="40890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27374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2116633" y="479633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9349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40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39093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103823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15092"/>
              </p:ext>
            </p:extLst>
          </p:nvPr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3868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816</TotalTime>
  <Words>840</Words>
  <Application>Microsoft Office PowerPoint</Application>
  <PresentationFormat>画面に合わせる (4:3)</PresentationFormat>
  <Paragraphs>136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貴子 柏原</cp:lastModifiedBy>
  <cp:revision>36</cp:revision>
  <dcterms:created xsi:type="dcterms:W3CDTF">2019-07-24T05:13:06Z</dcterms:created>
  <dcterms:modified xsi:type="dcterms:W3CDTF">2025-07-28T05:13:07Z</dcterms:modified>
</cp:coreProperties>
</file>