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drawings/drawing5.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3.xml" ContentType="application/vnd.openxmlformats-officedocument.themeOverride+xml"/>
  <Override PartName="/ppt/drawings/drawing6.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4.xml" ContentType="application/vnd.openxmlformats-officedocument.themeOverride+xml"/>
  <Override PartName="/ppt/drawings/drawing8.xml" ContentType="application/vnd.openxmlformats-officedocument.drawingml.chartshapes+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9.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5"/>
  </p:notesMasterIdLst>
  <p:sldIdLst>
    <p:sldId id="278" r:id="rId2"/>
    <p:sldId id="316" r:id="rId3"/>
    <p:sldId id="334" r:id="rId4"/>
    <p:sldId id="330" r:id="rId5"/>
    <p:sldId id="336" r:id="rId6"/>
    <p:sldId id="335" r:id="rId7"/>
    <p:sldId id="333" r:id="rId8"/>
    <p:sldId id="332" r:id="rId9"/>
    <p:sldId id="331" r:id="rId10"/>
    <p:sldId id="321" r:id="rId11"/>
    <p:sldId id="315" r:id="rId12"/>
    <p:sldId id="320" r:id="rId13"/>
    <p:sldId id="322" r:id="rId1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00D"/>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4652" autoAdjust="0"/>
  </p:normalViewPr>
  <p:slideViewPr>
    <p:cSldViewPr>
      <p:cViewPr varScale="1">
        <p:scale>
          <a:sx n="78" d="100"/>
          <a:sy n="78" d="100"/>
        </p:scale>
        <p:origin x="1622" y="62"/>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C:\Users\tkash\Dropbox\&#26085;&#26412;&#21830;&#24037;&#20250;&#35696;&#25152;\databox\&#32207;&#21209;&#30465;&#23478;&#35336;&#35519;&#26619;\&#32207;&#21209;&#30465;&#23478;&#35336;&#35519;&#26619;.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oleObject" Target="file:///C:\Users\tkash\Dropbox\&#26085;&#26412;&#21830;&#24037;&#20250;&#35696;&#25152;\databox\&#32207;&#21209;&#30465;&#23478;&#35336;&#35519;&#26619;\&#32207;&#21209;&#30465;&#23478;&#35336;&#35519;&#2661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6.xml"/><Relationship Id="rId4" Type="http://schemas.openxmlformats.org/officeDocument/2006/relationships/oleObject" Target="file:///C:\Users\TIM%20&#20107;&#21209;\Dropbox\&#26085;&#26412;&#21830;&#24037;&#20250;&#35696;&#25152;\databox\&#32207;&#21209;&#30465;&#23478;&#35336;&#35519;&#26619;\&#32207;&#21209;&#30465;&#23478;&#35336;&#35519;&#26619;.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8.xml"/><Relationship Id="rId4" Type="http://schemas.openxmlformats.org/officeDocument/2006/relationships/package" Target="../embeddings/Microsoft_Excel_Worksheet.xlsx"/></Relationships>
</file>

<file path=ppt/charts/_rels/chart9.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2207;&#21209;&#30465;&#23478;&#35336;&#35519;&#26619;.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ja-JP" altLang="en-US" sz="2000" b="1">
                <a:latin typeface="+mn-lt"/>
              </a:rPr>
              <a:t>不足分の推移</a:t>
            </a:r>
            <a:endParaRPr lang="en-US" altLang="ja-JP" sz="2000" b="1">
              <a:latin typeface="+mn-lt"/>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ltLang="ja-JP"/>
        </a:p>
      </c:txPr>
    </c:title>
    <c:autoTitleDeleted val="0"/>
    <c:plotArea>
      <c:layout/>
      <c:barChart>
        <c:barDir val="col"/>
        <c:grouping val="clustered"/>
        <c:varyColors val="0"/>
        <c:ser>
          <c:idx val="0"/>
          <c:order val="0"/>
          <c:tx>
            <c:strRef>
              <c:f>'DATA(高齢無職)'!$B$3</c:f>
              <c:strCache>
                <c:ptCount val="1"/>
                <c:pt idx="0">
                  <c:v>実収入</c:v>
                </c:pt>
              </c:strCache>
            </c:strRef>
          </c:tx>
          <c:spPr>
            <a:solidFill>
              <a:srgbClr val="FB7C43"/>
            </a:solidFill>
            <a:ln>
              <a:noFill/>
            </a:ln>
            <a:effectLst/>
          </c:spPr>
          <c:invertIfNegative val="0"/>
          <c:cat>
            <c:strRef>
              <c:f>'DATA(高齢無職)'!$A$19:$A$28</c:f>
              <c:strCache>
                <c:ptCount val="10"/>
                <c:pt idx="0">
                  <c:v>2015年</c:v>
                </c:pt>
                <c:pt idx="1">
                  <c:v>2016年</c:v>
                </c:pt>
                <c:pt idx="2">
                  <c:v>2017年</c:v>
                </c:pt>
                <c:pt idx="3">
                  <c:v>2018年</c:v>
                </c:pt>
                <c:pt idx="4">
                  <c:v>2019年</c:v>
                </c:pt>
                <c:pt idx="5">
                  <c:v>2020年</c:v>
                </c:pt>
                <c:pt idx="6">
                  <c:v>2021年</c:v>
                </c:pt>
                <c:pt idx="7">
                  <c:v>2022年</c:v>
                </c:pt>
                <c:pt idx="8">
                  <c:v>2023年</c:v>
                </c:pt>
                <c:pt idx="9">
                  <c:v>2024年</c:v>
                </c:pt>
              </c:strCache>
            </c:strRef>
          </c:cat>
          <c:val>
            <c:numRef>
              <c:f>'DATA(高齢無職)'!$B$19:$B$28</c:f>
              <c:numCache>
                <c:formatCode>#,##0</c:formatCode>
                <c:ptCount val="10"/>
                <c:pt idx="0">
                  <c:v>211135</c:v>
                </c:pt>
                <c:pt idx="1">
                  <c:v>208111</c:v>
                </c:pt>
                <c:pt idx="2">
                  <c:v>204587</c:v>
                </c:pt>
                <c:pt idx="3">
                  <c:v>222335</c:v>
                </c:pt>
                <c:pt idx="4">
                  <c:v>242468</c:v>
                </c:pt>
                <c:pt idx="5">
                  <c:v>264689</c:v>
                </c:pt>
                <c:pt idx="6">
                  <c:v>245316</c:v>
                </c:pt>
                <c:pt idx="7">
                  <c:v>247382</c:v>
                </c:pt>
                <c:pt idx="8">
                  <c:v>253344</c:v>
                </c:pt>
                <c:pt idx="9">
                  <c:v>262809</c:v>
                </c:pt>
              </c:numCache>
            </c:numRef>
          </c:val>
          <c:extLst>
            <c:ext xmlns:c16="http://schemas.microsoft.com/office/drawing/2014/chart" uri="{C3380CC4-5D6E-409C-BE32-E72D297353CC}">
              <c16:uniqueId val="{00000000-A539-4765-A7B9-A71023051EF3}"/>
            </c:ext>
          </c:extLst>
        </c:ser>
        <c:ser>
          <c:idx val="5"/>
          <c:order val="2"/>
          <c:tx>
            <c:strRef>
              <c:f>'DATA(高齢無職)'!$G$3</c:f>
              <c:strCache>
                <c:ptCount val="1"/>
                <c:pt idx="0">
                  <c:v>支出合計</c:v>
                </c:pt>
              </c:strCache>
            </c:strRef>
          </c:tx>
          <c:spPr>
            <a:solidFill>
              <a:srgbClr val="00B0F0"/>
            </a:solidFill>
            <a:ln>
              <a:noFill/>
            </a:ln>
            <a:effectLst/>
          </c:spPr>
          <c:invertIfNegative val="0"/>
          <c:cat>
            <c:strRef>
              <c:f>'DATA(高齢無職)'!$A$19:$A$28</c:f>
              <c:strCache>
                <c:ptCount val="10"/>
                <c:pt idx="0">
                  <c:v>2015年</c:v>
                </c:pt>
                <c:pt idx="1">
                  <c:v>2016年</c:v>
                </c:pt>
                <c:pt idx="2">
                  <c:v>2017年</c:v>
                </c:pt>
                <c:pt idx="3">
                  <c:v>2018年</c:v>
                </c:pt>
                <c:pt idx="4">
                  <c:v>2019年</c:v>
                </c:pt>
                <c:pt idx="5">
                  <c:v>2020年</c:v>
                </c:pt>
                <c:pt idx="6">
                  <c:v>2021年</c:v>
                </c:pt>
                <c:pt idx="7">
                  <c:v>2022年</c:v>
                </c:pt>
                <c:pt idx="8">
                  <c:v>2023年</c:v>
                </c:pt>
                <c:pt idx="9">
                  <c:v>2024年</c:v>
                </c:pt>
              </c:strCache>
            </c:strRef>
          </c:cat>
          <c:val>
            <c:numRef>
              <c:f>'DATA(高齢無職)'!$G$19:$G$28</c:f>
              <c:numCache>
                <c:formatCode>#,##0</c:formatCode>
                <c:ptCount val="10"/>
                <c:pt idx="0">
                  <c:v>278645</c:v>
                </c:pt>
                <c:pt idx="1">
                  <c:v>268628</c:v>
                </c:pt>
                <c:pt idx="2">
                  <c:v>265634</c:v>
                </c:pt>
                <c:pt idx="3">
                  <c:v>269790</c:v>
                </c:pt>
                <c:pt idx="4">
                  <c:v>275448</c:v>
                </c:pt>
                <c:pt idx="5">
                  <c:v>265889</c:v>
                </c:pt>
                <c:pt idx="6">
                  <c:v>262219</c:v>
                </c:pt>
                <c:pt idx="7">
                  <c:v>273615</c:v>
                </c:pt>
                <c:pt idx="8">
                  <c:v>287242</c:v>
                </c:pt>
                <c:pt idx="9">
                  <c:v>293240</c:v>
                </c:pt>
              </c:numCache>
            </c:numRef>
          </c:val>
          <c:extLst>
            <c:ext xmlns:c16="http://schemas.microsoft.com/office/drawing/2014/chart" uri="{C3380CC4-5D6E-409C-BE32-E72D297353CC}">
              <c16:uniqueId val="{00000001-A539-4765-A7B9-A71023051EF3}"/>
            </c:ext>
          </c:extLst>
        </c:ser>
        <c:dLbls>
          <c:showLegendKey val="0"/>
          <c:showVal val="0"/>
          <c:showCatName val="0"/>
          <c:showSerName val="0"/>
          <c:showPercent val="0"/>
          <c:showBubbleSize val="0"/>
        </c:dLbls>
        <c:gapWidth val="150"/>
        <c:overlap val="-27"/>
        <c:axId val="596302472"/>
        <c:axId val="596308704"/>
      </c:barChart>
      <c:lineChart>
        <c:grouping val="standard"/>
        <c:varyColors val="0"/>
        <c:ser>
          <c:idx val="3"/>
          <c:order val="1"/>
          <c:tx>
            <c:strRef>
              <c:f>'DATA(高齢無職)'!$E$3</c:f>
              <c:strCache>
                <c:ptCount val="1"/>
                <c:pt idx="0">
                  <c:v>不足分</c:v>
                </c:pt>
              </c:strCache>
            </c:strRef>
          </c:tx>
          <c:spPr>
            <a:ln w="28575" cap="sq">
              <a:solidFill>
                <a:srgbClr val="FFC000"/>
              </a:solidFill>
              <a:round/>
            </a:ln>
            <a:effectLst/>
          </c:spPr>
          <c:marker>
            <c:symbol val="circle"/>
            <c:size val="5"/>
            <c:spPr>
              <a:solidFill>
                <a:schemeClr val="accent4"/>
              </a:solidFill>
              <a:ln w="22225">
                <a:solidFill>
                  <a:schemeClr val="bg2">
                    <a:lumMod val="75000"/>
                    <a:alpha val="99000"/>
                  </a:schemeClr>
                </a:solidFill>
              </a:ln>
              <a:effectLst/>
            </c:spPr>
          </c:marker>
          <c:dLbls>
            <c:dLbl>
              <c:idx val="6"/>
              <c:layout>
                <c:manualLayout>
                  <c:x val="-7.3881667165998227E-2"/>
                  <c:y val="-3.4995625546806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539-4765-A7B9-A71023051EF3}"/>
                </c:ext>
              </c:extLst>
            </c:dLbl>
            <c:dLbl>
              <c:idx val="7"/>
              <c:layout>
                <c:manualLayout>
                  <c:x val="-5.2385401777568182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539-4765-A7B9-A71023051EF3}"/>
                </c:ext>
              </c:extLst>
            </c:dLbl>
            <c:dLbl>
              <c:idx val="8"/>
              <c:layout>
                <c:manualLayout>
                  <c:x val="-2.24508864761007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539-4765-A7B9-A71023051EF3}"/>
                </c:ext>
              </c:extLst>
            </c:dLbl>
            <c:dLbl>
              <c:idx val="9"/>
              <c:layout>
                <c:manualLayout>
                  <c:x val="-5.9869030602934956E-2"/>
                  <c:y val="4.20248328557784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539-4765-A7B9-A71023051EF3}"/>
                </c:ext>
              </c:extLst>
            </c:dLbl>
            <c:dLbl>
              <c:idx val="10"/>
              <c:layout>
                <c:manualLayout>
                  <c:x val="-4.7396315893990175E-2"/>
                  <c:y val="-3.82043935052531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539-4765-A7B9-A71023051EF3}"/>
                </c:ext>
              </c:extLst>
            </c:dLbl>
            <c:dLbl>
              <c:idx val="11"/>
              <c:layout>
                <c:manualLayout>
                  <c:x val="-3.2429058243256433E-2"/>
                  <c:y val="-4.5845272206303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539-4765-A7B9-A71023051EF3}"/>
                </c:ext>
              </c:extLst>
            </c:dLbl>
            <c:dLbl>
              <c:idx val="12"/>
              <c:layout>
                <c:manualLayout>
                  <c:x val="-5.2385401777568084E-2"/>
                  <c:y val="-6.1127029608404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539-4765-A7B9-A71023051EF3}"/>
                </c:ext>
              </c:extLst>
            </c:dLbl>
            <c:dLbl>
              <c:idx val="13"/>
              <c:layout>
                <c:manualLayout>
                  <c:x val="-5.0405035740893549E-2"/>
                  <c:y val="-6.56410256410256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539-4765-A7B9-A71023051EF3}"/>
                </c:ext>
              </c:extLst>
            </c:dLbl>
            <c:dLbl>
              <c:idx val="14"/>
              <c:layout>
                <c:manualLayout>
                  <c:x val="-4.3204316349337503E-2"/>
                  <c:y val="-4.9230769230769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539-4765-A7B9-A71023051EF3}"/>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'DATA(高齢無職)'!$A$19:$A$28</c:f>
              <c:strCache>
                <c:ptCount val="10"/>
                <c:pt idx="0">
                  <c:v>2015年</c:v>
                </c:pt>
                <c:pt idx="1">
                  <c:v>2016年</c:v>
                </c:pt>
                <c:pt idx="2">
                  <c:v>2017年</c:v>
                </c:pt>
                <c:pt idx="3">
                  <c:v>2018年</c:v>
                </c:pt>
                <c:pt idx="4">
                  <c:v>2019年</c:v>
                </c:pt>
                <c:pt idx="5">
                  <c:v>2020年</c:v>
                </c:pt>
                <c:pt idx="6">
                  <c:v>2021年</c:v>
                </c:pt>
                <c:pt idx="7">
                  <c:v>2022年</c:v>
                </c:pt>
                <c:pt idx="8">
                  <c:v>2023年</c:v>
                </c:pt>
                <c:pt idx="9">
                  <c:v>2024年</c:v>
                </c:pt>
              </c:strCache>
            </c:strRef>
          </c:cat>
          <c:val>
            <c:numRef>
              <c:f>'DATA(高齢無職)'!$E$19:$E$28</c:f>
              <c:numCache>
                <c:formatCode>#,##0</c:formatCode>
                <c:ptCount val="10"/>
                <c:pt idx="0">
                  <c:v>67510</c:v>
                </c:pt>
                <c:pt idx="1">
                  <c:v>60517</c:v>
                </c:pt>
                <c:pt idx="2">
                  <c:v>61047</c:v>
                </c:pt>
                <c:pt idx="3">
                  <c:v>47455</c:v>
                </c:pt>
                <c:pt idx="4">
                  <c:v>32980</c:v>
                </c:pt>
                <c:pt idx="5">
                  <c:v>1200</c:v>
                </c:pt>
                <c:pt idx="6">
                  <c:v>16903</c:v>
                </c:pt>
                <c:pt idx="7">
                  <c:v>26233</c:v>
                </c:pt>
                <c:pt idx="8">
                  <c:v>33898</c:v>
                </c:pt>
                <c:pt idx="9">
                  <c:v>30431</c:v>
                </c:pt>
              </c:numCache>
            </c:numRef>
          </c:val>
          <c:smooth val="0"/>
          <c:extLst>
            <c:ext xmlns:c16="http://schemas.microsoft.com/office/drawing/2014/chart" uri="{C3380CC4-5D6E-409C-BE32-E72D297353CC}">
              <c16:uniqueId val="{0000000B-A539-4765-A7B9-A71023051EF3}"/>
            </c:ext>
          </c:extLst>
        </c:ser>
        <c:dLbls>
          <c:showLegendKey val="0"/>
          <c:showVal val="0"/>
          <c:showCatName val="0"/>
          <c:showSerName val="0"/>
          <c:showPercent val="0"/>
          <c:showBubbleSize val="0"/>
        </c:dLbls>
        <c:marker val="1"/>
        <c:smooth val="0"/>
        <c:axId val="508116840"/>
        <c:axId val="508122088"/>
      </c:lineChart>
      <c:catAx>
        <c:axId val="596302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ja-JP"/>
          </a:p>
        </c:txPr>
        <c:crossAx val="596308704"/>
        <c:crosses val="autoZero"/>
        <c:auto val="1"/>
        <c:lblAlgn val="ctr"/>
        <c:lblOffset val="100"/>
        <c:noMultiLvlLbl val="0"/>
      </c:catAx>
      <c:valAx>
        <c:axId val="596308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596302472"/>
        <c:crosses val="autoZero"/>
        <c:crossBetween val="between"/>
      </c:valAx>
      <c:valAx>
        <c:axId val="508122088"/>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508116840"/>
        <c:crosses val="max"/>
        <c:crossBetween val="between"/>
      </c:valAx>
      <c:catAx>
        <c:axId val="508116840"/>
        <c:scaling>
          <c:orientation val="minMax"/>
        </c:scaling>
        <c:delete val="1"/>
        <c:axPos val="b"/>
        <c:numFmt formatCode="General" sourceLinked="1"/>
        <c:majorTickMark val="none"/>
        <c:minorTickMark val="none"/>
        <c:tickLblPos val="nextTo"/>
        <c:crossAx val="5081220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dirty="0"/>
              <a:t>高齢無職二人以上世帯の家計収支 －</a:t>
            </a:r>
            <a:r>
              <a:rPr lang="en-US" dirty="0"/>
              <a:t>2024</a:t>
            </a:r>
            <a:r>
              <a:rPr lang="ja-JP" dirty="0"/>
              <a:t>年－</a:t>
            </a:r>
          </a:p>
        </c:rich>
      </c:tx>
      <c:layout>
        <c:manualLayout>
          <c:xMode val="edge"/>
          <c:yMode val="edge"/>
          <c:x val="2.9918699135311217E-2"/>
          <c:y val="2.138782468225122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7.3235622000305103E-2"/>
          <c:y val="0.12617674627638933"/>
          <c:w val="0.88690848070220729"/>
          <c:h val="0.79719807205552051"/>
        </c:manualLayout>
      </c:layout>
      <c:barChart>
        <c:barDir val="bar"/>
        <c:grouping val="percentStacked"/>
        <c:varyColors val="0"/>
        <c:ser>
          <c:idx val="0"/>
          <c:order val="0"/>
          <c:tx>
            <c:strRef>
              <c:f>'R6高齢無職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6576" tIns="18288" rIns="36576" bIns="18288"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r>
                      <a:rPr lang="ja-JP" altLang="en-US" sz="1200" b="1">
                        <a:solidFill>
                          <a:schemeClr val="bg1"/>
                        </a:solidFill>
                      </a:rPr>
                      <a:t>社会保障給付</a:t>
                    </a:r>
                    <a:r>
                      <a:rPr lang="en-US" altLang="ja-JP" sz="1200" b="1">
                        <a:solidFill>
                          <a:schemeClr val="bg1"/>
                        </a:solidFill>
                      </a:rPr>
                      <a:t>, </a:t>
                    </a:r>
                    <a:fld id="{6ED97330-82E3-484D-A6B1-0F8892E9756E}" type="VALUE">
                      <a:rPr lang="en-US" altLang="ja-JP" sz="1200" b="1">
                        <a:solidFill>
                          <a:schemeClr val="bg1"/>
                        </a:solidFill>
                      </a:rPr>
                      <a:pPr>
                        <a:defRPr sz="1200" b="1">
                          <a:solidFill>
                            <a:schemeClr val="bg1"/>
                          </a:solidFill>
                        </a:defRPr>
                      </a:pPr>
                      <a:t>[値]</a:t>
                    </a:fld>
                    <a:endParaRPr lang="en-US" altLang="ja-JP" sz="1200" b="1">
                      <a:solidFill>
                        <a:schemeClr val="bg1"/>
                      </a:solidFill>
                    </a:endParaRPr>
                  </a:p>
                </c:rich>
              </c:tx>
              <c:spPr>
                <a:noFill/>
                <a:ln>
                  <a:noFill/>
                </a:ln>
                <a:effectLst/>
              </c:spPr>
              <c:txPr>
                <a:bodyPr rot="0" spcFirstLastPara="1" vertOverflow="clip" horzOverflow="clip" vert="horz" wrap="square" lIns="36576" tIns="18288" rIns="36576" bIns="18288"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73A3-4A22-AADE-D1BFC41BD7B0}"/>
                </c:ext>
              </c:extLst>
            </c:dLbl>
            <c:spPr>
              <a:noFill/>
              <a:ln>
                <a:noFill/>
              </a:ln>
              <a:effectLst/>
            </c:spPr>
            <c:txPr>
              <a:bodyPr rot="0" spcFirstLastPara="1" vertOverflow="clip" horzOverflow="clip" vert="horz" wrap="square" lIns="36576" tIns="18288" rIns="36576" bIns="18288"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'R6高齢無職  '!$M$3:$N$3</c:f>
              <c:strCache>
                <c:ptCount val="2"/>
                <c:pt idx="0">
                  <c:v>支出</c:v>
                </c:pt>
                <c:pt idx="1">
                  <c:v>収入</c:v>
                </c:pt>
              </c:strCache>
            </c:strRef>
          </c:cat>
          <c:val>
            <c:numRef>
              <c:f>'R6高齢無職  '!$M$4:$N$4</c:f>
              <c:numCache>
                <c:formatCode>#,##0</c:formatCode>
                <c:ptCount val="2"/>
                <c:pt idx="1">
                  <c:v>205990</c:v>
                </c:pt>
              </c:numCache>
            </c:numRef>
          </c:val>
          <c:extLst>
            <c:ext xmlns:c16="http://schemas.microsoft.com/office/drawing/2014/chart" uri="{C3380CC4-5D6E-409C-BE32-E72D297353CC}">
              <c16:uniqueId val="{00000001-73A3-4A22-AADE-D1BFC41BD7B0}"/>
            </c:ext>
          </c:extLst>
        </c:ser>
        <c:ser>
          <c:idx val="1"/>
          <c:order val="1"/>
          <c:tx>
            <c:strRef>
              <c:f>'R6高齢無職  '!$L$5</c:f>
              <c:strCache>
                <c:ptCount val="1"/>
                <c:pt idx="0">
                  <c:v>その他</c:v>
                </c:pt>
              </c:strCache>
            </c:strRef>
          </c:tx>
          <c:spPr>
            <a:solidFill>
              <a:srgbClr val="F3800D"/>
            </a:solidFill>
            <a:ln>
              <a:noFill/>
            </a:ln>
            <a:effectLst/>
          </c:spPr>
          <c:invertIfNegative val="0"/>
          <c:dLbls>
            <c:dLbl>
              <c:idx val="1"/>
              <c:layout>
                <c:manualLayout>
                  <c:x val="-8.7019902265978724E-4"/>
                  <c:y val="1.4340464079157706E-3"/>
                </c:manualLayout>
              </c:layout>
              <c:tx>
                <c:rich>
                  <a:bodyPr rot="0" spcFirstLastPara="1" vertOverflow="ellipsis" vert="horz" wrap="square" anchor="ctr" anchorCtr="1"/>
                  <a:lstStyle/>
                  <a:p>
                    <a:pPr>
                      <a:defRPr sz="1100" b="1" i="0" u="none" strike="noStrike" kern="1200" baseline="0">
                        <a:solidFill>
                          <a:schemeClr val="bg1"/>
                        </a:solidFill>
                        <a:latin typeface="Meiryo UI" panose="020B0604030504040204" pitchFamily="50" charset="-128"/>
                        <a:ea typeface="Meiryo UI" panose="020B0604030504040204" pitchFamily="50" charset="-128"/>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73A3-4A22-AADE-D1BFC41BD7B0}"/>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'!$M$5:$N$5</c:f>
              <c:numCache>
                <c:formatCode>#,##0</c:formatCode>
                <c:ptCount val="2"/>
                <c:pt idx="1">
                  <c:v>56819</c:v>
                </c:pt>
              </c:numCache>
            </c:numRef>
          </c:val>
          <c:extLst>
            <c:ext xmlns:c16="http://schemas.microsoft.com/office/drawing/2014/chart" uri="{C3380CC4-5D6E-409C-BE32-E72D297353CC}">
              <c16:uniqueId val="{00000003-73A3-4A22-AADE-D1BFC41BD7B0}"/>
            </c:ext>
          </c:extLst>
        </c:ser>
        <c:ser>
          <c:idx val="2"/>
          <c:order val="2"/>
          <c:tx>
            <c:strRef>
              <c:f>'R6高齢無職  '!$L$6</c:f>
              <c:strCache>
                <c:ptCount val="1"/>
                <c:pt idx="0">
                  <c:v>不足分</c:v>
                </c:pt>
              </c:strCache>
            </c:strRef>
          </c:tx>
          <c:spPr>
            <a:solidFill>
              <a:schemeClr val="accent3"/>
            </a:solidFill>
            <a:ln>
              <a:noFill/>
            </a:ln>
            <a:effectLst/>
          </c:spPr>
          <c:invertIfNegative val="0"/>
          <c:dLbls>
            <c:dLbl>
              <c:idx val="1"/>
              <c:layout>
                <c:manualLayout>
                  <c:x val="2.3790026083212968E-3"/>
                  <c:y val="2.8093566833665247E-3"/>
                </c:manualLayout>
              </c:layout>
              <c:spPr>
                <a:noFill/>
                <a:ln>
                  <a:solidFill>
                    <a:schemeClr val="bg2">
                      <a:lumMod val="90000"/>
                    </a:schemeClr>
                  </a:solidFill>
                </a:ln>
                <a:effectLst/>
              </c:spPr>
              <c:txPr>
                <a:bodyPr rot="0" spcFirstLastPara="1" vertOverflow="ellipsis" vert="horz" wrap="square" anchor="ctr" anchorCtr="1"/>
                <a:lstStyle/>
                <a:p>
                  <a:pPr>
                    <a:defRPr sz="9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extLst>
                <c:ext xmlns:c15="http://schemas.microsoft.com/office/drawing/2012/chart" uri="{CE6537A1-D6FC-4f65-9D91-7224C49458BB}">
                  <c15:layout>
                    <c:manualLayout>
                      <c:w val="9.2214241183189077E-2"/>
                      <c:h val="0.1129750851613377"/>
                    </c:manualLayout>
                  </c15:layout>
                </c:ext>
                <c:ext xmlns:c16="http://schemas.microsoft.com/office/drawing/2014/chart" uri="{C3380CC4-5D6E-409C-BE32-E72D297353CC}">
                  <c16:uniqueId val="{00000004-73A3-4A22-AADE-D1BFC41BD7B0}"/>
                </c:ext>
              </c:extLst>
            </c:dLbl>
            <c:spPr>
              <a:noFill/>
              <a:ln>
                <a:solidFill>
                  <a:schemeClr val="bg2">
                    <a:lumMod val="50000"/>
                  </a:schemeClr>
                </a:solid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'!$M$6:$N$6</c:f>
              <c:numCache>
                <c:formatCode>#,##0</c:formatCode>
                <c:ptCount val="2"/>
                <c:pt idx="1">
                  <c:v>30431</c:v>
                </c:pt>
              </c:numCache>
            </c:numRef>
          </c:val>
          <c:extLst>
            <c:ext xmlns:c16="http://schemas.microsoft.com/office/drawing/2014/chart" uri="{C3380CC4-5D6E-409C-BE32-E72D297353CC}">
              <c16:uniqueId val="{00000005-73A3-4A22-AADE-D1BFC41BD7B0}"/>
            </c:ext>
          </c:extLst>
        </c:ser>
        <c:ser>
          <c:idx val="3"/>
          <c:order val="3"/>
          <c:tx>
            <c:strRef>
              <c:f>'R6高齢無職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'!$M$7:$N$7</c:f>
              <c:numCache>
                <c:formatCode>General</c:formatCode>
                <c:ptCount val="2"/>
                <c:pt idx="0" formatCode="#,##0">
                  <c:v>32788</c:v>
                </c:pt>
              </c:numCache>
            </c:numRef>
          </c:val>
          <c:extLst>
            <c:ext xmlns:c16="http://schemas.microsoft.com/office/drawing/2014/chart" uri="{C3380CC4-5D6E-409C-BE32-E72D297353CC}">
              <c16:uniqueId val="{00000007-73A3-4A22-AADE-D1BFC41BD7B0}"/>
            </c:ext>
          </c:extLst>
        </c:ser>
        <c:ser>
          <c:idx val="4"/>
          <c:order val="4"/>
          <c:tx>
            <c:strRef>
              <c:f>'R6高齢無職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'!$M$8:$N$8</c:f>
              <c:numCache>
                <c:formatCode>General</c:formatCode>
                <c:ptCount val="2"/>
                <c:pt idx="0" formatCode="#,##0">
                  <c:v>79403</c:v>
                </c:pt>
              </c:numCache>
            </c:numRef>
          </c:val>
          <c:extLst>
            <c:ext xmlns:c16="http://schemas.microsoft.com/office/drawing/2014/chart" uri="{C3380CC4-5D6E-409C-BE32-E72D297353CC}">
              <c16:uniqueId val="{00000008-73A3-4A22-AADE-D1BFC41BD7B0}"/>
            </c:ext>
          </c:extLst>
        </c:ser>
        <c:ser>
          <c:idx val="5"/>
          <c:order val="5"/>
          <c:tx>
            <c:strRef>
              <c:f>'R6高齢無職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'!$M$9:$N$9</c:f>
              <c:numCache>
                <c:formatCode>General</c:formatCode>
                <c:ptCount val="2"/>
                <c:pt idx="0" formatCode="#,##0">
                  <c:v>17477</c:v>
                </c:pt>
              </c:numCache>
            </c:numRef>
          </c:val>
          <c:extLst>
            <c:ext xmlns:c16="http://schemas.microsoft.com/office/drawing/2014/chart" uri="{C3380CC4-5D6E-409C-BE32-E72D297353CC}">
              <c16:uniqueId val="{0000000A-73A3-4A22-AADE-D1BFC41BD7B0}"/>
            </c:ext>
          </c:extLst>
        </c:ser>
        <c:ser>
          <c:idx val="6"/>
          <c:order val="6"/>
          <c:tx>
            <c:strRef>
              <c:f>'R6高齢無職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'R6高齢無職  '!$M$3:$N$3</c:f>
              <c:strCache>
                <c:ptCount val="2"/>
                <c:pt idx="0">
                  <c:v>支出</c:v>
                </c:pt>
                <c:pt idx="1">
                  <c:v>収入</c:v>
                </c:pt>
              </c:strCache>
            </c:strRef>
          </c:cat>
          <c:val>
            <c:numRef>
              <c:f>'R6高齢無職  '!$M$10:$N$10</c:f>
              <c:numCache>
                <c:formatCode>General</c:formatCode>
                <c:ptCount val="2"/>
                <c:pt idx="0" formatCode="#,##0">
                  <c:v>23337</c:v>
                </c:pt>
              </c:numCache>
            </c:numRef>
          </c:val>
          <c:extLst>
            <c:ext xmlns:c16="http://schemas.microsoft.com/office/drawing/2014/chart" uri="{C3380CC4-5D6E-409C-BE32-E72D297353CC}">
              <c16:uniqueId val="{0000000C-73A3-4A22-AADE-D1BFC41BD7B0}"/>
            </c:ext>
          </c:extLst>
        </c:ser>
        <c:ser>
          <c:idx val="7"/>
          <c:order val="7"/>
          <c:tx>
            <c:strRef>
              <c:f>'R6高齢無職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0.10096124736653"/>
                  <c:y val="-0.17004409635708925"/>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'!$M$11:$N$11</c:f>
              <c:numCache>
                <c:formatCode>General</c:formatCode>
                <c:ptCount val="2"/>
                <c:pt idx="0" formatCode="#,##0">
                  <c:v>11970</c:v>
                </c:pt>
              </c:numCache>
            </c:numRef>
          </c:val>
          <c:extLst>
            <c:ext xmlns:c16="http://schemas.microsoft.com/office/drawing/2014/chart" uri="{C3380CC4-5D6E-409C-BE32-E72D297353CC}">
              <c16:uniqueId val="{0000000E-73A3-4A22-AADE-D1BFC41BD7B0}"/>
            </c:ext>
          </c:extLst>
        </c:ser>
        <c:ser>
          <c:idx val="8"/>
          <c:order val="8"/>
          <c:tx>
            <c:strRef>
              <c:f>'R6高齢無職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6.8268068577865193E-3"/>
                  <c:y val="0.19085279709039762"/>
                </c:manualLayout>
              </c:layout>
              <c:showLegendKey val="0"/>
              <c:showVal val="1"/>
              <c:showCatName val="0"/>
              <c:showSerName val="1"/>
              <c:showPercent val="0"/>
              <c:showBubbleSize val="0"/>
              <c:extLst>
                <c:ext xmlns:c15="http://schemas.microsoft.com/office/drawing/2012/chart" uri="{CE6537A1-D6FC-4f65-9D91-7224C49458BB}">
                  <c15:layout>
                    <c:manualLayout>
                      <c:w val="0.24997187572119803"/>
                      <c:h val="5.5851038928207676E-2"/>
                    </c:manualLayout>
                  </c15:layout>
                </c:ext>
                <c:ext xmlns:c16="http://schemas.microsoft.com/office/drawing/2014/chart" uri="{C3380CC4-5D6E-409C-BE32-E72D297353CC}">
                  <c16:uniqueId val="{0000000F-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'!$M$12:$N$12</c:f>
              <c:numCache>
                <c:formatCode>General</c:formatCode>
                <c:ptCount val="2"/>
                <c:pt idx="0" formatCode="#,##0">
                  <c:v>5797</c:v>
                </c:pt>
              </c:numCache>
            </c:numRef>
          </c:val>
          <c:extLst>
            <c:ext xmlns:c16="http://schemas.microsoft.com/office/drawing/2014/chart" uri="{C3380CC4-5D6E-409C-BE32-E72D297353CC}">
              <c16:uniqueId val="{00000010-73A3-4A22-AADE-D1BFC41BD7B0}"/>
            </c:ext>
          </c:extLst>
        </c:ser>
        <c:ser>
          <c:idx val="9"/>
          <c:order val="9"/>
          <c:tx>
            <c:strRef>
              <c:f>'R6高齢無職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'!$M$13:$N$13</c:f>
              <c:numCache>
                <c:formatCode>General</c:formatCode>
                <c:ptCount val="2"/>
                <c:pt idx="0" formatCode="#,##0">
                  <c:v>17641</c:v>
                </c:pt>
              </c:numCache>
            </c:numRef>
          </c:val>
          <c:extLst>
            <c:ext xmlns:c16="http://schemas.microsoft.com/office/drawing/2014/chart" uri="{C3380CC4-5D6E-409C-BE32-E72D297353CC}">
              <c16:uniqueId val="{00000012-73A3-4A22-AADE-D1BFC41BD7B0}"/>
            </c:ext>
          </c:extLst>
        </c:ser>
        <c:ser>
          <c:idx val="10"/>
          <c:order val="10"/>
          <c:tx>
            <c:strRef>
              <c:f>'R6高齢無職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'!$M$14:$N$14</c:f>
              <c:numCache>
                <c:formatCode>General</c:formatCode>
                <c:ptCount val="2"/>
                <c:pt idx="0" formatCode="#,##0">
                  <c:v>30675</c:v>
                </c:pt>
              </c:numCache>
            </c:numRef>
          </c:val>
          <c:extLst>
            <c:ext xmlns:c16="http://schemas.microsoft.com/office/drawing/2014/chart" uri="{C3380CC4-5D6E-409C-BE32-E72D297353CC}">
              <c16:uniqueId val="{00000014-73A3-4A22-AADE-D1BFC41BD7B0}"/>
            </c:ext>
          </c:extLst>
        </c:ser>
        <c:ser>
          <c:idx val="11"/>
          <c:order val="11"/>
          <c:tx>
            <c:strRef>
              <c:f>'R6高齢無職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'!$M$15:$N$15</c:f>
              <c:numCache>
                <c:formatCode>General</c:formatCode>
                <c:ptCount val="2"/>
                <c:pt idx="0" formatCode="#,##0">
                  <c:v>390</c:v>
                </c:pt>
              </c:numCache>
            </c:numRef>
          </c:val>
          <c:extLst>
            <c:ext xmlns:c16="http://schemas.microsoft.com/office/drawing/2014/chart" uri="{C3380CC4-5D6E-409C-BE32-E72D297353CC}">
              <c16:uniqueId val="{00000016-73A3-4A22-AADE-D1BFC41BD7B0}"/>
            </c:ext>
          </c:extLst>
        </c:ser>
        <c:ser>
          <c:idx val="12"/>
          <c:order val="12"/>
          <c:tx>
            <c:strRef>
              <c:f>'R6高齢無職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a:lstStyle/>
                  <a:p>
                    <a:fld id="{D4B193F8-6DDA-4190-9724-8C6C407C01F8}" type="SERIESNAME">
                      <a:rPr lang="ja-JP" altLang="en-US"/>
                      <a:pPr/>
                      <a:t>[系列名]</a:t>
                    </a:fld>
                    <a:endParaRPr lang="ja-JP" altLang="en-US"/>
                  </a:p>
                  <a:p>
                    <a:r>
                      <a:rPr lang="en-US" altLang="ja-JP"/>
                      <a:t>, </a:t>
                    </a:r>
                    <a:fld id="{CF11DCFA-0942-4A90-BB91-D1EEE5C3A03C}" type="VALUE">
                      <a:rPr lang="en-US" altLang="ja-JP"/>
                      <a:pPr/>
                      <a:t>[値]</a:t>
                    </a:fld>
                    <a:endParaRPr lang="en-US" altLang="ja-JP"/>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73A3-4A22-AADE-D1BFC41BD7B0}"/>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'!$M$16:$N$16</c:f>
              <c:numCache>
                <c:formatCode>General</c:formatCode>
                <c:ptCount val="2"/>
                <c:pt idx="0" formatCode="#,##0">
                  <c:v>24917</c:v>
                </c:pt>
              </c:numCache>
            </c:numRef>
          </c:val>
          <c:extLst>
            <c:ext xmlns:c16="http://schemas.microsoft.com/office/drawing/2014/chart" uri="{C3380CC4-5D6E-409C-BE32-E72D297353CC}">
              <c16:uniqueId val="{00000018-73A3-4A22-AADE-D1BFC41BD7B0}"/>
            </c:ext>
          </c:extLst>
        </c:ser>
        <c:ser>
          <c:idx val="13"/>
          <c:order val="13"/>
          <c:tx>
            <c:strRef>
              <c:f>'R6高齢無職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'!$M$17:$N$17</c:f>
              <c:numCache>
                <c:formatCode>General</c:formatCode>
                <c:ptCount val="2"/>
                <c:pt idx="0" formatCode="#,##0">
                  <c:v>20403</c:v>
                </c:pt>
              </c:numCache>
            </c:numRef>
          </c:val>
          <c:extLst>
            <c:ext xmlns:c16="http://schemas.microsoft.com/office/drawing/2014/chart" uri="{C3380CC4-5D6E-409C-BE32-E72D297353CC}">
              <c16:uniqueId val="{0000001A-73A3-4A22-AADE-D1BFC41BD7B0}"/>
            </c:ext>
          </c:extLst>
        </c:ser>
        <c:ser>
          <c:idx val="14"/>
          <c:order val="14"/>
          <c:tx>
            <c:strRef>
              <c:f>'R6高齢無職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fld id="{34B1899A-E662-407B-9957-1073C3BCA57C}" type="SERIESNAME">
                      <a:rPr lang="ja-JP" altLang="en-US"/>
                      <a:pPr>
                        <a:defRPr/>
                      </a:pPr>
                      <a:t>[系列名]</a:t>
                    </a:fld>
                    <a:r>
                      <a:rPr lang="en-US" altLang="ja-JP"/>
                      <a:t>,</a:t>
                    </a:r>
                  </a:p>
                  <a:p>
                    <a:pPr>
                      <a:defRPr/>
                    </a:pPr>
                    <a:r>
                      <a:rPr lang="en-US" altLang="ja-JP"/>
                      <a:t> </a:t>
                    </a:r>
                    <a:fld id="{06AED7D6-4B77-4D26-ACB2-DE02081E0DA3}" type="VALUE">
                      <a:rPr lang="en-US" altLang="ja-JP"/>
                      <a:pPr>
                        <a:defRPr/>
                      </a:pPr>
                      <a:t>[値]</a:t>
                    </a:fld>
                    <a:endParaRPr lang="en-US" altLang="ja-JP"/>
                  </a:p>
                </c:rich>
              </c:tx>
              <c:spPr>
                <a:noFill/>
                <a:ln>
                  <a:no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73A3-4A22-AADE-D1BFC41BD7B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'R6高齢無職  '!$M$3:$N$3</c:f>
              <c:strCache>
                <c:ptCount val="2"/>
                <c:pt idx="0">
                  <c:v>支出</c:v>
                </c:pt>
                <c:pt idx="1">
                  <c:v>収入</c:v>
                </c:pt>
              </c:strCache>
            </c:strRef>
          </c:cat>
          <c:val>
            <c:numRef>
              <c:f>'R6高齢無職  '!$M$18:$N$18</c:f>
              <c:numCache>
                <c:formatCode>General</c:formatCode>
                <c:ptCount val="2"/>
                <c:pt idx="0" formatCode="#,##0">
                  <c:v>28442</c:v>
                </c:pt>
              </c:numCache>
            </c:numRef>
          </c:val>
          <c:extLst>
            <c:ext xmlns:c16="http://schemas.microsoft.com/office/drawing/2014/chart" uri="{C3380CC4-5D6E-409C-BE32-E72D297353CC}">
              <c16:uniqueId val="{0000001C-73A3-4A22-AADE-D1BFC41BD7B0}"/>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r>
              <a:rPr lang="ja-JP" altLang="en-US">
                <a:solidFill>
                  <a:sysClr val="windowText" lastClr="000000"/>
                </a:solidFill>
                <a:latin typeface="Meiryo UI" panose="020B0604030504040204" pitchFamily="50" charset="-128"/>
                <a:ea typeface="Meiryo UI" panose="020B0604030504040204" pitchFamily="50" charset="-128"/>
              </a:rPr>
              <a:t>高齢無職二人以上世帯の家計収支 －</a:t>
            </a:r>
            <a:r>
              <a:rPr lang="en-US" altLang="ja-JP">
                <a:solidFill>
                  <a:sysClr val="windowText" lastClr="000000"/>
                </a:solidFill>
                <a:latin typeface="Meiryo UI" panose="020B0604030504040204" pitchFamily="50" charset="-128"/>
                <a:ea typeface="Meiryo UI" panose="020B0604030504040204" pitchFamily="50" charset="-128"/>
              </a:rPr>
              <a:t>2023</a:t>
            </a:r>
            <a:r>
              <a:rPr lang="ja-JP" altLang="en-US">
                <a:solidFill>
                  <a:sysClr val="windowText" lastClr="000000"/>
                </a:solidFill>
                <a:latin typeface="Meiryo UI" panose="020B0604030504040204" pitchFamily="50" charset="-128"/>
                <a:ea typeface="Meiryo UI" panose="020B0604030504040204" pitchFamily="50" charset="-128"/>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7.3235622000305103E-2"/>
          <c:y val="0.12617674627638933"/>
          <c:w val="0.88690848070220729"/>
          <c:h val="0.79719807205552051"/>
        </c:manualLayout>
      </c:layout>
      <c:barChart>
        <c:barDir val="bar"/>
        <c:grouping val="percentStacked"/>
        <c:varyColors val="0"/>
        <c:ser>
          <c:idx val="0"/>
          <c:order val="0"/>
          <c:tx>
            <c:strRef>
              <c:f>'R5高齢無職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6A9-4D6E-99DF-61B4AEC6F1B6}"/>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'R5高齢無職 '!$M$3:$N$3</c:f>
              <c:strCache>
                <c:ptCount val="2"/>
                <c:pt idx="0">
                  <c:v>支出</c:v>
                </c:pt>
                <c:pt idx="1">
                  <c:v>収入</c:v>
                </c:pt>
              </c:strCache>
            </c:strRef>
          </c:cat>
          <c:val>
            <c:numRef>
              <c:f>'R5高齢無職 '!$M$4:$N$4</c:f>
              <c:numCache>
                <c:formatCode>#,##0</c:formatCode>
                <c:ptCount val="2"/>
                <c:pt idx="1">
                  <c:v>198170</c:v>
                </c:pt>
              </c:numCache>
            </c:numRef>
          </c:val>
          <c:extLst>
            <c:ext xmlns:c16="http://schemas.microsoft.com/office/drawing/2014/chart" uri="{C3380CC4-5D6E-409C-BE32-E72D297353CC}">
              <c16:uniqueId val="{00000001-F6A9-4D6E-99DF-61B4AEC6F1B6}"/>
            </c:ext>
          </c:extLst>
        </c:ser>
        <c:ser>
          <c:idx val="1"/>
          <c:order val="1"/>
          <c:tx>
            <c:strRef>
              <c:f>'R5高齢無職 '!$L$5</c:f>
              <c:strCache>
                <c:ptCount val="1"/>
                <c:pt idx="0">
                  <c:v>その他</c:v>
                </c:pt>
              </c:strCache>
            </c:strRef>
          </c:tx>
          <c:spPr>
            <a:solidFill>
              <a:schemeClr val="accent2"/>
            </a:solidFill>
            <a:ln>
              <a:noFill/>
            </a:ln>
            <a:effectLst/>
          </c:spPr>
          <c:invertIfNegative val="0"/>
          <c:dLbls>
            <c:dLbl>
              <c:idx val="1"/>
              <c:layout>
                <c:manualLayout>
                  <c:x val="6.2112725128595694E-3"/>
                  <c:y val="4.6877122515365712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2262116704304223"/>
                      <c:h val="0.13143806951168022"/>
                    </c:manualLayout>
                  </c15:layout>
                  <c15:dlblFieldTable/>
                  <c15:showDataLabelsRange val="0"/>
                </c:ext>
                <c:ext xmlns:c16="http://schemas.microsoft.com/office/drawing/2014/chart" uri="{C3380CC4-5D6E-409C-BE32-E72D297353CC}">
                  <c16:uniqueId val="{00000002-F6A9-4D6E-99DF-61B4AEC6F1B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'!$M$5:$N$5</c:f>
              <c:numCache>
                <c:formatCode>#,##0</c:formatCode>
                <c:ptCount val="2"/>
                <c:pt idx="1">
                  <c:v>55174</c:v>
                </c:pt>
              </c:numCache>
            </c:numRef>
          </c:val>
          <c:extLst>
            <c:ext xmlns:c16="http://schemas.microsoft.com/office/drawing/2014/chart" uri="{C3380CC4-5D6E-409C-BE32-E72D297353CC}">
              <c16:uniqueId val="{00000003-F6A9-4D6E-99DF-61B4AEC6F1B6}"/>
            </c:ext>
          </c:extLst>
        </c:ser>
        <c:ser>
          <c:idx val="2"/>
          <c:order val="2"/>
          <c:tx>
            <c:strRef>
              <c:f>'R5高齢無職 '!$L$6</c:f>
              <c:strCache>
                <c:ptCount val="1"/>
                <c:pt idx="0">
                  <c:v>不足分</c:v>
                </c:pt>
              </c:strCache>
            </c:strRef>
          </c:tx>
          <c:spPr>
            <a:solidFill>
              <a:schemeClr val="accent3"/>
            </a:solidFill>
            <a:ln>
              <a:noFill/>
            </a:ln>
            <a:effectLst/>
          </c:spPr>
          <c:invertIfNegative val="0"/>
          <c:dLbls>
            <c:dLbl>
              <c:idx val="1"/>
              <c:layout>
                <c:manualLayout>
                  <c:x val="-1.4791201175725568E-2"/>
                  <c:y val="-0.23104599543365895"/>
                </c:manualLayout>
              </c:layout>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F6A9-4D6E-99DF-61B4AEC6F1B6}"/>
                </c:ext>
              </c:extLst>
            </c:dLbl>
            <c:spPr>
              <a:solidFill>
                <a:schemeClr val="bg1"/>
              </a:solid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'!$M$6:$N$6</c:f>
              <c:numCache>
                <c:formatCode>#,##0</c:formatCode>
                <c:ptCount val="2"/>
                <c:pt idx="1">
                  <c:v>33898</c:v>
                </c:pt>
              </c:numCache>
            </c:numRef>
          </c:val>
          <c:extLst>
            <c:ext xmlns:c16="http://schemas.microsoft.com/office/drawing/2014/chart" uri="{C3380CC4-5D6E-409C-BE32-E72D297353CC}">
              <c16:uniqueId val="{00000005-F6A9-4D6E-99DF-61B4AEC6F1B6}"/>
            </c:ext>
          </c:extLst>
        </c:ser>
        <c:ser>
          <c:idx val="3"/>
          <c:order val="3"/>
          <c:tx>
            <c:strRef>
              <c:f>'R5高齢無職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'!$M$7:$N$7</c:f>
              <c:numCache>
                <c:formatCode>General</c:formatCode>
                <c:ptCount val="2"/>
                <c:pt idx="0" formatCode="#,##0">
                  <c:v>32789</c:v>
                </c:pt>
              </c:numCache>
            </c:numRef>
          </c:val>
          <c:extLst>
            <c:ext xmlns:c16="http://schemas.microsoft.com/office/drawing/2014/chart" uri="{C3380CC4-5D6E-409C-BE32-E72D297353CC}">
              <c16:uniqueId val="{00000007-F6A9-4D6E-99DF-61B4AEC6F1B6}"/>
            </c:ext>
          </c:extLst>
        </c:ser>
        <c:ser>
          <c:idx val="4"/>
          <c:order val="4"/>
          <c:tx>
            <c:strRef>
              <c:f>'R5高齢無職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'!$M$8:$N$8</c:f>
              <c:numCache>
                <c:formatCode>General</c:formatCode>
                <c:ptCount val="2"/>
                <c:pt idx="0" formatCode="#,##0">
                  <c:v>76152</c:v>
                </c:pt>
              </c:numCache>
            </c:numRef>
          </c:val>
          <c:extLst>
            <c:ext xmlns:c16="http://schemas.microsoft.com/office/drawing/2014/chart" uri="{C3380CC4-5D6E-409C-BE32-E72D297353CC}">
              <c16:uniqueId val="{00000008-F6A9-4D6E-99DF-61B4AEC6F1B6}"/>
            </c:ext>
          </c:extLst>
        </c:ser>
        <c:ser>
          <c:idx val="5"/>
          <c:order val="5"/>
          <c:tx>
            <c:strRef>
              <c:f>'R5高齢無職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'!$M$9:$N$9</c:f>
              <c:numCache>
                <c:formatCode>General</c:formatCode>
                <c:ptCount val="2"/>
                <c:pt idx="0" formatCode="#,##0">
                  <c:v>16564</c:v>
                </c:pt>
              </c:numCache>
            </c:numRef>
          </c:val>
          <c:extLst>
            <c:ext xmlns:c16="http://schemas.microsoft.com/office/drawing/2014/chart" uri="{C3380CC4-5D6E-409C-BE32-E72D297353CC}">
              <c16:uniqueId val="{0000000A-F6A9-4D6E-99DF-61B4AEC6F1B6}"/>
            </c:ext>
          </c:extLst>
        </c:ser>
        <c:ser>
          <c:idx val="6"/>
          <c:order val="6"/>
          <c:tx>
            <c:strRef>
              <c:f>'R5高齢無職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'R5高齢無職 '!$M$3:$N$3</c:f>
              <c:strCache>
                <c:ptCount val="2"/>
                <c:pt idx="0">
                  <c:v>支出</c:v>
                </c:pt>
                <c:pt idx="1">
                  <c:v>収入</c:v>
                </c:pt>
              </c:strCache>
            </c:strRef>
          </c:cat>
          <c:val>
            <c:numRef>
              <c:f>'R5高齢無職 '!$M$10:$N$10</c:f>
              <c:numCache>
                <c:formatCode>General</c:formatCode>
                <c:ptCount val="2"/>
                <c:pt idx="0" formatCode="#,##0">
                  <c:v>23841</c:v>
                </c:pt>
              </c:numCache>
            </c:numRef>
          </c:val>
          <c:extLst>
            <c:ext xmlns:c16="http://schemas.microsoft.com/office/drawing/2014/chart" uri="{C3380CC4-5D6E-409C-BE32-E72D297353CC}">
              <c16:uniqueId val="{0000000C-F6A9-4D6E-99DF-61B4AEC6F1B6}"/>
            </c:ext>
          </c:extLst>
        </c:ser>
        <c:ser>
          <c:idx val="7"/>
          <c:order val="7"/>
          <c:tx>
            <c:strRef>
              <c:f>'R5高齢無職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900" b="0"/>
                      <a:pPr/>
                      <a:t>[系列名]</a:t>
                    </a:fld>
                    <a:r>
                      <a:rPr lang="en-US" altLang="ja-JP" sz="900" b="0" baseline="0"/>
                      <a:t>, </a:t>
                    </a:r>
                    <a:fld id="{34F0716E-C326-41A9-A86C-9EA265D7A1C9}" type="VALUE">
                      <a:rPr lang="en-US" altLang="ja-JP" sz="900" b="0" baseline="0"/>
                      <a:pPr/>
                      <a:t>[値]</a:t>
                    </a:fld>
                    <a:endParaRPr lang="en-US" altLang="ja-JP" sz="900" b="0"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'!$M$11:$N$11</c:f>
              <c:numCache>
                <c:formatCode>General</c:formatCode>
                <c:ptCount val="2"/>
                <c:pt idx="0" formatCode="#,##0">
                  <c:v>10967</c:v>
                </c:pt>
              </c:numCache>
            </c:numRef>
          </c:val>
          <c:extLst>
            <c:ext xmlns:c16="http://schemas.microsoft.com/office/drawing/2014/chart" uri="{C3380CC4-5D6E-409C-BE32-E72D297353CC}">
              <c16:uniqueId val="{0000000E-F6A9-4D6E-99DF-61B4AEC6F1B6}"/>
            </c:ext>
          </c:extLst>
        </c:ser>
        <c:ser>
          <c:idx val="8"/>
          <c:order val="8"/>
          <c:tx>
            <c:strRef>
              <c:f>'R5高齢無職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2.0989648676313033E-2"/>
                  <c:y val="0.1713310433310514"/>
                </c:manualLayout>
              </c:layout>
              <c:showLegendKey val="0"/>
              <c:showVal val="1"/>
              <c:showCatName val="0"/>
              <c:showSerName val="1"/>
              <c:showPercent val="0"/>
              <c:showBubbleSize val="0"/>
              <c:extLst>
                <c:ext xmlns:c15="http://schemas.microsoft.com/office/drawing/2012/chart" uri="{CE6537A1-D6FC-4f65-9D91-7224C49458BB}">
                  <c15:layout>
                    <c:manualLayout>
                      <c:w val="0.2054599548349324"/>
                      <c:h val="5.5851085633241648E-2"/>
                    </c:manualLayout>
                  </c15:layout>
                </c:ext>
                <c:ext xmlns:c16="http://schemas.microsoft.com/office/drawing/2014/chart" uri="{C3380CC4-5D6E-409C-BE32-E72D297353CC}">
                  <c16:uniqueId val="{0000000F-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'!$M$12:$N$12</c:f>
              <c:numCache>
                <c:formatCode>General</c:formatCode>
                <c:ptCount val="2"/>
                <c:pt idx="0" formatCode="#,##0">
                  <c:v>5398</c:v>
                </c:pt>
              </c:numCache>
            </c:numRef>
          </c:val>
          <c:extLst>
            <c:ext xmlns:c16="http://schemas.microsoft.com/office/drawing/2014/chart" uri="{C3380CC4-5D6E-409C-BE32-E72D297353CC}">
              <c16:uniqueId val="{00000010-F6A9-4D6E-99DF-61B4AEC6F1B6}"/>
            </c:ext>
          </c:extLst>
        </c:ser>
        <c:ser>
          <c:idx val="9"/>
          <c:order val="9"/>
          <c:tx>
            <c:strRef>
              <c:f>'R5高齢無職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3.3167409460767253E-2"/>
                  <c:y val="-0.1570543103554285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'!$M$13:$N$13</c:f>
              <c:numCache>
                <c:formatCode>General</c:formatCode>
                <c:ptCount val="2"/>
                <c:pt idx="0" formatCode="#,##0">
                  <c:v>16099</c:v>
                </c:pt>
              </c:numCache>
            </c:numRef>
          </c:val>
          <c:extLst>
            <c:ext xmlns:c16="http://schemas.microsoft.com/office/drawing/2014/chart" uri="{C3380CC4-5D6E-409C-BE32-E72D297353CC}">
              <c16:uniqueId val="{00000012-F6A9-4D6E-99DF-61B4AEC6F1B6}"/>
            </c:ext>
          </c:extLst>
        </c:ser>
        <c:ser>
          <c:idx val="10"/>
          <c:order val="10"/>
          <c:tx>
            <c:strRef>
              <c:f>'R5高齢無職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492729379995952"/>
                  <c:y val="0.1360899782340473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'!$M$14:$N$14</c:f>
              <c:numCache>
                <c:formatCode>General</c:formatCode>
                <c:ptCount val="2"/>
                <c:pt idx="0" formatCode="#,##0">
                  <c:v>31965</c:v>
                </c:pt>
              </c:numCache>
            </c:numRef>
          </c:val>
          <c:extLst>
            <c:ext xmlns:c16="http://schemas.microsoft.com/office/drawing/2014/chart" uri="{C3380CC4-5D6E-409C-BE32-E72D297353CC}">
              <c16:uniqueId val="{00000014-F6A9-4D6E-99DF-61B4AEC6F1B6}"/>
            </c:ext>
          </c:extLst>
        </c:ser>
        <c:ser>
          <c:idx val="11"/>
          <c:order val="11"/>
          <c:tx>
            <c:strRef>
              <c:f>'R5高齢無職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'!$M$15:$N$15</c:f>
              <c:numCache>
                <c:formatCode>General</c:formatCode>
                <c:ptCount val="2"/>
                <c:pt idx="0" formatCode="#,##0">
                  <c:v>392</c:v>
                </c:pt>
              </c:numCache>
            </c:numRef>
          </c:val>
          <c:extLst>
            <c:ext xmlns:c16="http://schemas.microsoft.com/office/drawing/2014/chart" uri="{C3380CC4-5D6E-409C-BE32-E72D297353CC}">
              <c16:uniqueId val="{00000016-F6A9-4D6E-99DF-61B4AEC6F1B6}"/>
            </c:ext>
          </c:extLst>
        </c:ser>
        <c:ser>
          <c:idx val="12"/>
          <c:order val="12"/>
          <c:tx>
            <c:strRef>
              <c:f>'R5高齢無職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fld id="{D4B193F8-6DDA-4190-9724-8C6C407C01F8}" type="SERIESNAME">
                      <a:rPr lang="ja-JP" altLang="en-US" sz="1000" b="0"/>
                      <a:pPr>
                        <a:defRPr sz="1000">
                          <a:solidFill>
                            <a:sysClr val="windowText" lastClr="000000"/>
                          </a:solidFill>
                        </a:defRPr>
                      </a:pPr>
                      <a:t>[系列名]</a:t>
                    </a:fld>
                    <a:endParaRPr lang="ja-JP" altLang="en-US" sz="1000" b="0"/>
                  </a:p>
                  <a:p>
                    <a:pPr>
                      <a:defRPr sz="1000">
                        <a:solidFill>
                          <a:sysClr val="windowText" lastClr="000000"/>
                        </a:solidFill>
                      </a:defRPr>
                    </a:pPr>
                    <a:r>
                      <a:rPr lang="en-US" altLang="ja-JP" sz="1000" b="0" baseline="0"/>
                      <a:t>, </a:t>
                    </a:r>
                    <a:fld id="{CF11DCFA-0942-4A90-BB91-D1EEE5C3A03C}" type="VALUE">
                      <a:rPr lang="en-US" altLang="ja-JP" sz="1000" b="0" baseline="0"/>
                      <a:pPr>
                        <a:defRPr sz="1000">
                          <a:solidFill>
                            <a:sysClr val="windowText" lastClr="000000"/>
                          </a:solidFill>
                        </a:defRPr>
                      </a:pPr>
                      <a:t>[値]</a:t>
                    </a:fld>
                    <a:endParaRPr lang="en-US" altLang="ja-JP" sz="1000" b="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ja-JP" altLang="en-US"/>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6A9-4D6E-99DF-61B4AEC6F1B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'!$M$16:$N$16</c:f>
              <c:numCache>
                <c:formatCode>General</c:formatCode>
                <c:ptCount val="2"/>
                <c:pt idx="0" formatCode="#,##0">
                  <c:v>24119</c:v>
                </c:pt>
              </c:numCache>
            </c:numRef>
          </c:val>
          <c:extLst>
            <c:ext xmlns:c16="http://schemas.microsoft.com/office/drawing/2014/chart" uri="{C3380CC4-5D6E-409C-BE32-E72D297353CC}">
              <c16:uniqueId val="{00000018-F6A9-4D6E-99DF-61B4AEC6F1B6}"/>
            </c:ext>
          </c:extLst>
        </c:ser>
        <c:ser>
          <c:idx val="13"/>
          <c:order val="13"/>
          <c:tx>
            <c:strRef>
              <c:f>'R5高齢無職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'!$M$17:$N$17</c:f>
              <c:numCache>
                <c:formatCode>General</c:formatCode>
                <c:ptCount val="2"/>
                <c:pt idx="0" formatCode="#,##0">
                  <c:v>20760</c:v>
                </c:pt>
              </c:numCache>
            </c:numRef>
          </c:val>
          <c:extLst>
            <c:ext xmlns:c16="http://schemas.microsoft.com/office/drawing/2014/chart" uri="{C3380CC4-5D6E-409C-BE32-E72D297353CC}">
              <c16:uniqueId val="{0000001A-F6A9-4D6E-99DF-61B4AEC6F1B6}"/>
            </c:ext>
          </c:extLst>
        </c:ser>
        <c:ser>
          <c:idx val="14"/>
          <c:order val="14"/>
          <c:tx>
            <c:strRef>
              <c:f>'R5高齢無職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b="0"/>
                      <a:pPr>
                        <a:defRPr sz="1100">
                          <a:solidFill>
                            <a:sysClr val="windowText" lastClr="000000"/>
                          </a:solidFill>
                        </a:defRPr>
                      </a:pPr>
                      <a:t>[系列名]</a:t>
                    </a:fld>
                    <a:r>
                      <a:rPr lang="en-US" altLang="ja-JP" b="0" baseline="0"/>
                      <a:t>,</a:t>
                    </a:r>
                  </a:p>
                  <a:p>
                    <a:pPr>
                      <a:defRPr sz="1100">
                        <a:solidFill>
                          <a:sysClr val="windowText" lastClr="000000"/>
                        </a:solidFill>
                      </a:defRPr>
                    </a:pPr>
                    <a:r>
                      <a:rPr lang="en-US" altLang="ja-JP" b="0" baseline="0"/>
                      <a:t> </a:t>
                    </a:r>
                    <a:fld id="{06AED7D6-4B77-4D26-ACB2-DE02081E0DA3}" type="VALUE">
                      <a:rPr lang="en-US" altLang="ja-JP" b="0" baseline="0"/>
                      <a:pPr>
                        <a:defRPr sz="1100">
                          <a:solidFill>
                            <a:sysClr val="windowText" lastClr="000000"/>
                          </a:solidFill>
                        </a:defRPr>
                      </a:pPr>
                      <a:t>[値]</a:t>
                    </a:fld>
                    <a:endParaRPr lang="en-US" altLang="ja-JP" b="0"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'!$M$18:$N$18</c:f>
              <c:numCache>
                <c:formatCode>General</c:formatCode>
                <c:ptCount val="2"/>
                <c:pt idx="0" formatCode="#,##0">
                  <c:v>28196</c:v>
                </c:pt>
              </c:numCache>
            </c:numRef>
          </c:val>
          <c:extLst>
            <c:ext xmlns:c16="http://schemas.microsoft.com/office/drawing/2014/chart" uri="{C3380CC4-5D6E-409C-BE32-E72D297353CC}">
              <c16:uniqueId val="{0000001C-F6A9-4D6E-99DF-61B4AEC6F1B6}"/>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2022</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'R4高齢無職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C0CA-4378-9F16-80C9C359E415}"/>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'R4高齢無職 '!$M$3:$N$3</c:f>
              <c:strCache>
                <c:ptCount val="2"/>
                <c:pt idx="0">
                  <c:v>支出</c:v>
                </c:pt>
                <c:pt idx="1">
                  <c:v>収入</c:v>
                </c:pt>
              </c:strCache>
            </c:strRef>
          </c:cat>
          <c:val>
            <c:numRef>
              <c:f>'R4高齢無職 '!$M$4:$N$4</c:f>
              <c:numCache>
                <c:formatCode>#,##0</c:formatCode>
                <c:ptCount val="2"/>
                <c:pt idx="1">
                  <c:v>198017</c:v>
                </c:pt>
              </c:numCache>
            </c:numRef>
          </c:val>
          <c:extLst>
            <c:ext xmlns:c16="http://schemas.microsoft.com/office/drawing/2014/chart" uri="{C3380CC4-5D6E-409C-BE32-E72D297353CC}">
              <c16:uniqueId val="{00000001-C0CA-4378-9F16-80C9C359E415}"/>
            </c:ext>
          </c:extLst>
        </c:ser>
        <c:ser>
          <c:idx val="1"/>
          <c:order val="1"/>
          <c:tx>
            <c:strRef>
              <c:f>'R4高齢無職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mn-lt"/>
                        <a:ea typeface="+mn-ea"/>
                        <a:cs typeface="+mn-cs"/>
                      </a:defRPr>
                    </a:pPr>
                    <a:r>
                      <a:rPr lang="ja-JP" altLang="en-US" sz="1050" b="1">
                        <a:solidFill>
                          <a:schemeClr val="bg1"/>
                        </a:solidFill>
                      </a:rPr>
                      <a:t>その他、</a:t>
                    </a:r>
                    <a:fld id="{D5E7E261-C226-4C96-9734-1F2571E154F0}" type="VALUE">
                      <a:rPr lang="en-US" altLang="ja-JP" sz="1050" b="1">
                        <a:solidFill>
                          <a:schemeClr val="bg1"/>
                        </a:solidFill>
                      </a:rPr>
                      <a:pPr>
                        <a:defRPr sz="1050" b="1">
                          <a:solidFill>
                            <a:schemeClr val="bg1"/>
                          </a:solidFill>
                        </a:defRPr>
                      </a:pPr>
                      <a:t>[値]</a:t>
                    </a:fld>
                    <a:endParaRPr lang="ja-JP" altLang="en-US" sz="105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C0CA-4378-9F16-80C9C359E415}"/>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'!$M$5:$N$5</c:f>
              <c:numCache>
                <c:formatCode>#,##0</c:formatCode>
                <c:ptCount val="2"/>
                <c:pt idx="1">
                  <c:v>49365</c:v>
                </c:pt>
              </c:numCache>
            </c:numRef>
          </c:val>
          <c:extLst>
            <c:ext xmlns:c16="http://schemas.microsoft.com/office/drawing/2014/chart" uri="{C3380CC4-5D6E-409C-BE32-E72D297353CC}">
              <c16:uniqueId val="{00000003-C0CA-4378-9F16-80C9C359E415}"/>
            </c:ext>
          </c:extLst>
        </c:ser>
        <c:ser>
          <c:idx val="2"/>
          <c:order val="2"/>
          <c:tx>
            <c:strRef>
              <c:f>'R4高齢無職 '!$L$6</c:f>
              <c:strCache>
                <c:ptCount val="1"/>
                <c:pt idx="0">
                  <c:v>不足分</c:v>
                </c:pt>
              </c:strCache>
            </c:strRef>
          </c:tx>
          <c:spPr>
            <a:solidFill>
              <a:schemeClr val="accent3"/>
            </a:solidFill>
            <a:ln>
              <a:noFill/>
            </a:ln>
            <a:effectLst/>
          </c:spPr>
          <c:invertIfNegative val="0"/>
          <c:dLbls>
            <c:dLbl>
              <c:idx val="1"/>
              <c:layout>
                <c:manualLayout>
                  <c:x val="-3.2788477181494982E-2"/>
                  <c:y val="-0.2434887494618643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C0CA-4378-9F16-80C9C359E415}"/>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'!$M$6:$N$6</c:f>
              <c:numCache>
                <c:formatCode>#,##0</c:formatCode>
                <c:ptCount val="2"/>
                <c:pt idx="1">
                  <c:v>26233</c:v>
                </c:pt>
              </c:numCache>
            </c:numRef>
          </c:val>
          <c:extLst>
            <c:ext xmlns:c16="http://schemas.microsoft.com/office/drawing/2014/chart" uri="{C3380CC4-5D6E-409C-BE32-E72D297353CC}">
              <c16:uniqueId val="{00000005-C0CA-4378-9F16-80C9C359E415}"/>
            </c:ext>
          </c:extLst>
        </c:ser>
        <c:ser>
          <c:idx val="3"/>
          <c:order val="3"/>
          <c:tx>
            <c:strRef>
              <c:f>'R4高齢無職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6-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'!$M$7:$N$7</c:f>
              <c:numCache>
                <c:formatCode>General</c:formatCode>
                <c:ptCount val="2"/>
                <c:pt idx="0" formatCode="#,##0">
                  <c:v>32788</c:v>
                </c:pt>
              </c:numCache>
            </c:numRef>
          </c:val>
          <c:extLst>
            <c:ext xmlns:c16="http://schemas.microsoft.com/office/drawing/2014/chart" uri="{C3380CC4-5D6E-409C-BE32-E72D297353CC}">
              <c16:uniqueId val="{00000007-C0CA-4378-9F16-80C9C359E415}"/>
            </c:ext>
          </c:extLst>
        </c:ser>
        <c:ser>
          <c:idx val="4"/>
          <c:order val="4"/>
          <c:tx>
            <c:strRef>
              <c:f>'R4高齢無職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'!$M$8:$N$8</c:f>
              <c:numCache>
                <c:formatCode>General</c:formatCode>
                <c:ptCount val="2"/>
                <c:pt idx="0" formatCode="#,##0">
                  <c:v>71013</c:v>
                </c:pt>
              </c:numCache>
            </c:numRef>
          </c:val>
          <c:extLst>
            <c:ext xmlns:c16="http://schemas.microsoft.com/office/drawing/2014/chart" uri="{C3380CC4-5D6E-409C-BE32-E72D297353CC}">
              <c16:uniqueId val="{00000008-C0CA-4378-9F16-80C9C359E415}"/>
            </c:ext>
          </c:extLst>
        </c:ser>
        <c:ser>
          <c:idx val="5"/>
          <c:order val="5"/>
          <c:tx>
            <c:strRef>
              <c:f>'R4高齢無職 '!$L$9</c:f>
              <c:strCache>
                <c:ptCount val="1"/>
                <c:pt idx="0">
                  <c:v>住居</c:v>
                </c:pt>
              </c:strCache>
            </c:strRef>
          </c:tx>
          <c:spPr>
            <a:solidFill>
              <a:schemeClr val="accent6"/>
            </a:solidFill>
            <a:ln>
              <a:noFill/>
            </a:ln>
            <a:effectLst/>
          </c:spPr>
          <c:invertIfNegative val="0"/>
          <c:dLbls>
            <c:dLbl>
              <c:idx val="0"/>
              <c:layout>
                <c:manualLayout>
                  <c:x val="-0.1416795723713665"/>
                  <c:y val="-0.1330273920608112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'!$M$9:$N$9</c:f>
              <c:numCache>
                <c:formatCode>General</c:formatCode>
                <c:ptCount val="2"/>
                <c:pt idx="0" formatCode="#,##0">
                  <c:v>16533</c:v>
                </c:pt>
              </c:numCache>
            </c:numRef>
          </c:val>
          <c:extLst>
            <c:ext xmlns:c16="http://schemas.microsoft.com/office/drawing/2014/chart" uri="{C3380CC4-5D6E-409C-BE32-E72D297353CC}">
              <c16:uniqueId val="{0000000A-C0CA-4378-9F16-80C9C359E415}"/>
            </c:ext>
          </c:extLst>
        </c:ser>
        <c:ser>
          <c:idx val="6"/>
          <c:order val="6"/>
          <c:tx>
            <c:strRef>
              <c:f>'R4高齢無職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'R4高齢無職 '!$M$3:$N$3</c:f>
              <c:strCache>
                <c:ptCount val="2"/>
                <c:pt idx="0">
                  <c:v>支出</c:v>
                </c:pt>
                <c:pt idx="1">
                  <c:v>収入</c:v>
                </c:pt>
              </c:strCache>
            </c:strRef>
          </c:cat>
          <c:val>
            <c:numRef>
              <c:f>'R4高齢無職 '!$M$10:$N$10</c:f>
              <c:numCache>
                <c:formatCode>General</c:formatCode>
                <c:ptCount val="2"/>
                <c:pt idx="0" formatCode="#,##0">
                  <c:v>24112</c:v>
                </c:pt>
              </c:numCache>
            </c:numRef>
          </c:val>
          <c:extLst>
            <c:ext xmlns:c16="http://schemas.microsoft.com/office/drawing/2014/chart" uri="{C3380CC4-5D6E-409C-BE32-E72D297353CC}">
              <c16:uniqueId val="{0000000C-C0CA-4378-9F16-80C9C359E415}"/>
            </c:ext>
          </c:extLst>
        </c:ser>
        <c:ser>
          <c:idx val="7"/>
          <c:order val="7"/>
          <c:tx>
            <c:strRef>
              <c:f>'R4高齢無職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0.10889897733850747"/>
                  <c:y val="-0.16637015072893513"/>
                </c:manualLayout>
              </c:layout>
              <c:tx>
                <c:rich>
                  <a:bodyPr/>
                  <a:lstStyle/>
                  <a:p>
                    <a:fld id="{781E62C6-4DDE-4F96-99FA-AAEBC0CEAC5E}" type="SERIESNAME">
                      <a:rPr lang="ja-JP" altLang="en-US" sz="1000" b="1"/>
                      <a:pPr/>
                      <a:t>[系列名]</a:t>
                    </a:fld>
                    <a:r>
                      <a:rPr lang="en-US" altLang="ja-JP" sz="1000" b="1" baseline="0"/>
                      <a:t>, </a:t>
                    </a:r>
                    <a:fld id="{34F0716E-C326-41A9-A86C-9EA265D7A1C9}" type="VALUE">
                      <a:rPr lang="en-US" altLang="ja-JP" sz="1000" b="1" baseline="0"/>
                      <a:pPr/>
                      <a:t>[値]</a:t>
                    </a:fld>
                    <a:endParaRPr lang="en-US" altLang="ja-JP" sz="1000" b="1"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'!$M$11:$N$11</c:f>
              <c:numCache>
                <c:formatCode>General</c:formatCode>
                <c:ptCount val="2"/>
                <c:pt idx="0" formatCode="#,##0">
                  <c:v>10559</c:v>
                </c:pt>
              </c:numCache>
            </c:numRef>
          </c:val>
          <c:extLst>
            <c:ext xmlns:c16="http://schemas.microsoft.com/office/drawing/2014/chart" uri="{C3380CC4-5D6E-409C-BE32-E72D297353CC}">
              <c16:uniqueId val="{0000000E-C0CA-4378-9F16-80C9C359E415}"/>
            </c:ext>
          </c:extLst>
        </c:ser>
        <c:ser>
          <c:idx val="8"/>
          <c:order val="8"/>
          <c:tx>
            <c:strRef>
              <c:f>'R4高齢無職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'!$M$12:$N$12</c:f>
              <c:numCache>
                <c:formatCode>General</c:formatCode>
                <c:ptCount val="2"/>
                <c:pt idx="0" formatCode="#,##0">
                  <c:v>5140</c:v>
                </c:pt>
              </c:numCache>
            </c:numRef>
          </c:val>
          <c:extLst>
            <c:ext xmlns:c16="http://schemas.microsoft.com/office/drawing/2014/chart" uri="{C3380CC4-5D6E-409C-BE32-E72D297353CC}">
              <c16:uniqueId val="{00000010-C0CA-4378-9F16-80C9C359E415}"/>
            </c:ext>
          </c:extLst>
        </c:ser>
        <c:ser>
          <c:idx val="9"/>
          <c:order val="9"/>
          <c:tx>
            <c:strRef>
              <c:f>'R4高齢無職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'!$M$13:$N$13</c:f>
              <c:numCache>
                <c:formatCode>General</c:formatCode>
                <c:ptCount val="2"/>
                <c:pt idx="0" formatCode="#,##0">
                  <c:v>15920</c:v>
                </c:pt>
              </c:numCache>
            </c:numRef>
          </c:val>
          <c:extLst>
            <c:ext xmlns:c16="http://schemas.microsoft.com/office/drawing/2014/chart" uri="{C3380CC4-5D6E-409C-BE32-E72D297353CC}">
              <c16:uniqueId val="{00000012-C0CA-4378-9F16-80C9C359E415}"/>
            </c:ext>
          </c:extLst>
        </c:ser>
        <c:ser>
          <c:idx val="10"/>
          <c:order val="10"/>
          <c:tx>
            <c:strRef>
              <c:f>'R4高齢無職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'!$M$14:$N$14</c:f>
              <c:numCache>
                <c:formatCode>General</c:formatCode>
                <c:ptCount val="2"/>
                <c:pt idx="0" formatCode="#,##0">
                  <c:v>28606</c:v>
                </c:pt>
              </c:numCache>
            </c:numRef>
          </c:val>
          <c:extLst>
            <c:ext xmlns:c16="http://schemas.microsoft.com/office/drawing/2014/chart" uri="{C3380CC4-5D6E-409C-BE32-E72D297353CC}">
              <c16:uniqueId val="{00000014-C0CA-4378-9F16-80C9C359E415}"/>
            </c:ext>
          </c:extLst>
        </c:ser>
        <c:ser>
          <c:idx val="11"/>
          <c:order val="11"/>
          <c:tx>
            <c:strRef>
              <c:f>'R4高齢無職 '!$L$15</c:f>
              <c:strCache>
                <c:ptCount val="1"/>
                <c:pt idx="0">
                  <c:v>教育</c:v>
                </c:pt>
              </c:strCache>
            </c:strRef>
          </c:tx>
          <c:spPr>
            <a:solidFill>
              <a:schemeClr val="accent6">
                <a:lumMod val="60000"/>
              </a:schemeClr>
            </a:solidFill>
            <a:ln>
              <a:noFill/>
            </a:ln>
            <a:effectLst/>
          </c:spPr>
          <c:invertIfNegative val="0"/>
          <c:dLbls>
            <c:dLbl>
              <c:idx val="0"/>
              <c:layout>
                <c:manualLayout>
                  <c:x val="2.6334416235460588E-2"/>
                  <c:y val="-0.2018218917411141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'!$M$15:$N$15</c:f>
              <c:numCache>
                <c:formatCode>General</c:formatCode>
                <c:ptCount val="2"/>
                <c:pt idx="0" formatCode="#,##0">
                  <c:v>355</c:v>
                </c:pt>
              </c:numCache>
            </c:numRef>
          </c:val>
          <c:extLst>
            <c:ext xmlns:c16="http://schemas.microsoft.com/office/drawing/2014/chart" uri="{C3380CC4-5D6E-409C-BE32-E72D297353CC}">
              <c16:uniqueId val="{00000016-C0CA-4378-9F16-80C9C359E415}"/>
            </c:ext>
          </c:extLst>
        </c:ser>
        <c:ser>
          <c:idx val="12"/>
          <c:order val="12"/>
          <c:tx>
            <c:strRef>
              <c:f>'R4高齢無職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a:lstStyle/>
                  <a:p>
                    <a:fld id="{D4B193F8-6DDA-4190-9724-8C6C407C01F8}" type="SERIESNAME">
                      <a:rPr lang="ja-JP" altLang="en-US" sz="1000" b="1"/>
                      <a:pPr/>
                      <a:t>[系列名]</a:t>
                    </a:fld>
                    <a:endParaRPr lang="ja-JP" altLang="en-US" sz="1000" b="1"/>
                  </a:p>
                  <a:p>
                    <a:r>
                      <a:rPr lang="en-US" altLang="ja-JP" sz="1000" b="1" baseline="0"/>
                      <a:t>, </a:t>
                    </a:r>
                    <a:fld id="{CF11DCFA-0942-4A90-BB91-D1EEE5C3A03C}" type="VALUE">
                      <a:rPr lang="en-US" altLang="ja-JP" sz="1000" b="1" baseline="0"/>
                      <a:pPr/>
                      <a:t>[値]</a:t>
                    </a:fld>
                    <a:endParaRPr lang="en-US" altLang="ja-JP" sz="1000" b="1"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C0CA-4378-9F16-80C9C359E415}"/>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'!$M$16:$N$16</c:f>
              <c:numCache>
                <c:formatCode>General</c:formatCode>
                <c:ptCount val="2"/>
                <c:pt idx="0" formatCode="#,##0">
                  <c:v>21697</c:v>
                </c:pt>
              </c:numCache>
            </c:numRef>
          </c:val>
          <c:extLst>
            <c:ext xmlns:c16="http://schemas.microsoft.com/office/drawing/2014/chart" uri="{C3380CC4-5D6E-409C-BE32-E72D297353CC}">
              <c16:uniqueId val="{00000018-C0CA-4378-9F16-80C9C359E415}"/>
            </c:ext>
          </c:extLst>
        </c:ser>
        <c:ser>
          <c:idx val="13"/>
          <c:order val="13"/>
          <c:tx>
            <c:strRef>
              <c:f>'R4高齢無職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1319799579030203E-2"/>
                  <c:y val="-0.1358356323508058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'!$M$17:$N$17</c:f>
              <c:numCache>
                <c:formatCode>General</c:formatCode>
                <c:ptCount val="2"/>
                <c:pt idx="0" formatCode="#,##0">
                  <c:v>19200</c:v>
                </c:pt>
              </c:numCache>
            </c:numRef>
          </c:val>
          <c:extLst>
            <c:ext xmlns:c16="http://schemas.microsoft.com/office/drawing/2014/chart" uri="{C3380CC4-5D6E-409C-BE32-E72D297353CC}">
              <c16:uniqueId val="{0000001A-C0CA-4378-9F16-80C9C359E415}"/>
            </c:ext>
          </c:extLst>
        </c:ser>
        <c:ser>
          <c:idx val="14"/>
          <c:order val="14"/>
          <c:tx>
            <c:strRef>
              <c:f>'R4高齢無職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fld id="{34B1899A-E662-407B-9957-1073C3BCA57C}" type="SERIESNAME">
                      <a:rPr lang="ja-JP" altLang="en-US" sz="1000" b="1"/>
                      <a:pPr>
                        <a:defRPr sz="1000" b="1">
                          <a:solidFill>
                            <a:sysClr val="windowText" lastClr="000000"/>
                          </a:solidFill>
                        </a:defRPr>
                      </a:pPr>
                      <a:t>[系列名]</a:t>
                    </a:fld>
                    <a:r>
                      <a:rPr lang="en-US" altLang="ja-JP" sz="1000" b="1" baseline="0"/>
                      <a:t>,</a:t>
                    </a:r>
                  </a:p>
                  <a:p>
                    <a:pPr>
                      <a:defRPr sz="1000" b="1">
                        <a:solidFill>
                          <a:sysClr val="windowText" lastClr="000000"/>
                        </a:solidFill>
                      </a:defRPr>
                    </a:pPr>
                    <a:r>
                      <a:rPr lang="en-US" altLang="ja-JP" sz="1000" b="1" baseline="0"/>
                      <a:t> </a:t>
                    </a:r>
                    <a:fld id="{06AED7D6-4B77-4D26-ACB2-DE02081E0DA3}" type="VALUE">
                      <a:rPr lang="en-US" altLang="ja-JP" sz="1000" b="1" baseline="0"/>
                      <a:pPr>
                        <a:defRPr sz="1000" b="1">
                          <a:solidFill>
                            <a:sysClr val="windowText" lastClr="000000"/>
                          </a:solidFill>
                        </a:defRPr>
                      </a:pPr>
                      <a:t>[値]</a:t>
                    </a:fld>
                    <a:endParaRPr lang="en-US" altLang="ja-JP" sz="1000" b="1" baseline="0"/>
                  </a:p>
                </c:rich>
              </c:tx>
              <c:spPr>
                <a:noFill/>
                <a:ln>
                  <a:no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'!$M$18:$N$18</c:f>
              <c:numCache>
                <c:formatCode>General</c:formatCode>
                <c:ptCount val="2"/>
                <c:pt idx="0" formatCode="#,##0">
                  <c:v>27692</c:v>
                </c:pt>
              </c:numCache>
            </c:numRef>
          </c:val>
          <c:extLst>
            <c:ext xmlns:c16="http://schemas.microsoft.com/office/drawing/2014/chart" uri="{C3380CC4-5D6E-409C-BE32-E72D297353CC}">
              <c16:uniqueId val="{0000001C-C0CA-4378-9F16-80C9C359E415}"/>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2021</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'R3高齢無職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0844-46BA-B287-58649BA9ECE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'!$M$4:$N$4</c:f>
              <c:numCache>
                <c:formatCode>#,##0</c:formatCode>
                <c:ptCount val="2"/>
                <c:pt idx="1">
                  <c:v>197097</c:v>
                </c:pt>
              </c:numCache>
            </c:numRef>
          </c:val>
          <c:extLst>
            <c:ext xmlns:c16="http://schemas.microsoft.com/office/drawing/2014/chart" uri="{C3380CC4-5D6E-409C-BE32-E72D297353CC}">
              <c16:uniqueId val="{00000001-0844-46BA-B287-58649BA9ECE1}"/>
            </c:ext>
          </c:extLst>
        </c:ser>
        <c:ser>
          <c:idx val="1"/>
          <c:order val="1"/>
          <c:tx>
            <c:strRef>
              <c:f>'R3高齢無職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0844-46BA-B287-58649BA9E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'!$M$5:$N$5</c:f>
              <c:numCache>
                <c:formatCode>#,##0</c:formatCode>
                <c:ptCount val="2"/>
                <c:pt idx="1">
                  <c:v>48219</c:v>
                </c:pt>
              </c:numCache>
            </c:numRef>
          </c:val>
          <c:extLst>
            <c:ext xmlns:c16="http://schemas.microsoft.com/office/drawing/2014/chart" uri="{C3380CC4-5D6E-409C-BE32-E72D297353CC}">
              <c16:uniqueId val="{00000003-0844-46BA-B287-58649BA9ECE1}"/>
            </c:ext>
          </c:extLst>
        </c:ser>
        <c:ser>
          <c:idx val="2"/>
          <c:order val="2"/>
          <c:tx>
            <c:strRef>
              <c:f>'R3高齢無職 '!$L$6</c:f>
              <c:strCache>
                <c:ptCount val="1"/>
                <c:pt idx="0">
                  <c:v>不足分</c:v>
                </c:pt>
              </c:strCache>
            </c:strRef>
          </c:tx>
          <c:spPr>
            <a:solidFill>
              <a:schemeClr val="accent3"/>
            </a:solidFill>
            <a:ln>
              <a:noFill/>
            </a:ln>
            <a:effectLst/>
          </c:spPr>
          <c:invertIfNegative val="0"/>
          <c:dLbls>
            <c:dLbl>
              <c:idx val="1"/>
              <c:layout>
                <c:manualLayout>
                  <c:x val="-1.8277505872705265E-2"/>
                  <c:y val="-0.2291953638615492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layout>
                    <c:manualLayout>
                      <c:w val="0.14278258645301295"/>
                      <c:h val="0.14331760017355696"/>
                    </c:manualLayout>
                  </c15:layout>
                </c:ext>
                <c:ext xmlns:c16="http://schemas.microsoft.com/office/drawing/2014/chart" uri="{C3380CC4-5D6E-409C-BE32-E72D297353CC}">
                  <c16:uniqueId val="{00000004-0844-46BA-B287-58649BA9ECE1}"/>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'!$M$6:$N$6</c:f>
              <c:numCache>
                <c:formatCode>#,##0</c:formatCode>
                <c:ptCount val="2"/>
                <c:pt idx="1">
                  <c:v>16903</c:v>
                </c:pt>
              </c:numCache>
            </c:numRef>
          </c:val>
          <c:extLst>
            <c:ext xmlns:c16="http://schemas.microsoft.com/office/drawing/2014/chart" uri="{C3380CC4-5D6E-409C-BE32-E72D297353CC}">
              <c16:uniqueId val="{00000005-0844-46BA-B287-58649BA9ECE1}"/>
            </c:ext>
          </c:extLst>
        </c:ser>
        <c:ser>
          <c:idx val="3"/>
          <c:order val="3"/>
          <c:tx>
            <c:strRef>
              <c:f>'R3高齢無職 '!$L$7</c:f>
              <c:strCache>
                <c:ptCount val="1"/>
                <c:pt idx="0">
                  <c:v>非消費支出</c:v>
                </c:pt>
              </c:strCache>
            </c:strRef>
          </c:tx>
          <c:spPr>
            <a:solidFill>
              <a:srgbClr val="FFFF00"/>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6-0844-46BA-B287-58649BA9ECE1}"/>
              </c:ext>
            </c:extLst>
          </c:dPt>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'!$M$7:$N$7</c:f>
              <c:numCache>
                <c:formatCode>General</c:formatCode>
                <c:ptCount val="2"/>
                <c:pt idx="0" formatCode="#,##0">
                  <c:v>32763</c:v>
                </c:pt>
              </c:numCache>
            </c:numRef>
          </c:val>
          <c:extLst>
            <c:ext xmlns:c16="http://schemas.microsoft.com/office/drawing/2014/chart" uri="{C3380CC4-5D6E-409C-BE32-E72D297353CC}">
              <c16:uniqueId val="{00000007-0844-46BA-B287-58649BA9ECE1}"/>
            </c:ext>
          </c:extLst>
        </c:ser>
        <c:ser>
          <c:idx val="4"/>
          <c:order val="4"/>
          <c:tx>
            <c:strRef>
              <c:f>'R3高齢無職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'!$M$8:$N$8</c:f>
              <c:numCache>
                <c:formatCode>General</c:formatCode>
                <c:ptCount val="2"/>
                <c:pt idx="0" formatCode="#,##0">
                  <c:v>69191</c:v>
                </c:pt>
              </c:numCache>
            </c:numRef>
          </c:val>
          <c:extLst>
            <c:ext xmlns:c16="http://schemas.microsoft.com/office/drawing/2014/chart" uri="{C3380CC4-5D6E-409C-BE32-E72D297353CC}">
              <c16:uniqueId val="{00000008-0844-46BA-B287-58649BA9ECE1}"/>
            </c:ext>
          </c:extLst>
        </c:ser>
        <c:ser>
          <c:idx val="5"/>
          <c:order val="5"/>
          <c:tx>
            <c:strRef>
              <c:f>'R3高齢無職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'!$M$9:$N$9</c:f>
              <c:numCache>
                <c:formatCode>General</c:formatCode>
                <c:ptCount val="2"/>
                <c:pt idx="0" formatCode="#,##0">
                  <c:v>16385</c:v>
                </c:pt>
              </c:numCache>
            </c:numRef>
          </c:val>
          <c:extLst>
            <c:ext xmlns:c16="http://schemas.microsoft.com/office/drawing/2014/chart" uri="{C3380CC4-5D6E-409C-BE32-E72D297353CC}">
              <c16:uniqueId val="{0000000A-0844-46BA-B287-58649BA9ECE1}"/>
            </c:ext>
          </c:extLst>
        </c:ser>
        <c:ser>
          <c:idx val="6"/>
          <c:order val="6"/>
          <c:tx>
            <c:strRef>
              <c:f>'R3高齢無職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'!$M$10:$N$10</c:f>
              <c:numCache>
                <c:formatCode>General</c:formatCode>
                <c:ptCount val="2"/>
                <c:pt idx="0" formatCode="#,##0">
                  <c:v>20959</c:v>
                </c:pt>
              </c:numCache>
            </c:numRef>
          </c:val>
          <c:extLst>
            <c:ext xmlns:c16="http://schemas.microsoft.com/office/drawing/2014/chart" uri="{C3380CC4-5D6E-409C-BE32-E72D297353CC}">
              <c16:uniqueId val="{0000000C-0844-46BA-B287-58649BA9ECE1}"/>
            </c:ext>
          </c:extLst>
        </c:ser>
        <c:ser>
          <c:idx val="7"/>
          <c:order val="7"/>
          <c:tx>
            <c:strRef>
              <c:f>'R3高齢無職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'!$M$11:$N$11</c:f>
              <c:numCache>
                <c:formatCode>General</c:formatCode>
                <c:ptCount val="2"/>
                <c:pt idx="0" formatCode="#,##0">
                  <c:v>10492</c:v>
                </c:pt>
              </c:numCache>
            </c:numRef>
          </c:val>
          <c:extLst>
            <c:ext xmlns:c16="http://schemas.microsoft.com/office/drawing/2014/chart" uri="{C3380CC4-5D6E-409C-BE32-E72D297353CC}">
              <c16:uniqueId val="{0000000E-0844-46BA-B287-58649BA9ECE1}"/>
            </c:ext>
          </c:extLst>
        </c:ser>
        <c:ser>
          <c:idx val="8"/>
          <c:order val="8"/>
          <c:tx>
            <c:strRef>
              <c:f>'R3高齢無職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'!$M$12:$N$12</c:f>
              <c:numCache>
                <c:formatCode>General</c:formatCode>
                <c:ptCount val="2"/>
                <c:pt idx="0" formatCode="#,##0">
                  <c:v>5223</c:v>
                </c:pt>
              </c:numCache>
            </c:numRef>
          </c:val>
          <c:extLst>
            <c:ext xmlns:c16="http://schemas.microsoft.com/office/drawing/2014/chart" uri="{C3380CC4-5D6E-409C-BE32-E72D297353CC}">
              <c16:uniqueId val="{00000010-0844-46BA-B287-58649BA9ECE1}"/>
            </c:ext>
          </c:extLst>
        </c:ser>
        <c:ser>
          <c:idx val="9"/>
          <c:order val="9"/>
          <c:tx>
            <c:strRef>
              <c:f>'R3高齢無職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'!$M$13:$N$13</c:f>
              <c:numCache>
                <c:formatCode>General</c:formatCode>
                <c:ptCount val="2"/>
                <c:pt idx="0" formatCode="#,##0">
                  <c:v>15592</c:v>
                </c:pt>
              </c:numCache>
            </c:numRef>
          </c:val>
          <c:extLst>
            <c:ext xmlns:c16="http://schemas.microsoft.com/office/drawing/2014/chart" uri="{C3380CC4-5D6E-409C-BE32-E72D297353CC}">
              <c16:uniqueId val="{00000012-0844-46BA-B287-58649BA9ECE1}"/>
            </c:ext>
          </c:extLst>
        </c:ser>
        <c:ser>
          <c:idx val="10"/>
          <c:order val="10"/>
          <c:tx>
            <c:strRef>
              <c:f>'R3高齢無職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'!$M$14:$N$14</c:f>
              <c:numCache>
                <c:formatCode>General</c:formatCode>
                <c:ptCount val="2"/>
                <c:pt idx="0" formatCode="#,##0">
                  <c:v>27162</c:v>
                </c:pt>
              </c:numCache>
            </c:numRef>
          </c:val>
          <c:extLst>
            <c:ext xmlns:c16="http://schemas.microsoft.com/office/drawing/2014/chart" uri="{C3380CC4-5D6E-409C-BE32-E72D297353CC}">
              <c16:uniqueId val="{00000014-0844-46BA-B287-58649BA9ECE1}"/>
            </c:ext>
          </c:extLst>
        </c:ser>
        <c:ser>
          <c:idx val="11"/>
          <c:order val="11"/>
          <c:tx>
            <c:strRef>
              <c:f>'R3高齢無職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'!$M$15:$N$15</c:f>
              <c:numCache>
                <c:formatCode>General</c:formatCode>
                <c:ptCount val="2"/>
                <c:pt idx="0" formatCode="#,##0">
                  <c:v>317</c:v>
                </c:pt>
              </c:numCache>
            </c:numRef>
          </c:val>
          <c:extLst>
            <c:ext xmlns:c16="http://schemas.microsoft.com/office/drawing/2014/chart" uri="{C3380CC4-5D6E-409C-BE32-E72D297353CC}">
              <c16:uniqueId val="{00000016-0844-46BA-B287-58649BA9ECE1}"/>
            </c:ext>
          </c:extLst>
        </c:ser>
        <c:ser>
          <c:idx val="12"/>
          <c:order val="12"/>
          <c:tx>
            <c:strRef>
              <c:f>'R3高齢無職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fld id="{D4B193F8-6DDA-4190-9724-8C6C407C01F8}" type="SERIESNAME">
                      <a:rPr lang="ja-JP" altLang="en-US" sz="900"/>
                      <a:pPr>
                        <a:defRPr>
                          <a:solidFill>
                            <a:sysClr val="windowText" lastClr="000000"/>
                          </a:solidFill>
                        </a:defRPr>
                      </a:pPr>
                      <a:t>[系列名]</a:t>
                    </a:fld>
                    <a:endParaRPr lang="ja-JP" altLang="en-US" sz="900"/>
                  </a:p>
                  <a:p>
                    <a:pPr>
                      <a:defRPr>
                        <a:solidFill>
                          <a:sysClr val="windowText" lastClr="000000"/>
                        </a:solidFill>
                      </a:defRPr>
                    </a:pPr>
                    <a:r>
                      <a:rPr lang="en-US" altLang="ja-JP" sz="900" baseline="0"/>
                      <a:t>, </a:t>
                    </a:r>
                    <a:fld id="{CF11DCFA-0942-4A90-BB91-D1EEE5C3A03C}" type="VALUE">
                      <a:rPr lang="en-US" altLang="ja-JP" sz="900" baseline="0"/>
                      <a:pPr>
                        <a:defRPr>
                          <a:solidFill>
                            <a:sysClr val="windowText" lastClr="000000"/>
                          </a:solidFill>
                        </a:defRPr>
                      </a:pPr>
                      <a:t>[値]</a:t>
                    </a:fld>
                    <a:endParaRPr lang="en-US" altLang="ja-JP" sz="900" baseline="0"/>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ltLang="en-US"/>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0844-46BA-B287-58649BA9ECE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'!$M$16:$N$16</c:f>
              <c:numCache>
                <c:formatCode>General</c:formatCode>
                <c:ptCount val="2"/>
                <c:pt idx="0" formatCode="#,##0">
                  <c:v>19758</c:v>
                </c:pt>
              </c:numCache>
            </c:numRef>
          </c:val>
          <c:extLst>
            <c:ext xmlns:c16="http://schemas.microsoft.com/office/drawing/2014/chart" uri="{C3380CC4-5D6E-409C-BE32-E72D297353CC}">
              <c16:uniqueId val="{00000018-0844-46BA-B287-58649BA9ECE1}"/>
            </c:ext>
          </c:extLst>
        </c:ser>
        <c:ser>
          <c:idx val="13"/>
          <c:order val="13"/>
          <c:tx>
            <c:strRef>
              <c:f>'R3高齢無職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'!$M$17:$N$17</c:f>
              <c:numCache>
                <c:formatCode>General</c:formatCode>
                <c:ptCount val="2"/>
                <c:pt idx="0" formatCode="#,##0">
                  <c:v>17315</c:v>
                </c:pt>
              </c:numCache>
            </c:numRef>
          </c:val>
          <c:extLst>
            <c:ext xmlns:c16="http://schemas.microsoft.com/office/drawing/2014/chart" uri="{C3380CC4-5D6E-409C-BE32-E72D297353CC}">
              <c16:uniqueId val="{0000001A-0844-46BA-B287-58649BA9ECE1}"/>
            </c:ext>
          </c:extLst>
        </c:ser>
        <c:ser>
          <c:idx val="14"/>
          <c:order val="14"/>
          <c:tx>
            <c:strRef>
              <c:f>'R3高齢無職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'!$M$18:$N$18</c:f>
              <c:numCache>
                <c:formatCode>General</c:formatCode>
                <c:ptCount val="2"/>
                <c:pt idx="0" formatCode="#,##0">
                  <c:v>27063</c:v>
                </c:pt>
              </c:numCache>
            </c:numRef>
          </c:val>
          <c:extLst>
            <c:ext xmlns:c16="http://schemas.microsoft.com/office/drawing/2014/chart" uri="{C3380CC4-5D6E-409C-BE32-E72D297353CC}">
              <c16:uniqueId val="{0000001C-0844-46BA-B287-58649BA9ECE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2020</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'R2高齢無職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37A-48AB-A610-C358AF06BBD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'!$M$4:$N$4</c:f>
              <c:numCache>
                <c:formatCode>#,##0</c:formatCode>
                <c:ptCount val="2"/>
                <c:pt idx="1">
                  <c:v>200667</c:v>
                </c:pt>
              </c:numCache>
            </c:numRef>
          </c:val>
          <c:extLst>
            <c:ext xmlns:c16="http://schemas.microsoft.com/office/drawing/2014/chart" uri="{C3380CC4-5D6E-409C-BE32-E72D297353CC}">
              <c16:uniqueId val="{00000001-F37A-48AB-A610-C358AF06BBD2}"/>
            </c:ext>
          </c:extLst>
        </c:ser>
        <c:ser>
          <c:idx val="1"/>
          <c:order val="1"/>
          <c:tx>
            <c:strRef>
              <c:f>'R2高齢無職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F37A-48AB-A610-C358AF06BBD2}"/>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'!$M$5:$N$5</c:f>
              <c:numCache>
                <c:formatCode>#,##0</c:formatCode>
                <c:ptCount val="2"/>
                <c:pt idx="1">
                  <c:v>64022</c:v>
                </c:pt>
              </c:numCache>
            </c:numRef>
          </c:val>
          <c:extLst>
            <c:ext xmlns:c16="http://schemas.microsoft.com/office/drawing/2014/chart" uri="{C3380CC4-5D6E-409C-BE32-E72D297353CC}">
              <c16:uniqueId val="{00000003-F37A-48AB-A610-C358AF06BBD2}"/>
            </c:ext>
          </c:extLst>
        </c:ser>
        <c:ser>
          <c:idx val="2"/>
          <c:order val="2"/>
          <c:tx>
            <c:strRef>
              <c:f>'R2高齢無職 '!$L$6</c:f>
              <c:strCache>
                <c:ptCount val="1"/>
                <c:pt idx="0">
                  <c:v>不足分</c:v>
                </c:pt>
              </c:strCache>
            </c:strRef>
          </c:tx>
          <c:spPr>
            <a:solidFill>
              <a:schemeClr val="accent3"/>
            </a:solidFill>
            <a:ln>
              <a:noFill/>
            </a:ln>
            <a:effectLst/>
          </c:spPr>
          <c:invertIfNegative val="0"/>
          <c:dLbls>
            <c:dLbl>
              <c:idx val="1"/>
              <c:layout>
                <c:manualLayout>
                  <c:x val="-3.2731147044158582E-2"/>
                  <c:y val="-0.21959874630780429"/>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F37A-48AB-A610-C358AF06BBD2}"/>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'!$M$6:$N$6</c:f>
              <c:numCache>
                <c:formatCode>#,##0</c:formatCode>
                <c:ptCount val="2"/>
                <c:pt idx="1">
                  <c:v>1200</c:v>
                </c:pt>
              </c:numCache>
            </c:numRef>
          </c:val>
          <c:extLst>
            <c:ext xmlns:c16="http://schemas.microsoft.com/office/drawing/2014/chart" uri="{C3380CC4-5D6E-409C-BE32-E72D297353CC}">
              <c16:uniqueId val="{00000005-F37A-48AB-A610-C358AF06BBD2}"/>
            </c:ext>
          </c:extLst>
        </c:ser>
        <c:ser>
          <c:idx val="3"/>
          <c:order val="3"/>
          <c:tx>
            <c:strRef>
              <c:f>'R2高齢無職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'!$M$7:$N$7</c:f>
              <c:numCache>
                <c:formatCode>General</c:formatCode>
                <c:ptCount val="2"/>
                <c:pt idx="0" formatCode="#,##0">
                  <c:v>33344</c:v>
                </c:pt>
              </c:numCache>
            </c:numRef>
          </c:val>
          <c:extLst>
            <c:ext xmlns:c16="http://schemas.microsoft.com/office/drawing/2014/chart" uri="{C3380CC4-5D6E-409C-BE32-E72D297353CC}">
              <c16:uniqueId val="{00000007-F37A-48AB-A610-C358AF06BBD2}"/>
            </c:ext>
          </c:extLst>
        </c:ser>
        <c:ser>
          <c:idx val="4"/>
          <c:order val="4"/>
          <c:tx>
            <c:strRef>
              <c:f>'R2高齢無職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'!$M$8:$N$8</c:f>
              <c:numCache>
                <c:formatCode>General</c:formatCode>
                <c:ptCount val="2"/>
                <c:pt idx="0" formatCode="#,##0">
                  <c:v>70090</c:v>
                </c:pt>
              </c:numCache>
            </c:numRef>
          </c:val>
          <c:extLst>
            <c:ext xmlns:c16="http://schemas.microsoft.com/office/drawing/2014/chart" uri="{C3380CC4-5D6E-409C-BE32-E72D297353CC}">
              <c16:uniqueId val="{00000008-F37A-48AB-A610-C358AF06BBD2}"/>
            </c:ext>
          </c:extLst>
        </c:ser>
        <c:ser>
          <c:idx val="5"/>
          <c:order val="5"/>
          <c:tx>
            <c:strRef>
              <c:f>'R2高齢無職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'!$M$9:$N$9</c:f>
              <c:numCache>
                <c:formatCode>General</c:formatCode>
                <c:ptCount val="2"/>
                <c:pt idx="0" formatCode="#,##0">
                  <c:v>15119</c:v>
                </c:pt>
              </c:numCache>
            </c:numRef>
          </c:val>
          <c:extLst>
            <c:ext xmlns:c16="http://schemas.microsoft.com/office/drawing/2014/chart" uri="{C3380CC4-5D6E-409C-BE32-E72D297353CC}">
              <c16:uniqueId val="{0000000A-F37A-48AB-A610-C358AF06BBD2}"/>
            </c:ext>
          </c:extLst>
        </c:ser>
        <c:ser>
          <c:idx val="6"/>
          <c:order val="6"/>
          <c:tx>
            <c:strRef>
              <c:f>'R2高齢無職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'!$M$10:$N$10</c:f>
              <c:numCache>
                <c:formatCode>General</c:formatCode>
                <c:ptCount val="2"/>
                <c:pt idx="0" formatCode="#,##0">
                  <c:v>21371</c:v>
                </c:pt>
              </c:numCache>
            </c:numRef>
          </c:val>
          <c:extLst>
            <c:ext xmlns:c16="http://schemas.microsoft.com/office/drawing/2014/chart" uri="{C3380CC4-5D6E-409C-BE32-E72D297353CC}">
              <c16:uniqueId val="{0000000C-F37A-48AB-A610-C358AF06BBD2}"/>
            </c:ext>
          </c:extLst>
        </c:ser>
        <c:ser>
          <c:idx val="7"/>
          <c:order val="7"/>
          <c:tx>
            <c:strRef>
              <c:f>'R2高齢無職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'!$M$11:$N$11</c:f>
              <c:numCache>
                <c:formatCode>General</c:formatCode>
                <c:ptCount val="2"/>
                <c:pt idx="0" formatCode="#,##0">
                  <c:v>10807</c:v>
                </c:pt>
              </c:numCache>
            </c:numRef>
          </c:val>
          <c:extLst>
            <c:ext xmlns:c16="http://schemas.microsoft.com/office/drawing/2014/chart" uri="{C3380CC4-5D6E-409C-BE32-E72D297353CC}">
              <c16:uniqueId val="{0000000E-F37A-48AB-A610-C358AF06BBD2}"/>
            </c:ext>
          </c:extLst>
        </c:ser>
        <c:ser>
          <c:idx val="8"/>
          <c:order val="8"/>
          <c:tx>
            <c:strRef>
              <c:f>'R2高齢無職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'!$M$12:$N$12</c:f>
              <c:numCache>
                <c:formatCode>General</c:formatCode>
                <c:ptCount val="2"/>
                <c:pt idx="0" formatCode="#,##0">
                  <c:v>5050</c:v>
                </c:pt>
              </c:numCache>
            </c:numRef>
          </c:val>
          <c:extLst>
            <c:ext xmlns:c16="http://schemas.microsoft.com/office/drawing/2014/chart" uri="{C3380CC4-5D6E-409C-BE32-E72D297353CC}">
              <c16:uniqueId val="{00000010-F37A-48AB-A610-C358AF06BBD2}"/>
            </c:ext>
          </c:extLst>
        </c:ser>
        <c:ser>
          <c:idx val="9"/>
          <c:order val="9"/>
          <c:tx>
            <c:strRef>
              <c:f>'R2高齢無職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'!$M$13:$N$13</c:f>
              <c:numCache>
                <c:formatCode>General</c:formatCode>
                <c:ptCount val="2"/>
                <c:pt idx="0" formatCode="#,##0">
                  <c:v>15926</c:v>
                </c:pt>
              </c:numCache>
            </c:numRef>
          </c:val>
          <c:extLst>
            <c:ext xmlns:c16="http://schemas.microsoft.com/office/drawing/2014/chart" uri="{C3380CC4-5D6E-409C-BE32-E72D297353CC}">
              <c16:uniqueId val="{00000012-F37A-48AB-A610-C358AF06BBD2}"/>
            </c:ext>
          </c:extLst>
        </c:ser>
        <c:ser>
          <c:idx val="10"/>
          <c:order val="10"/>
          <c:tx>
            <c:strRef>
              <c:f>'R2高齢無職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'!$M$14:$N$14</c:f>
              <c:numCache>
                <c:formatCode>General</c:formatCode>
                <c:ptCount val="2"/>
                <c:pt idx="0" formatCode="#,##0">
                  <c:v>27945</c:v>
                </c:pt>
              </c:numCache>
            </c:numRef>
          </c:val>
          <c:extLst>
            <c:ext xmlns:c16="http://schemas.microsoft.com/office/drawing/2014/chart" uri="{C3380CC4-5D6E-409C-BE32-E72D297353CC}">
              <c16:uniqueId val="{00000014-F37A-48AB-A610-C358AF06BBD2}"/>
            </c:ext>
          </c:extLst>
        </c:ser>
        <c:ser>
          <c:idx val="11"/>
          <c:order val="11"/>
          <c:tx>
            <c:strRef>
              <c:f>'R2高齢無職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'!$M$15:$N$15</c:f>
              <c:numCache>
                <c:formatCode>General</c:formatCode>
                <c:ptCount val="2"/>
                <c:pt idx="0" formatCode="#,##0">
                  <c:v>359</c:v>
                </c:pt>
              </c:numCache>
            </c:numRef>
          </c:val>
          <c:extLst>
            <c:ext xmlns:c16="http://schemas.microsoft.com/office/drawing/2014/chart" uri="{C3380CC4-5D6E-409C-BE32-E72D297353CC}">
              <c16:uniqueId val="{00000016-F37A-48AB-A610-C358AF06BBD2}"/>
            </c:ext>
          </c:extLst>
        </c:ser>
        <c:ser>
          <c:idx val="12"/>
          <c:order val="12"/>
          <c:tx>
            <c:strRef>
              <c:f>'R2高齢無職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fld id="{D4B193F8-6DDA-4190-9724-8C6C407C01F8}" type="SERIESNAME">
                      <a:rPr lang="ja-JP" altLang="en-US" sz="1000"/>
                      <a:pPr>
                        <a:defRPr sz="1000">
                          <a:solidFill>
                            <a:sysClr val="windowText" lastClr="000000"/>
                          </a:solidFill>
                        </a:defRPr>
                      </a:pPr>
                      <a:t>[系列名]</a:t>
                    </a:fld>
                    <a:endParaRPr lang="ja-JP" altLang="en-US" sz="1000"/>
                  </a:p>
                  <a:p>
                    <a:pPr>
                      <a:defRPr sz="1000">
                        <a:solidFill>
                          <a:sysClr val="windowText" lastClr="000000"/>
                        </a:solidFill>
                      </a:defRPr>
                    </a:pPr>
                    <a:r>
                      <a:rPr lang="en-US" altLang="ja-JP" sz="1000" baseline="0"/>
                      <a:t>, </a:t>
                    </a:r>
                    <a:fld id="{CF11DCFA-0942-4A90-BB91-D1EEE5C3A03C}" type="VALUE">
                      <a:rPr lang="en-US" altLang="ja-JP" sz="1000" baseline="0"/>
                      <a:pPr>
                        <a:defRPr sz="1000">
                          <a:solidFill>
                            <a:sysClr val="windowText" lastClr="000000"/>
                          </a:solidFill>
                        </a:defRPr>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ja-JP" altLang="en-US"/>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37A-48AB-A610-C358AF06BBD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'!$M$16:$N$16</c:f>
              <c:numCache>
                <c:formatCode>General</c:formatCode>
                <c:ptCount val="2"/>
                <c:pt idx="0" formatCode="#,##0">
                  <c:v>20066</c:v>
                </c:pt>
              </c:numCache>
            </c:numRef>
          </c:val>
          <c:extLst>
            <c:ext xmlns:c16="http://schemas.microsoft.com/office/drawing/2014/chart" uri="{C3380CC4-5D6E-409C-BE32-E72D297353CC}">
              <c16:uniqueId val="{00000018-F37A-48AB-A610-C358AF06BBD2}"/>
            </c:ext>
          </c:extLst>
        </c:ser>
        <c:ser>
          <c:idx val="13"/>
          <c:order val="13"/>
          <c:tx>
            <c:strRef>
              <c:f>'R2高齢無職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'!$M$17:$N$17</c:f>
              <c:numCache>
                <c:formatCode>General</c:formatCode>
                <c:ptCount val="2"/>
                <c:pt idx="0" formatCode="#,##0">
                  <c:v>17426</c:v>
                </c:pt>
              </c:numCache>
            </c:numRef>
          </c:val>
          <c:extLst>
            <c:ext xmlns:c16="http://schemas.microsoft.com/office/drawing/2014/chart" uri="{C3380CC4-5D6E-409C-BE32-E72D297353CC}">
              <c16:uniqueId val="{0000001A-F37A-48AB-A610-C358AF06BBD2}"/>
            </c:ext>
          </c:extLst>
        </c:ser>
        <c:ser>
          <c:idx val="14"/>
          <c:order val="14"/>
          <c:tx>
            <c:strRef>
              <c:f>'R2高齢無職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'!$M$18:$N$18</c:f>
              <c:numCache>
                <c:formatCode>General</c:formatCode>
                <c:ptCount val="2"/>
                <c:pt idx="0" formatCode="#,##0">
                  <c:v>28385</c:v>
                </c:pt>
              </c:numCache>
            </c:numRef>
          </c:val>
          <c:extLst>
            <c:ext xmlns:c16="http://schemas.microsoft.com/office/drawing/2014/chart" uri="{C3380CC4-5D6E-409C-BE32-E72D297353CC}">
              <c16:uniqueId val="{0000001C-F37A-48AB-A610-C358AF06BBD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6859893542404769"/>
                  <c:y val="-0.1273682498445935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2258792238149393E-3"/>
                  <c:y val="0.16679559648235487"/>
                </c:manualLayout>
              </c:layout>
              <c:tx>
                <c:rich>
                  <a:bodyPr/>
                  <a:lstStyle/>
                  <a:p>
                    <a:fld id="{EFDF20C2-F0D2-4661-A907-57AED2817FC6}" type="SERIESNAME">
                      <a:rPr lang="ja-JP" altLang="en-US" sz="1050"/>
                      <a:pPr/>
                      <a:t>[系列名]</a:t>
                    </a:fld>
                    <a:r>
                      <a:rPr lang="en-US" altLang="ja-JP" sz="1050" baseline="0" dirty="0"/>
                      <a:t>, </a:t>
                    </a:r>
                    <a:fld id="{5C75ED96-79B0-4342-A651-43EF338A78F8}" type="VALUE">
                      <a:rPr lang="en-US" altLang="ja-JP" sz="1050" baseline="0"/>
                      <a:pPr/>
                      <a:t>[値]</a:t>
                    </a:fld>
                    <a:endParaRPr lang="en-US" altLang="ja-JP" sz="1050" baseline="0" dirty="0"/>
                  </a:p>
                </c:rich>
              </c:tx>
              <c:showLegendKey val="0"/>
              <c:showVal val="1"/>
              <c:showCatName val="0"/>
              <c:showSerName val="1"/>
              <c:showPercent val="0"/>
              <c:showBubbleSize val="0"/>
              <c:extLst>
                <c:ext xmlns:c15="http://schemas.microsoft.com/office/drawing/2012/chart" uri="{CE6537A1-D6FC-4f65-9D91-7224C49458BB}">
                  <c15:layout>
                    <c:manualLayout>
                      <c:w val="0.18788946703738962"/>
                      <c:h val="0.11343313511116855"/>
                    </c:manualLayout>
                  </c15:layout>
                  <c15:dlblFieldTable/>
                  <c15:showDataLabelsRange val="0"/>
                </c:ext>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3.437365343577075E-2"/>
                  <c:y val="0.1387812121927796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General</c:formatCode>
                <c:ptCount val="2"/>
                <c:pt idx="0" formatCode="#,##0_);[Red]\(#,##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5979930333142062"/>
                  <c:y val="-0.139050019063733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2015</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'H27高齢無職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r>
                      <a:rPr lang="ja-JP" altLang="en-US" sz="1400" b="1" baseline="0"/>
                      <a:t>社会保障給付</a:t>
                    </a:r>
                    <a:r>
                      <a:rPr lang="en-US" altLang="ja-JP" sz="1400" b="1" baseline="0"/>
                      <a:t>, </a:t>
                    </a:r>
                    <a:fld id="{6ED97330-82E3-484D-A6B1-0F8892E9756E}" type="VALUE">
                      <a:rPr lang="en-US" altLang="ja-JP" sz="1400" b="1" baseline="0"/>
                      <a:pPr>
                        <a:defRPr sz="1400" b="1">
                          <a:solidFill>
                            <a:schemeClr val="bg1"/>
                          </a:solidFill>
                        </a:defRPr>
                      </a:pPr>
                      <a:t>[値]</a:t>
                    </a:fld>
                    <a:endParaRPr lang="en-US" altLang="ja-JP" sz="1400" b="1" baseline="0"/>
                  </a:p>
                </c:rich>
              </c:tx>
              <c:spPr>
                <a:noFill/>
                <a:ln>
                  <a:no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en-US" alt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5362671453462038"/>
                      <c:h val="0.16261509393485321"/>
                    </c:manualLayout>
                  </c15:layout>
                  <c15:dlblFieldTable/>
                  <c15:showDataLabelsRange val="0"/>
                </c:ext>
                <c:ext xmlns:c16="http://schemas.microsoft.com/office/drawing/2014/chart" uri="{C3380CC4-5D6E-409C-BE32-E72D297353CC}">
                  <c16:uniqueId val="{00000000-BC42-4F1C-9725-743053246EB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'!$M$4:$N$4</c:f>
              <c:numCache>
                <c:formatCode>#,##0</c:formatCode>
                <c:ptCount val="2"/>
                <c:pt idx="1">
                  <c:v>177970</c:v>
                </c:pt>
              </c:numCache>
            </c:numRef>
          </c:val>
          <c:extLst>
            <c:ext xmlns:c16="http://schemas.microsoft.com/office/drawing/2014/chart" uri="{C3380CC4-5D6E-409C-BE32-E72D297353CC}">
              <c16:uniqueId val="{00000001-BC42-4F1C-9725-743053246EB2}"/>
            </c:ext>
          </c:extLst>
        </c:ser>
        <c:ser>
          <c:idx val="1"/>
          <c:order val="1"/>
          <c:tx>
            <c:strRef>
              <c:f>'H27高齢無職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ltLang="en-US"/>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'!$M$5:$N$5</c:f>
              <c:numCache>
                <c:formatCode>#,##0_);[Red]\(#,##0\)</c:formatCode>
                <c:ptCount val="2"/>
                <c:pt idx="1">
                  <c:v>33165</c:v>
                </c:pt>
              </c:numCache>
            </c:numRef>
          </c:val>
          <c:extLst>
            <c:ext xmlns:c16="http://schemas.microsoft.com/office/drawing/2014/chart" uri="{C3380CC4-5D6E-409C-BE32-E72D297353CC}">
              <c16:uniqueId val="{00000003-BC42-4F1C-9725-743053246EB2}"/>
            </c:ext>
          </c:extLst>
        </c:ser>
        <c:ser>
          <c:idx val="2"/>
          <c:order val="2"/>
          <c:tx>
            <c:strRef>
              <c:f>'H27高齢無職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'!$M$6:$N$6</c:f>
              <c:numCache>
                <c:formatCode>#,##0_);[Red]\(#,##0\)</c:formatCode>
                <c:ptCount val="2"/>
                <c:pt idx="1">
                  <c:v>67510</c:v>
                </c:pt>
              </c:numCache>
            </c:numRef>
          </c:val>
          <c:extLst>
            <c:ext xmlns:c16="http://schemas.microsoft.com/office/drawing/2014/chart" uri="{C3380CC4-5D6E-409C-BE32-E72D297353CC}">
              <c16:uniqueId val="{00000004-BC42-4F1C-9725-743053246EB2}"/>
            </c:ext>
          </c:extLst>
        </c:ser>
        <c:ser>
          <c:idx val="3"/>
          <c:order val="3"/>
          <c:tx>
            <c:strRef>
              <c:f>'H27高齢無職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'!$M$7:$N$7</c:f>
              <c:numCache>
                <c:formatCode>General</c:formatCode>
                <c:ptCount val="2"/>
                <c:pt idx="0" formatCode="#,##0_);[Red]\(#,##0\)">
                  <c:v>30830</c:v>
                </c:pt>
              </c:numCache>
            </c:numRef>
          </c:val>
          <c:extLst>
            <c:ext xmlns:c16="http://schemas.microsoft.com/office/drawing/2014/chart" uri="{C3380CC4-5D6E-409C-BE32-E72D297353CC}">
              <c16:uniqueId val="{00000006-BC42-4F1C-9725-743053246EB2}"/>
            </c:ext>
          </c:extLst>
        </c:ser>
        <c:ser>
          <c:idx val="4"/>
          <c:order val="4"/>
          <c:tx>
            <c:strRef>
              <c:f>'H27高齢無職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'!$M$8:$N$8</c:f>
              <c:numCache>
                <c:formatCode>General</c:formatCode>
                <c:ptCount val="2"/>
                <c:pt idx="0" formatCode="#,##0_);[Red]\(#,##0\)">
                  <c:v>66517</c:v>
                </c:pt>
              </c:numCache>
            </c:numRef>
          </c:val>
          <c:extLst>
            <c:ext xmlns:c16="http://schemas.microsoft.com/office/drawing/2014/chart" uri="{C3380CC4-5D6E-409C-BE32-E72D297353CC}">
              <c16:uniqueId val="{00000007-BC42-4F1C-9725-743053246EB2}"/>
            </c:ext>
          </c:extLst>
        </c:ser>
        <c:ser>
          <c:idx val="5"/>
          <c:order val="5"/>
          <c:tx>
            <c:strRef>
              <c:f>'H27高齢無職  '!$L$9</c:f>
              <c:strCache>
                <c:ptCount val="1"/>
                <c:pt idx="0">
                  <c:v>住居</c:v>
                </c:pt>
              </c:strCache>
            </c:strRef>
          </c:tx>
          <c:spPr>
            <a:solidFill>
              <a:schemeClr val="accent6"/>
            </a:solidFill>
            <a:ln>
              <a:noFill/>
            </a:ln>
            <a:effectLst/>
          </c:spPr>
          <c:invertIfNegative val="0"/>
          <c:dLbls>
            <c:dLbl>
              <c:idx val="0"/>
              <c:layout>
                <c:manualLayout>
                  <c:x val="-0.13894609707233696"/>
                  <c:y val="-0.14039881276041108"/>
                </c:manualLayout>
              </c:layout>
              <c:showLegendKey val="0"/>
              <c:showVal val="1"/>
              <c:showCatName val="0"/>
              <c:showSerName val="1"/>
              <c:showPercent val="0"/>
              <c:showBubbleSize val="0"/>
              <c:extLst>
                <c:ext xmlns:c15="http://schemas.microsoft.com/office/drawing/2012/chart" uri="{CE6537A1-D6FC-4f65-9D91-7224C49458BB}">
                  <c15:layout>
                    <c:manualLayout>
                      <c:w val="0.14293033508997607"/>
                      <c:h val="5.9500354528092221E-2"/>
                    </c:manualLayout>
                  </c15:layout>
                </c:ext>
                <c:ext xmlns:c16="http://schemas.microsoft.com/office/drawing/2014/chart" uri="{C3380CC4-5D6E-409C-BE32-E72D297353CC}">
                  <c16:uniqueId val="{0000000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'!$M$9:$N$9</c:f>
              <c:numCache>
                <c:formatCode>General</c:formatCode>
                <c:ptCount val="2"/>
                <c:pt idx="0" formatCode="#,##0_);[Red]\(#,##0\)">
                  <c:v>17140</c:v>
                </c:pt>
              </c:numCache>
            </c:numRef>
          </c:val>
          <c:extLst>
            <c:ext xmlns:c16="http://schemas.microsoft.com/office/drawing/2014/chart" uri="{C3380CC4-5D6E-409C-BE32-E72D297353CC}">
              <c16:uniqueId val="{00000009-BC42-4F1C-9725-743053246EB2}"/>
            </c:ext>
          </c:extLst>
        </c:ser>
        <c:ser>
          <c:idx val="6"/>
          <c:order val="6"/>
          <c:tx>
            <c:strRef>
              <c:f>'H27高齢無職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0.10867656711268107"/>
                  <c:y val="0.171248212848729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'!$M$10:$N$10</c:f>
              <c:numCache>
                <c:formatCode>General</c:formatCode>
                <c:ptCount val="2"/>
                <c:pt idx="0" formatCode="#,##0_);[Red]\(#,##0\)">
                  <c:v>22390</c:v>
                </c:pt>
              </c:numCache>
            </c:numRef>
          </c:val>
          <c:extLst>
            <c:ext xmlns:c16="http://schemas.microsoft.com/office/drawing/2014/chart" uri="{C3380CC4-5D6E-409C-BE32-E72D297353CC}">
              <c16:uniqueId val="{0000000B-BC42-4F1C-9725-743053246EB2}"/>
            </c:ext>
          </c:extLst>
        </c:ser>
        <c:ser>
          <c:idx val="7"/>
          <c:order val="7"/>
          <c:tx>
            <c:strRef>
              <c:f>'H27高齢無職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3.811842293151177E-2"/>
                  <c:y val="-0.17497064173067287"/>
                </c:manualLayout>
              </c:layout>
              <c:tx>
                <c:rich>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fld id="{781E62C6-4DDE-4F96-99FA-AAEBC0CEAC5E}" type="SERIESNAME">
                      <a:rPr lang="ja-JP" altLang="en-US" sz="1050"/>
                      <a:pPr>
                        <a:defRPr sz="1050">
                          <a:solidFill>
                            <a:sysClr val="windowText" lastClr="000000"/>
                          </a:solidFill>
                        </a:defRPr>
                      </a:pPr>
                      <a:t>[系列名]</a:t>
                    </a:fld>
                    <a:r>
                      <a:rPr lang="en-US" altLang="ja-JP" sz="1050" baseline="0"/>
                      <a:t>, </a:t>
                    </a:r>
                    <a:fld id="{34F0716E-C326-41A9-A86C-9EA265D7A1C9}" type="VALUE">
                      <a:rPr lang="en-US" altLang="ja-JP" sz="1050" baseline="0"/>
                      <a:pPr>
                        <a:defRPr sz="1050">
                          <a:solidFill>
                            <a:sysClr val="windowText" lastClr="000000"/>
                          </a:solidFill>
                        </a:defRPr>
                      </a:pPr>
                      <a:t>[値]</a:t>
                    </a:fld>
                    <a:endParaRPr lang="en-US" altLang="ja-JP" sz="105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en-US" alt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7647212036935461"/>
                      <c:h val="0.12516861560378664"/>
                    </c:manualLayout>
                  </c15:layout>
                  <c15:dlblFieldTable/>
                  <c15:showDataLabelsRange val="0"/>
                </c:ext>
                <c:ext xmlns:c16="http://schemas.microsoft.com/office/drawing/2014/chart" uri="{C3380CC4-5D6E-409C-BE32-E72D297353CC}">
                  <c16:uniqueId val="{0000000C-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'!$M$11:$N$11</c:f>
              <c:numCache>
                <c:formatCode>General</c:formatCode>
                <c:ptCount val="2"/>
                <c:pt idx="0" formatCode="#,##0_);[Red]\(#,##0\)">
                  <c:v>9471</c:v>
                </c:pt>
              </c:numCache>
            </c:numRef>
          </c:val>
          <c:extLst>
            <c:ext xmlns:c16="http://schemas.microsoft.com/office/drawing/2014/chart" uri="{C3380CC4-5D6E-409C-BE32-E72D297353CC}">
              <c16:uniqueId val="{0000000D-BC42-4F1C-9725-743053246EB2}"/>
            </c:ext>
          </c:extLst>
        </c:ser>
        <c:ser>
          <c:idx val="8"/>
          <c:order val="8"/>
          <c:tx>
            <c:strRef>
              <c:f>'H27高齢無職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'!$M$12:$N$12</c:f>
              <c:numCache>
                <c:formatCode>General</c:formatCode>
                <c:ptCount val="2"/>
                <c:pt idx="0" formatCode="#,##0_);[Red]\(#,##0\)">
                  <c:v>7116</c:v>
                </c:pt>
              </c:numCache>
            </c:numRef>
          </c:val>
          <c:extLst>
            <c:ext xmlns:c16="http://schemas.microsoft.com/office/drawing/2014/chart" uri="{C3380CC4-5D6E-409C-BE32-E72D297353CC}">
              <c16:uniqueId val="{0000000F-BC42-4F1C-9725-743053246EB2}"/>
            </c:ext>
          </c:extLst>
        </c:ser>
        <c:ser>
          <c:idx val="9"/>
          <c:order val="9"/>
          <c:tx>
            <c:strRef>
              <c:f>'H27高齢無職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8.3216176148840013E-2"/>
                  <c:y val="-0.175254357073636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'!$M$13:$N$13</c:f>
              <c:numCache>
                <c:formatCode>General</c:formatCode>
                <c:ptCount val="2"/>
                <c:pt idx="0" formatCode="#,##0_);[Red]\(#,##0\)">
                  <c:v>15027</c:v>
                </c:pt>
              </c:numCache>
            </c:numRef>
          </c:val>
          <c:extLst>
            <c:ext xmlns:c16="http://schemas.microsoft.com/office/drawing/2014/chart" uri="{C3380CC4-5D6E-409C-BE32-E72D297353CC}">
              <c16:uniqueId val="{00000011-BC42-4F1C-9725-743053246EB2}"/>
            </c:ext>
          </c:extLst>
        </c:ser>
        <c:ser>
          <c:idx val="10"/>
          <c:order val="10"/>
          <c:tx>
            <c:strRef>
              <c:f>'H27高齢無職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634956190158674"/>
                  <c:y val="0.1516463151599184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'!$M$14:$N$14</c:f>
              <c:numCache>
                <c:formatCode>General</c:formatCode>
                <c:ptCount val="2"/>
                <c:pt idx="0" formatCode="#,##0_);[Red]\(#,##0\)">
                  <c:v>28448</c:v>
                </c:pt>
              </c:numCache>
            </c:numRef>
          </c:val>
          <c:extLst>
            <c:ext xmlns:c16="http://schemas.microsoft.com/office/drawing/2014/chart" uri="{C3380CC4-5D6E-409C-BE32-E72D297353CC}">
              <c16:uniqueId val="{00000013-BC42-4F1C-9725-743053246EB2}"/>
            </c:ext>
          </c:extLst>
        </c:ser>
        <c:ser>
          <c:idx val="11"/>
          <c:order val="11"/>
          <c:tx>
            <c:strRef>
              <c:f>'H27高齢無職  '!$L$15</c:f>
              <c:strCache>
                <c:ptCount val="1"/>
                <c:pt idx="0">
                  <c:v>教育</c:v>
                </c:pt>
              </c:strCache>
            </c:strRef>
          </c:tx>
          <c:spPr>
            <a:solidFill>
              <a:schemeClr val="accent6">
                <a:lumMod val="60000"/>
              </a:schemeClr>
            </a:solidFill>
            <a:ln>
              <a:noFill/>
            </a:ln>
            <a:effectLst/>
          </c:spPr>
          <c:invertIfNegative val="0"/>
          <c:dLbls>
            <c:dLbl>
              <c:idx val="0"/>
              <c:layout>
                <c:manualLayout>
                  <c:x val="7.1866433455434198E-2"/>
                  <c:y val="-0.128507959120844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'!$M$15:$N$15</c:f>
              <c:numCache>
                <c:formatCode>General</c:formatCode>
                <c:ptCount val="2"/>
                <c:pt idx="0" formatCode="#,##0_);[Red]\(#,##0\)">
                  <c:v>649</c:v>
                </c:pt>
              </c:numCache>
            </c:numRef>
          </c:val>
          <c:extLst>
            <c:ext xmlns:c16="http://schemas.microsoft.com/office/drawing/2014/chart" uri="{C3380CC4-5D6E-409C-BE32-E72D297353CC}">
              <c16:uniqueId val="{00000015-BC42-4F1C-9725-743053246EB2}"/>
            </c:ext>
          </c:extLst>
        </c:ser>
        <c:ser>
          <c:idx val="12"/>
          <c:order val="12"/>
          <c:tx>
            <c:strRef>
              <c:f>'H27高齢無職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'!$M$16:$N$16</c:f>
              <c:numCache>
                <c:formatCode>General</c:formatCode>
                <c:ptCount val="2"/>
                <c:pt idx="0" formatCode="#,##0_);[Red]\(#,##0\)">
                  <c:v>25405</c:v>
                </c:pt>
              </c:numCache>
            </c:numRef>
          </c:val>
          <c:extLst>
            <c:ext xmlns:c16="http://schemas.microsoft.com/office/drawing/2014/chart" uri="{C3380CC4-5D6E-409C-BE32-E72D297353CC}">
              <c16:uniqueId val="{00000017-BC42-4F1C-9725-743053246EB2}"/>
            </c:ext>
          </c:extLst>
        </c:ser>
        <c:ser>
          <c:idx val="13"/>
          <c:order val="13"/>
          <c:tx>
            <c:strRef>
              <c:f>'H27高齢無職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9796808380895882E-2"/>
                  <c:y val="-0.2065524313847678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'!$M$17:$N$17</c:f>
              <c:numCache>
                <c:formatCode>General</c:formatCode>
                <c:ptCount val="2"/>
                <c:pt idx="0" formatCode="#,##0_);[Red]\(#,##0\)">
                  <c:v>26445</c:v>
                </c:pt>
              </c:numCache>
            </c:numRef>
          </c:val>
          <c:extLst>
            <c:ext xmlns:c16="http://schemas.microsoft.com/office/drawing/2014/chart" uri="{C3380CC4-5D6E-409C-BE32-E72D297353CC}">
              <c16:uniqueId val="{00000019-BC42-4F1C-9725-743053246EB2}"/>
            </c:ext>
          </c:extLst>
        </c:ser>
        <c:ser>
          <c:idx val="14"/>
          <c:order val="14"/>
          <c:tx>
            <c:strRef>
              <c:f>'H27高齢無職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'!$M$18:$N$18</c:f>
              <c:numCache>
                <c:formatCode>General</c:formatCode>
                <c:ptCount val="2"/>
                <c:pt idx="0" formatCode="#,##0">
                  <c:v>29206</c:v>
                </c:pt>
              </c:numCache>
            </c:numRef>
          </c:val>
          <c:extLst>
            <c:ext xmlns:c16="http://schemas.microsoft.com/office/drawing/2014/chart" uri="{C3380CC4-5D6E-409C-BE32-E72D297353CC}">
              <c16:uniqueId val="{0000001B-BC42-4F1C-9725-743053246EB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6B90F-6778-41CB-8669-4ACFA36C0EA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18B36931-CF37-41D8-A2CE-5E8E9738C38C}">
      <dgm:prSet/>
      <dgm:spPr/>
      <dgm:t>
        <a:bodyPr/>
        <a:lstStyle/>
        <a:p>
          <a:r>
            <a:rPr lang="en-US" altLang="ja-JP" dirty="0"/>
            <a:t>2015</a:t>
          </a:r>
          <a:r>
            <a:rPr lang="ja-JP" altLang="en-US" dirty="0"/>
            <a:t>年</a:t>
          </a:r>
          <a:endParaRPr lang="en-US" dirty="0"/>
        </a:p>
      </dgm:t>
    </dgm:pt>
    <dgm:pt modelId="{C74DB740-9B92-41AF-AE9B-87A0BA53DDC1}" type="parTrans" cxnId="{F0AC1E48-66CC-4F0F-9814-EF81B64777D0}">
      <dgm:prSet/>
      <dgm:spPr/>
      <dgm:t>
        <a:bodyPr/>
        <a:lstStyle/>
        <a:p>
          <a:endParaRPr kumimoji="1" lang="ja-JP" altLang="en-US"/>
        </a:p>
      </dgm:t>
    </dgm:pt>
    <dgm:pt modelId="{41894FAB-A4D5-4863-9B3B-B407FF0F9366}" type="sibTrans" cxnId="{F0AC1E48-66CC-4F0F-9814-EF81B64777D0}">
      <dgm:prSet/>
      <dgm:spPr/>
      <dgm:t>
        <a:bodyPr/>
        <a:lstStyle/>
        <a:p>
          <a:endParaRPr kumimoji="1" lang="ja-JP" altLang="en-US"/>
        </a:p>
      </dgm:t>
    </dgm:pt>
    <dgm:pt modelId="{907D5263-6684-4550-BAE0-4033DE69BF9D}">
      <dgm:prSet/>
      <dgm:spPr/>
      <dgm:t>
        <a:bodyPr/>
        <a:lstStyle/>
        <a:p>
          <a:r>
            <a:rPr lang="en-US" altLang="ja-JP" dirty="0"/>
            <a:t>2016</a:t>
          </a:r>
          <a:r>
            <a:rPr lang="ja-JP" altLang="en-US" dirty="0"/>
            <a:t>年</a:t>
          </a:r>
          <a:endParaRPr lang="en-US" dirty="0"/>
        </a:p>
      </dgm:t>
    </dgm:pt>
    <dgm:pt modelId="{91806804-953A-45D3-874E-C147DF62933D}" type="parTrans" cxnId="{F36468B4-61D3-48E5-8FDF-83DA891120BF}">
      <dgm:prSet/>
      <dgm:spPr/>
      <dgm:t>
        <a:bodyPr/>
        <a:lstStyle/>
        <a:p>
          <a:endParaRPr kumimoji="1" lang="ja-JP" altLang="en-US"/>
        </a:p>
      </dgm:t>
    </dgm:pt>
    <dgm:pt modelId="{F472CB7E-BB6B-4302-BE84-1A1B11507F36}" type="sibTrans" cxnId="{F36468B4-61D3-48E5-8FDF-83DA891120BF}">
      <dgm:prSet/>
      <dgm:spPr/>
      <dgm:t>
        <a:bodyPr/>
        <a:lstStyle/>
        <a:p>
          <a:endParaRPr kumimoji="1" lang="ja-JP" altLang="en-US"/>
        </a:p>
      </dgm:t>
    </dgm:pt>
    <dgm:pt modelId="{10FB3FEF-B569-4367-A505-2C86330DCC69}">
      <dgm:prSet/>
      <dgm:spPr/>
      <dgm:t>
        <a:bodyPr/>
        <a:lstStyle/>
        <a:p>
          <a:r>
            <a:rPr lang="en-US" altLang="ja-JP" dirty="0"/>
            <a:t>2017</a:t>
          </a:r>
          <a:r>
            <a:rPr lang="ja-JP" altLang="en-US" dirty="0"/>
            <a:t>年</a:t>
          </a:r>
          <a:endParaRPr lang="en-US" dirty="0"/>
        </a:p>
      </dgm:t>
    </dgm:pt>
    <dgm:pt modelId="{4C8C73BA-12CA-415D-AB7C-C3451CB5149C}" type="parTrans" cxnId="{B0585B87-E71E-4FA0-992F-83C061BC4D82}">
      <dgm:prSet/>
      <dgm:spPr/>
      <dgm:t>
        <a:bodyPr/>
        <a:lstStyle/>
        <a:p>
          <a:endParaRPr kumimoji="1" lang="ja-JP" altLang="en-US"/>
        </a:p>
      </dgm:t>
    </dgm:pt>
    <dgm:pt modelId="{1BF6E31B-4AD7-42D8-BB27-5FA9182DBECF}" type="sibTrans" cxnId="{B0585B87-E71E-4FA0-992F-83C061BC4D82}">
      <dgm:prSet/>
      <dgm:spPr/>
      <dgm:t>
        <a:bodyPr/>
        <a:lstStyle/>
        <a:p>
          <a:endParaRPr kumimoji="1" lang="ja-JP" altLang="en-US"/>
        </a:p>
      </dgm:t>
    </dgm:pt>
    <dgm:pt modelId="{00D2B3AE-1E12-47A5-9E1C-42BA6A2995DC}">
      <dgm:prSet/>
      <dgm:spPr/>
      <dgm:t>
        <a:bodyPr/>
        <a:lstStyle/>
        <a:p>
          <a:r>
            <a:rPr lang="en-US" altLang="ja-JP" dirty="0"/>
            <a:t>2018</a:t>
          </a:r>
          <a:r>
            <a:rPr lang="ja-JP" altLang="en-US" dirty="0"/>
            <a:t>年</a:t>
          </a:r>
          <a:endParaRPr lang="en-US" dirty="0"/>
        </a:p>
      </dgm:t>
    </dgm:pt>
    <dgm:pt modelId="{64CB6669-F8C1-4513-BF33-EC922E136C65}" type="parTrans" cxnId="{6AC6C6AB-FB8D-4EAB-8518-2692362C0F8A}">
      <dgm:prSet/>
      <dgm:spPr/>
      <dgm:t>
        <a:bodyPr/>
        <a:lstStyle/>
        <a:p>
          <a:endParaRPr kumimoji="1" lang="ja-JP" altLang="en-US"/>
        </a:p>
      </dgm:t>
    </dgm:pt>
    <dgm:pt modelId="{5105C4D5-16DA-4B75-BE96-2BA2E3908B53}" type="sibTrans" cxnId="{6AC6C6AB-FB8D-4EAB-8518-2692362C0F8A}">
      <dgm:prSet/>
      <dgm:spPr/>
      <dgm:t>
        <a:bodyPr/>
        <a:lstStyle/>
        <a:p>
          <a:endParaRPr kumimoji="1" lang="ja-JP" altLang="en-US"/>
        </a:p>
      </dgm:t>
    </dgm:pt>
    <dgm:pt modelId="{C651CDA3-2FB6-412B-9E27-6BE73A2197A0}">
      <dgm:prSet/>
      <dgm:spPr/>
      <dgm:t>
        <a:bodyPr/>
        <a:lstStyle/>
        <a:p>
          <a:r>
            <a:rPr lang="en-US" altLang="ja-JP" dirty="0"/>
            <a:t>2019</a:t>
          </a:r>
          <a:r>
            <a:rPr lang="ja-JP" altLang="en-US" dirty="0"/>
            <a:t>年</a:t>
          </a:r>
          <a:endParaRPr lang="en-US" dirty="0"/>
        </a:p>
      </dgm:t>
    </dgm:pt>
    <dgm:pt modelId="{02532AF3-9CDF-42D3-8558-216E34D4828A}" type="parTrans" cxnId="{77C8CDF7-3517-4F4B-992D-C4F6551EC3EB}">
      <dgm:prSet/>
      <dgm:spPr/>
      <dgm:t>
        <a:bodyPr/>
        <a:lstStyle/>
        <a:p>
          <a:endParaRPr kumimoji="1" lang="ja-JP" altLang="en-US"/>
        </a:p>
      </dgm:t>
    </dgm:pt>
    <dgm:pt modelId="{B315DC17-0FF9-4FE9-92E3-E345F5FDBFB3}" type="sibTrans" cxnId="{77C8CDF7-3517-4F4B-992D-C4F6551EC3EB}">
      <dgm:prSet/>
      <dgm:spPr/>
      <dgm:t>
        <a:bodyPr/>
        <a:lstStyle/>
        <a:p>
          <a:endParaRPr kumimoji="1" lang="ja-JP" altLang="en-US"/>
        </a:p>
      </dgm:t>
    </dgm:pt>
    <dgm:pt modelId="{64E6F2D7-ADB8-409D-BD55-20CFF8986DFF}">
      <dgm:prSet/>
      <dgm:spPr/>
      <dgm:t>
        <a:bodyPr/>
        <a:lstStyle/>
        <a:p>
          <a:r>
            <a:rPr lang="en-US" altLang="ja-JP" dirty="0"/>
            <a:t>2020</a:t>
          </a:r>
          <a:r>
            <a:rPr lang="ja-JP" altLang="en-US" dirty="0"/>
            <a:t>年</a:t>
          </a:r>
          <a:endParaRPr lang="en-US" dirty="0"/>
        </a:p>
      </dgm:t>
    </dgm:pt>
    <dgm:pt modelId="{0F166E1B-6CED-427D-A767-62A7950172BD}" type="parTrans" cxnId="{36FEC8F8-1FC0-4E10-A266-8097A33631D3}">
      <dgm:prSet/>
      <dgm:spPr/>
      <dgm:t>
        <a:bodyPr/>
        <a:lstStyle/>
        <a:p>
          <a:endParaRPr kumimoji="1" lang="ja-JP" altLang="en-US"/>
        </a:p>
      </dgm:t>
    </dgm:pt>
    <dgm:pt modelId="{A93ECC3B-29A2-408D-9114-F1C7417C44EA}" type="sibTrans" cxnId="{36FEC8F8-1FC0-4E10-A266-8097A33631D3}">
      <dgm:prSet/>
      <dgm:spPr/>
      <dgm:t>
        <a:bodyPr/>
        <a:lstStyle/>
        <a:p>
          <a:endParaRPr kumimoji="1" lang="ja-JP" altLang="en-US"/>
        </a:p>
      </dgm:t>
    </dgm:pt>
    <dgm:pt modelId="{C81ED26D-1F45-405E-9810-9979E5026049}">
      <dgm:prSet/>
      <dgm:spPr/>
      <dgm:t>
        <a:bodyPr/>
        <a:lstStyle/>
        <a:p>
          <a:r>
            <a:rPr lang="en-US" altLang="ja-JP" dirty="0"/>
            <a:t>2021</a:t>
          </a:r>
          <a:r>
            <a:rPr lang="ja-JP" altLang="en-US" dirty="0"/>
            <a:t>年</a:t>
          </a:r>
          <a:endParaRPr lang="en-US" dirty="0"/>
        </a:p>
      </dgm:t>
    </dgm:pt>
    <dgm:pt modelId="{35B2265A-7B3C-45F0-85F5-7FD7FC949A18}" type="parTrans" cxnId="{64544404-3539-4A31-8105-F432225695FC}">
      <dgm:prSet/>
      <dgm:spPr/>
      <dgm:t>
        <a:bodyPr/>
        <a:lstStyle/>
        <a:p>
          <a:endParaRPr kumimoji="1" lang="ja-JP" altLang="en-US"/>
        </a:p>
      </dgm:t>
    </dgm:pt>
    <dgm:pt modelId="{0D8A7772-F64D-4EA8-82D9-7C6FE5CE29CF}" type="sibTrans" cxnId="{64544404-3539-4A31-8105-F432225695FC}">
      <dgm:prSet/>
      <dgm:spPr/>
      <dgm:t>
        <a:bodyPr/>
        <a:lstStyle/>
        <a:p>
          <a:endParaRPr kumimoji="1" lang="ja-JP" altLang="en-US"/>
        </a:p>
      </dgm:t>
    </dgm:pt>
    <dgm:pt modelId="{F870573F-E7C1-4E35-A32F-9B95A5B79776}">
      <dgm:prSet/>
      <dgm:spPr/>
      <dgm:t>
        <a:bodyPr/>
        <a:lstStyle/>
        <a:p>
          <a:r>
            <a:rPr lang="en-US" altLang="ja-JP" dirty="0"/>
            <a:t>2022</a:t>
          </a:r>
          <a:r>
            <a:rPr lang="ja-JP" altLang="en-US" dirty="0"/>
            <a:t>年</a:t>
          </a:r>
          <a:endParaRPr lang="en-US" dirty="0"/>
        </a:p>
      </dgm:t>
    </dgm:pt>
    <dgm:pt modelId="{1463B89A-BB1E-4FDE-859C-45034344C0DF}" type="parTrans" cxnId="{D942C67F-70B8-4C8D-A4B0-6B392D6EF33E}">
      <dgm:prSet/>
      <dgm:spPr/>
      <dgm:t>
        <a:bodyPr/>
        <a:lstStyle/>
        <a:p>
          <a:endParaRPr kumimoji="1" lang="ja-JP" altLang="en-US"/>
        </a:p>
      </dgm:t>
    </dgm:pt>
    <dgm:pt modelId="{D824A2FE-3458-42B3-A19D-2CA25198F663}" type="sibTrans" cxnId="{D942C67F-70B8-4C8D-A4B0-6B392D6EF33E}">
      <dgm:prSet/>
      <dgm:spPr/>
      <dgm:t>
        <a:bodyPr/>
        <a:lstStyle/>
        <a:p>
          <a:endParaRPr kumimoji="1" lang="ja-JP" altLang="en-US"/>
        </a:p>
      </dgm:t>
    </dgm:pt>
    <dgm:pt modelId="{E61BF073-F833-4029-AB31-39F69BE17869}">
      <dgm:prSet/>
      <dgm:spPr/>
      <dgm:t>
        <a:bodyPr/>
        <a:lstStyle/>
        <a:p>
          <a:r>
            <a:rPr lang="en-US" altLang="ja-JP" dirty="0"/>
            <a:t>2023</a:t>
          </a:r>
          <a:r>
            <a:rPr lang="ja-JP" altLang="en-US" dirty="0"/>
            <a:t>年</a:t>
          </a:r>
          <a:endParaRPr lang="en-US" dirty="0"/>
        </a:p>
      </dgm:t>
    </dgm:pt>
    <dgm:pt modelId="{04369D17-9A78-48F2-A118-9DD92255D70A}" type="parTrans" cxnId="{D4439255-2C70-4FE8-93E2-7B3F0F8D69D2}">
      <dgm:prSet/>
      <dgm:spPr/>
      <dgm:t>
        <a:bodyPr/>
        <a:lstStyle/>
        <a:p>
          <a:endParaRPr kumimoji="1" lang="ja-JP" altLang="en-US"/>
        </a:p>
      </dgm:t>
    </dgm:pt>
    <dgm:pt modelId="{8B622DC9-4186-40F4-94DD-CB0102F935CE}" type="sibTrans" cxnId="{D4439255-2C70-4FE8-93E2-7B3F0F8D69D2}">
      <dgm:prSet/>
      <dgm:spPr/>
      <dgm:t>
        <a:bodyPr/>
        <a:lstStyle/>
        <a:p>
          <a:endParaRPr kumimoji="1" lang="ja-JP" altLang="en-US"/>
        </a:p>
      </dgm:t>
    </dgm:pt>
    <dgm:pt modelId="{235BEBDC-5C8D-4528-B76C-A712CD47D935}">
      <dgm:prSet/>
      <dgm:spPr/>
      <dgm:t>
        <a:bodyPr/>
        <a:lstStyle/>
        <a:p>
          <a:r>
            <a:rPr lang="en-US" altLang="ja-JP" dirty="0"/>
            <a:t>2024</a:t>
          </a:r>
          <a:r>
            <a:rPr lang="ja-JP" altLang="en-US" dirty="0"/>
            <a:t>年</a:t>
          </a:r>
          <a:endParaRPr lang="en-US" dirty="0"/>
        </a:p>
      </dgm:t>
    </dgm:pt>
    <dgm:pt modelId="{07936BE2-1E02-42FB-8344-F9BD28836E93}" type="parTrans" cxnId="{8A14AA84-6155-49B5-84EE-81B218AE83F7}">
      <dgm:prSet/>
      <dgm:spPr/>
      <dgm:t>
        <a:bodyPr/>
        <a:lstStyle/>
        <a:p>
          <a:endParaRPr kumimoji="1" lang="ja-JP" altLang="en-US"/>
        </a:p>
      </dgm:t>
    </dgm:pt>
    <dgm:pt modelId="{E0A38233-70A2-4AD2-9EEF-0F9C728AEE71}" type="sibTrans" cxnId="{8A14AA84-6155-49B5-84EE-81B218AE83F7}">
      <dgm:prSet/>
      <dgm:spPr/>
      <dgm:t>
        <a:bodyPr/>
        <a:lstStyle/>
        <a:p>
          <a:endParaRPr kumimoji="1" lang="ja-JP" altLang="en-US"/>
        </a:p>
      </dgm:t>
    </dgm:pt>
    <dgm:pt modelId="{2E36FEA0-3D6A-426D-8973-00134A379217}" type="pres">
      <dgm:prSet presAssocID="{0E46B90F-6778-41CB-8669-4ACFA36C0EAE}" presName="diagram" presStyleCnt="0">
        <dgm:presLayoutVars>
          <dgm:dir/>
          <dgm:resizeHandles val="exact"/>
        </dgm:presLayoutVars>
      </dgm:prSet>
      <dgm:spPr/>
    </dgm:pt>
    <dgm:pt modelId="{30BFA479-109A-4381-B30D-9985D52E4D7E}" type="pres">
      <dgm:prSet presAssocID="{18B36931-CF37-41D8-A2CE-5E8E9738C38C}" presName="node" presStyleLbl="node1" presStyleIdx="0" presStyleCnt="10">
        <dgm:presLayoutVars>
          <dgm:bulletEnabled val="1"/>
        </dgm:presLayoutVars>
      </dgm:prSet>
      <dgm:spPr/>
    </dgm:pt>
    <dgm:pt modelId="{DB1C739E-1660-4ABE-BFB1-ADEDCE298E14}" type="pres">
      <dgm:prSet presAssocID="{41894FAB-A4D5-4863-9B3B-B407FF0F9366}" presName="sibTrans" presStyleCnt="0"/>
      <dgm:spPr/>
    </dgm:pt>
    <dgm:pt modelId="{6F929424-7661-46DA-94B6-F1DDC248CD10}" type="pres">
      <dgm:prSet presAssocID="{907D5263-6684-4550-BAE0-4033DE69BF9D}" presName="node" presStyleLbl="node1" presStyleIdx="1" presStyleCnt="10">
        <dgm:presLayoutVars>
          <dgm:bulletEnabled val="1"/>
        </dgm:presLayoutVars>
      </dgm:prSet>
      <dgm:spPr/>
    </dgm:pt>
    <dgm:pt modelId="{4176E4E8-BF9F-45A3-95E8-5500D8195597}" type="pres">
      <dgm:prSet presAssocID="{F472CB7E-BB6B-4302-BE84-1A1B11507F36}" presName="sibTrans" presStyleCnt="0"/>
      <dgm:spPr/>
    </dgm:pt>
    <dgm:pt modelId="{4ABE80C4-6A1F-4DCC-8295-0CA5279EE223}" type="pres">
      <dgm:prSet presAssocID="{10FB3FEF-B569-4367-A505-2C86330DCC69}" presName="node" presStyleLbl="node1" presStyleIdx="2" presStyleCnt="10" custLinFactNeighborX="-2513" custLinFactNeighborY="-491">
        <dgm:presLayoutVars>
          <dgm:bulletEnabled val="1"/>
        </dgm:presLayoutVars>
      </dgm:prSet>
      <dgm:spPr/>
    </dgm:pt>
    <dgm:pt modelId="{D7934E8D-CBE8-4BA6-8409-ACB650770B03}" type="pres">
      <dgm:prSet presAssocID="{1BF6E31B-4AD7-42D8-BB27-5FA9182DBECF}" presName="sibTrans" presStyleCnt="0"/>
      <dgm:spPr/>
    </dgm:pt>
    <dgm:pt modelId="{82816544-6FA9-4502-9967-4F78AD4D1217}" type="pres">
      <dgm:prSet presAssocID="{00D2B3AE-1E12-47A5-9E1C-42BA6A2995DC}" presName="node" presStyleLbl="node1" presStyleIdx="3" presStyleCnt="10">
        <dgm:presLayoutVars>
          <dgm:bulletEnabled val="1"/>
        </dgm:presLayoutVars>
      </dgm:prSet>
      <dgm:spPr/>
    </dgm:pt>
    <dgm:pt modelId="{22D962F6-B45C-4FE7-86DC-B309AA43D97F}" type="pres">
      <dgm:prSet presAssocID="{5105C4D5-16DA-4B75-BE96-2BA2E3908B53}" presName="sibTrans" presStyleCnt="0"/>
      <dgm:spPr/>
    </dgm:pt>
    <dgm:pt modelId="{073A0973-7FEB-40D7-B73B-B23150CCF389}" type="pres">
      <dgm:prSet presAssocID="{C651CDA3-2FB6-412B-9E27-6BE73A2197A0}" presName="node" presStyleLbl="node1" presStyleIdx="4" presStyleCnt="10">
        <dgm:presLayoutVars>
          <dgm:bulletEnabled val="1"/>
        </dgm:presLayoutVars>
      </dgm:prSet>
      <dgm:spPr/>
    </dgm:pt>
    <dgm:pt modelId="{466DA786-3DD6-4B3A-9667-102C19E7E805}" type="pres">
      <dgm:prSet presAssocID="{B315DC17-0FF9-4FE9-92E3-E345F5FDBFB3}" presName="sibTrans" presStyleCnt="0"/>
      <dgm:spPr/>
    </dgm:pt>
    <dgm:pt modelId="{A5B593E8-27A6-4798-9557-EF21B971FE66}" type="pres">
      <dgm:prSet presAssocID="{64E6F2D7-ADB8-409D-BD55-20CFF8986DFF}" presName="node" presStyleLbl="node1" presStyleIdx="5" presStyleCnt="10">
        <dgm:presLayoutVars>
          <dgm:bulletEnabled val="1"/>
        </dgm:presLayoutVars>
      </dgm:prSet>
      <dgm:spPr/>
    </dgm:pt>
    <dgm:pt modelId="{612428BD-5A5E-4ECF-89C6-6B9C9848DAF8}" type="pres">
      <dgm:prSet presAssocID="{A93ECC3B-29A2-408D-9114-F1C7417C44EA}" presName="sibTrans" presStyleCnt="0"/>
      <dgm:spPr/>
    </dgm:pt>
    <dgm:pt modelId="{40D4176E-B22C-4BA6-9C6E-B05800D2BCF6}" type="pres">
      <dgm:prSet presAssocID="{C81ED26D-1F45-405E-9810-9979E5026049}" presName="node" presStyleLbl="node1" presStyleIdx="6" presStyleCnt="10">
        <dgm:presLayoutVars>
          <dgm:bulletEnabled val="1"/>
        </dgm:presLayoutVars>
      </dgm:prSet>
      <dgm:spPr/>
    </dgm:pt>
    <dgm:pt modelId="{7F2F69AF-EA95-48F6-A98A-F3277C64903A}" type="pres">
      <dgm:prSet presAssocID="{0D8A7772-F64D-4EA8-82D9-7C6FE5CE29CF}" presName="sibTrans" presStyleCnt="0"/>
      <dgm:spPr/>
    </dgm:pt>
    <dgm:pt modelId="{B91A2D22-254F-42C3-952E-8EAE01FCF4FA}" type="pres">
      <dgm:prSet presAssocID="{F870573F-E7C1-4E35-A32F-9B95A5B79776}" presName="node" presStyleLbl="node1" presStyleIdx="7" presStyleCnt="10">
        <dgm:presLayoutVars>
          <dgm:bulletEnabled val="1"/>
        </dgm:presLayoutVars>
      </dgm:prSet>
      <dgm:spPr/>
    </dgm:pt>
    <dgm:pt modelId="{ECEF6F71-1EF1-4F2A-856B-177E8A4AF27E}" type="pres">
      <dgm:prSet presAssocID="{D824A2FE-3458-42B3-A19D-2CA25198F663}" presName="sibTrans" presStyleCnt="0"/>
      <dgm:spPr/>
    </dgm:pt>
    <dgm:pt modelId="{EB9226C3-2E24-4620-BFC9-47A41577A042}" type="pres">
      <dgm:prSet presAssocID="{E61BF073-F833-4029-AB31-39F69BE17869}" presName="node" presStyleLbl="node1" presStyleIdx="8" presStyleCnt="10">
        <dgm:presLayoutVars>
          <dgm:bulletEnabled val="1"/>
        </dgm:presLayoutVars>
      </dgm:prSet>
      <dgm:spPr/>
    </dgm:pt>
    <dgm:pt modelId="{B22C8A98-5B76-45C7-946F-B8E6FED99854}" type="pres">
      <dgm:prSet presAssocID="{8B622DC9-4186-40F4-94DD-CB0102F935CE}" presName="sibTrans" presStyleCnt="0"/>
      <dgm:spPr/>
    </dgm:pt>
    <dgm:pt modelId="{B893ECA7-5F27-410A-8FC1-C28819879D13}" type="pres">
      <dgm:prSet presAssocID="{235BEBDC-5C8D-4528-B76C-A712CD47D935}" presName="node" presStyleLbl="node1" presStyleIdx="9" presStyleCnt="10">
        <dgm:presLayoutVars>
          <dgm:bulletEnabled val="1"/>
        </dgm:presLayoutVars>
      </dgm:prSet>
      <dgm:spPr/>
    </dgm:pt>
  </dgm:ptLst>
  <dgm:cxnLst>
    <dgm:cxn modelId="{64544404-3539-4A31-8105-F432225695FC}" srcId="{0E46B90F-6778-41CB-8669-4ACFA36C0EAE}" destId="{C81ED26D-1F45-405E-9810-9979E5026049}" srcOrd="6" destOrd="0" parTransId="{35B2265A-7B3C-45F0-85F5-7FD7FC949A18}" sibTransId="{0D8A7772-F64D-4EA8-82D9-7C6FE5CE29CF}"/>
    <dgm:cxn modelId="{0B71FD20-DDC0-4F79-85D4-2A52A09A4164}" type="presOf" srcId="{907D5263-6684-4550-BAE0-4033DE69BF9D}" destId="{6F929424-7661-46DA-94B6-F1DDC248CD10}" srcOrd="0" destOrd="0" presId="urn:microsoft.com/office/officeart/2005/8/layout/default"/>
    <dgm:cxn modelId="{72E6BC2A-5F4B-47A0-99D1-B155E20638E6}" type="presOf" srcId="{10FB3FEF-B569-4367-A505-2C86330DCC69}" destId="{4ABE80C4-6A1F-4DCC-8295-0CA5279EE223}" srcOrd="0" destOrd="0" presId="urn:microsoft.com/office/officeart/2005/8/layout/default"/>
    <dgm:cxn modelId="{FB62E641-4D27-4520-96DB-0383063F0D42}" type="presOf" srcId="{00D2B3AE-1E12-47A5-9E1C-42BA6A2995DC}" destId="{82816544-6FA9-4502-9967-4F78AD4D1217}" srcOrd="0" destOrd="0" presId="urn:microsoft.com/office/officeart/2005/8/layout/default"/>
    <dgm:cxn modelId="{F0AC1E48-66CC-4F0F-9814-EF81B64777D0}" srcId="{0E46B90F-6778-41CB-8669-4ACFA36C0EAE}" destId="{18B36931-CF37-41D8-A2CE-5E8E9738C38C}" srcOrd="0" destOrd="0" parTransId="{C74DB740-9B92-41AF-AE9B-87A0BA53DDC1}" sibTransId="{41894FAB-A4D5-4863-9B3B-B407FF0F9366}"/>
    <dgm:cxn modelId="{353B9A53-8930-4B75-BA3C-C7C27C4F49E9}" type="presOf" srcId="{C651CDA3-2FB6-412B-9E27-6BE73A2197A0}" destId="{073A0973-7FEB-40D7-B73B-B23150CCF389}" srcOrd="0" destOrd="0" presId="urn:microsoft.com/office/officeart/2005/8/layout/default"/>
    <dgm:cxn modelId="{D4439255-2C70-4FE8-93E2-7B3F0F8D69D2}" srcId="{0E46B90F-6778-41CB-8669-4ACFA36C0EAE}" destId="{E61BF073-F833-4029-AB31-39F69BE17869}" srcOrd="8" destOrd="0" parTransId="{04369D17-9A78-48F2-A118-9DD92255D70A}" sibTransId="{8B622DC9-4186-40F4-94DD-CB0102F935CE}"/>
    <dgm:cxn modelId="{0383BC59-2949-4694-8191-7EF69AA445AA}" type="presOf" srcId="{235BEBDC-5C8D-4528-B76C-A712CD47D935}" destId="{B893ECA7-5F27-410A-8FC1-C28819879D13}" srcOrd="0" destOrd="0" presId="urn:microsoft.com/office/officeart/2005/8/layout/default"/>
    <dgm:cxn modelId="{407EB57A-3199-49D8-9F19-AB823566C0C1}" type="presOf" srcId="{0E46B90F-6778-41CB-8669-4ACFA36C0EAE}" destId="{2E36FEA0-3D6A-426D-8973-00134A379217}" srcOrd="0" destOrd="0" presId="urn:microsoft.com/office/officeart/2005/8/layout/default"/>
    <dgm:cxn modelId="{D942C67F-70B8-4C8D-A4B0-6B392D6EF33E}" srcId="{0E46B90F-6778-41CB-8669-4ACFA36C0EAE}" destId="{F870573F-E7C1-4E35-A32F-9B95A5B79776}" srcOrd="7" destOrd="0" parTransId="{1463B89A-BB1E-4FDE-859C-45034344C0DF}" sibTransId="{D824A2FE-3458-42B3-A19D-2CA25198F663}"/>
    <dgm:cxn modelId="{8A14AA84-6155-49B5-84EE-81B218AE83F7}" srcId="{0E46B90F-6778-41CB-8669-4ACFA36C0EAE}" destId="{235BEBDC-5C8D-4528-B76C-A712CD47D935}" srcOrd="9" destOrd="0" parTransId="{07936BE2-1E02-42FB-8344-F9BD28836E93}" sibTransId="{E0A38233-70A2-4AD2-9EEF-0F9C728AEE71}"/>
    <dgm:cxn modelId="{B0585B87-E71E-4FA0-992F-83C061BC4D82}" srcId="{0E46B90F-6778-41CB-8669-4ACFA36C0EAE}" destId="{10FB3FEF-B569-4367-A505-2C86330DCC69}" srcOrd="2" destOrd="0" parTransId="{4C8C73BA-12CA-415D-AB7C-C3451CB5149C}" sibTransId="{1BF6E31B-4AD7-42D8-BB27-5FA9182DBECF}"/>
    <dgm:cxn modelId="{24AC5F9A-5689-4B71-B9BF-04CB3C8E80CF}" type="presOf" srcId="{F870573F-E7C1-4E35-A32F-9B95A5B79776}" destId="{B91A2D22-254F-42C3-952E-8EAE01FCF4FA}" srcOrd="0" destOrd="0" presId="urn:microsoft.com/office/officeart/2005/8/layout/default"/>
    <dgm:cxn modelId="{6AC6C6AB-FB8D-4EAB-8518-2692362C0F8A}" srcId="{0E46B90F-6778-41CB-8669-4ACFA36C0EAE}" destId="{00D2B3AE-1E12-47A5-9E1C-42BA6A2995DC}" srcOrd="3" destOrd="0" parTransId="{64CB6669-F8C1-4513-BF33-EC922E136C65}" sibTransId="{5105C4D5-16DA-4B75-BE96-2BA2E3908B53}"/>
    <dgm:cxn modelId="{F36468B4-61D3-48E5-8FDF-83DA891120BF}" srcId="{0E46B90F-6778-41CB-8669-4ACFA36C0EAE}" destId="{907D5263-6684-4550-BAE0-4033DE69BF9D}" srcOrd="1" destOrd="0" parTransId="{91806804-953A-45D3-874E-C147DF62933D}" sibTransId="{F472CB7E-BB6B-4302-BE84-1A1B11507F36}"/>
    <dgm:cxn modelId="{048D4DBB-E865-460A-A7D1-F28FD7714D09}" type="presOf" srcId="{18B36931-CF37-41D8-A2CE-5E8E9738C38C}" destId="{30BFA479-109A-4381-B30D-9985D52E4D7E}" srcOrd="0" destOrd="0" presId="urn:microsoft.com/office/officeart/2005/8/layout/default"/>
    <dgm:cxn modelId="{02DA56CF-E70F-4391-A695-5DED7FFF008B}" type="presOf" srcId="{64E6F2D7-ADB8-409D-BD55-20CFF8986DFF}" destId="{A5B593E8-27A6-4798-9557-EF21B971FE66}" srcOrd="0" destOrd="0" presId="urn:microsoft.com/office/officeart/2005/8/layout/default"/>
    <dgm:cxn modelId="{578FE9E4-2764-4113-821B-00B218E7EF08}" type="presOf" srcId="{C81ED26D-1F45-405E-9810-9979E5026049}" destId="{40D4176E-B22C-4BA6-9C6E-B05800D2BCF6}" srcOrd="0" destOrd="0" presId="urn:microsoft.com/office/officeart/2005/8/layout/default"/>
    <dgm:cxn modelId="{77C8CDF7-3517-4F4B-992D-C4F6551EC3EB}" srcId="{0E46B90F-6778-41CB-8669-4ACFA36C0EAE}" destId="{C651CDA3-2FB6-412B-9E27-6BE73A2197A0}" srcOrd="4" destOrd="0" parTransId="{02532AF3-9CDF-42D3-8558-216E34D4828A}" sibTransId="{B315DC17-0FF9-4FE9-92E3-E345F5FDBFB3}"/>
    <dgm:cxn modelId="{36FEC8F8-1FC0-4E10-A266-8097A33631D3}" srcId="{0E46B90F-6778-41CB-8669-4ACFA36C0EAE}" destId="{64E6F2D7-ADB8-409D-BD55-20CFF8986DFF}" srcOrd="5" destOrd="0" parTransId="{0F166E1B-6CED-427D-A767-62A7950172BD}" sibTransId="{A93ECC3B-29A2-408D-9114-F1C7417C44EA}"/>
    <dgm:cxn modelId="{38F331FB-A90C-4BC8-9CC1-F88ADC739602}" type="presOf" srcId="{E61BF073-F833-4029-AB31-39F69BE17869}" destId="{EB9226C3-2E24-4620-BFC9-47A41577A042}" srcOrd="0" destOrd="0" presId="urn:microsoft.com/office/officeart/2005/8/layout/default"/>
    <dgm:cxn modelId="{E5ED7FF1-1C79-4072-9750-3915E476ECE9}" type="presParOf" srcId="{2E36FEA0-3D6A-426D-8973-00134A379217}" destId="{30BFA479-109A-4381-B30D-9985D52E4D7E}" srcOrd="0" destOrd="0" presId="urn:microsoft.com/office/officeart/2005/8/layout/default"/>
    <dgm:cxn modelId="{8396610E-19F0-4FF2-9C0A-541D2D16B5B6}" type="presParOf" srcId="{2E36FEA0-3D6A-426D-8973-00134A379217}" destId="{DB1C739E-1660-4ABE-BFB1-ADEDCE298E14}" srcOrd="1" destOrd="0" presId="urn:microsoft.com/office/officeart/2005/8/layout/default"/>
    <dgm:cxn modelId="{28004F0E-91D7-43E3-9939-4F37BE1FA2FF}" type="presParOf" srcId="{2E36FEA0-3D6A-426D-8973-00134A379217}" destId="{6F929424-7661-46DA-94B6-F1DDC248CD10}" srcOrd="2" destOrd="0" presId="urn:microsoft.com/office/officeart/2005/8/layout/default"/>
    <dgm:cxn modelId="{9EA9D34B-B13E-4CD6-8B50-1E49717F7FCD}" type="presParOf" srcId="{2E36FEA0-3D6A-426D-8973-00134A379217}" destId="{4176E4E8-BF9F-45A3-95E8-5500D8195597}" srcOrd="3" destOrd="0" presId="urn:microsoft.com/office/officeart/2005/8/layout/default"/>
    <dgm:cxn modelId="{21658DD5-9A42-4840-943D-FFC1612DB27B}" type="presParOf" srcId="{2E36FEA0-3D6A-426D-8973-00134A379217}" destId="{4ABE80C4-6A1F-4DCC-8295-0CA5279EE223}" srcOrd="4" destOrd="0" presId="urn:microsoft.com/office/officeart/2005/8/layout/default"/>
    <dgm:cxn modelId="{71BB2864-F3DD-4AFC-AB2B-500D4E5B66E8}" type="presParOf" srcId="{2E36FEA0-3D6A-426D-8973-00134A379217}" destId="{D7934E8D-CBE8-4BA6-8409-ACB650770B03}" srcOrd="5" destOrd="0" presId="urn:microsoft.com/office/officeart/2005/8/layout/default"/>
    <dgm:cxn modelId="{B1596080-8739-480E-B60D-784E7FAEFF08}" type="presParOf" srcId="{2E36FEA0-3D6A-426D-8973-00134A379217}" destId="{82816544-6FA9-4502-9967-4F78AD4D1217}" srcOrd="6" destOrd="0" presId="urn:microsoft.com/office/officeart/2005/8/layout/default"/>
    <dgm:cxn modelId="{3E5AA9D4-437D-4FD7-AC94-7AFA93299E16}" type="presParOf" srcId="{2E36FEA0-3D6A-426D-8973-00134A379217}" destId="{22D962F6-B45C-4FE7-86DC-B309AA43D97F}" srcOrd="7" destOrd="0" presId="urn:microsoft.com/office/officeart/2005/8/layout/default"/>
    <dgm:cxn modelId="{06BDC9D4-2A90-4F1D-B1AB-0AB9E0AAAD40}" type="presParOf" srcId="{2E36FEA0-3D6A-426D-8973-00134A379217}" destId="{073A0973-7FEB-40D7-B73B-B23150CCF389}" srcOrd="8" destOrd="0" presId="urn:microsoft.com/office/officeart/2005/8/layout/default"/>
    <dgm:cxn modelId="{23DBA55F-BA97-406D-9C86-004798B36EEF}" type="presParOf" srcId="{2E36FEA0-3D6A-426D-8973-00134A379217}" destId="{466DA786-3DD6-4B3A-9667-102C19E7E805}" srcOrd="9" destOrd="0" presId="urn:microsoft.com/office/officeart/2005/8/layout/default"/>
    <dgm:cxn modelId="{5F13F983-F987-4937-9B2C-70C7DB39E9B5}" type="presParOf" srcId="{2E36FEA0-3D6A-426D-8973-00134A379217}" destId="{A5B593E8-27A6-4798-9557-EF21B971FE66}" srcOrd="10" destOrd="0" presId="urn:microsoft.com/office/officeart/2005/8/layout/default"/>
    <dgm:cxn modelId="{C624448A-5AFA-49D4-92F7-875C9BF27E73}" type="presParOf" srcId="{2E36FEA0-3D6A-426D-8973-00134A379217}" destId="{612428BD-5A5E-4ECF-89C6-6B9C9848DAF8}" srcOrd="11" destOrd="0" presId="urn:microsoft.com/office/officeart/2005/8/layout/default"/>
    <dgm:cxn modelId="{3CE3CCB1-DEF7-466E-A013-80292478A776}" type="presParOf" srcId="{2E36FEA0-3D6A-426D-8973-00134A379217}" destId="{40D4176E-B22C-4BA6-9C6E-B05800D2BCF6}" srcOrd="12" destOrd="0" presId="urn:microsoft.com/office/officeart/2005/8/layout/default"/>
    <dgm:cxn modelId="{D7D73715-E9A4-4B0A-9D04-C70ACA3F943A}" type="presParOf" srcId="{2E36FEA0-3D6A-426D-8973-00134A379217}" destId="{7F2F69AF-EA95-48F6-A98A-F3277C64903A}" srcOrd="13" destOrd="0" presId="urn:microsoft.com/office/officeart/2005/8/layout/default"/>
    <dgm:cxn modelId="{98DD073E-1070-4BF0-BD67-80D010987906}" type="presParOf" srcId="{2E36FEA0-3D6A-426D-8973-00134A379217}" destId="{B91A2D22-254F-42C3-952E-8EAE01FCF4FA}" srcOrd="14" destOrd="0" presId="urn:microsoft.com/office/officeart/2005/8/layout/default"/>
    <dgm:cxn modelId="{291016E1-1D28-441A-9B42-550E995A69B8}" type="presParOf" srcId="{2E36FEA0-3D6A-426D-8973-00134A379217}" destId="{ECEF6F71-1EF1-4F2A-856B-177E8A4AF27E}" srcOrd="15" destOrd="0" presId="urn:microsoft.com/office/officeart/2005/8/layout/default"/>
    <dgm:cxn modelId="{2029140F-7C05-494C-8B5A-2078EDD546DC}" type="presParOf" srcId="{2E36FEA0-3D6A-426D-8973-00134A379217}" destId="{EB9226C3-2E24-4620-BFC9-47A41577A042}" srcOrd="16" destOrd="0" presId="urn:microsoft.com/office/officeart/2005/8/layout/default"/>
    <dgm:cxn modelId="{3E4CF565-D1F8-4021-8BBC-89F4DA933F7E}" type="presParOf" srcId="{2E36FEA0-3D6A-426D-8973-00134A379217}" destId="{B22C8A98-5B76-45C7-946F-B8E6FED99854}" srcOrd="17" destOrd="0" presId="urn:microsoft.com/office/officeart/2005/8/layout/default"/>
    <dgm:cxn modelId="{8BA901FF-1C00-4FAB-A284-92C1FF665D8A}" type="presParOf" srcId="{2E36FEA0-3D6A-426D-8973-00134A379217}" destId="{B893ECA7-5F27-410A-8FC1-C28819879D13}"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FA479-109A-4381-B30D-9985D52E4D7E}">
      <dsp:nvSpPr>
        <dsp:cNvPr id="0" name=""/>
        <dsp:cNvSpPr/>
      </dsp:nvSpPr>
      <dsp:spPr>
        <a:xfrm>
          <a:off x="2506" y="187156"/>
          <a:ext cx="1988512" cy="11931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2015</a:t>
          </a:r>
          <a:r>
            <a:rPr lang="ja-JP" altLang="en-US" sz="4000" kern="1200" dirty="0"/>
            <a:t>年</a:t>
          </a:r>
          <a:endParaRPr lang="en-US" sz="4000" kern="1200" dirty="0"/>
        </a:p>
      </dsp:txBody>
      <dsp:txXfrm>
        <a:off x="2506" y="187156"/>
        <a:ext cx="1988512" cy="1193107"/>
      </dsp:txXfrm>
    </dsp:sp>
    <dsp:sp modelId="{6F929424-7661-46DA-94B6-F1DDC248CD10}">
      <dsp:nvSpPr>
        <dsp:cNvPr id="0" name=""/>
        <dsp:cNvSpPr/>
      </dsp:nvSpPr>
      <dsp:spPr>
        <a:xfrm>
          <a:off x="2189869" y="187156"/>
          <a:ext cx="1988512" cy="11931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2016</a:t>
          </a:r>
          <a:r>
            <a:rPr lang="ja-JP" altLang="en-US" sz="4000" kern="1200" dirty="0"/>
            <a:t>年</a:t>
          </a:r>
          <a:endParaRPr lang="en-US" sz="4000" kern="1200" dirty="0"/>
        </a:p>
      </dsp:txBody>
      <dsp:txXfrm>
        <a:off x="2189869" y="187156"/>
        <a:ext cx="1988512" cy="1193107"/>
      </dsp:txXfrm>
    </dsp:sp>
    <dsp:sp modelId="{4ABE80C4-6A1F-4DCC-8295-0CA5279EE223}">
      <dsp:nvSpPr>
        <dsp:cNvPr id="0" name=""/>
        <dsp:cNvSpPr/>
      </dsp:nvSpPr>
      <dsp:spPr>
        <a:xfrm>
          <a:off x="4327261" y="181298"/>
          <a:ext cx="1988512" cy="11931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2017</a:t>
          </a:r>
          <a:r>
            <a:rPr lang="ja-JP" altLang="en-US" sz="4000" kern="1200" dirty="0"/>
            <a:t>年</a:t>
          </a:r>
          <a:endParaRPr lang="en-US" sz="4000" kern="1200" dirty="0"/>
        </a:p>
      </dsp:txBody>
      <dsp:txXfrm>
        <a:off x="4327261" y="181298"/>
        <a:ext cx="1988512" cy="1193107"/>
      </dsp:txXfrm>
    </dsp:sp>
    <dsp:sp modelId="{82816544-6FA9-4502-9967-4F78AD4D1217}">
      <dsp:nvSpPr>
        <dsp:cNvPr id="0" name=""/>
        <dsp:cNvSpPr/>
      </dsp:nvSpPr>
      <dsp:spPr>
        <a:xfrm>
          <a:off x="6564596" y="187156"/>
          <a:ext cx="1988512" cy="119310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2018</a:t>
          </a:r>
          <a:r>
            <a:rPr lang="ja-JP" altLang="en-US" sz="4000" kern="1200" dirty="0"/>
            <a:t>年</a:t>
          </a:r>
          <a:endParaRPr lang="en-US" sz="4000" kern="1200" dirty="0"/>
        </a:p>
      </dsp:txBody>
      <dsp:txXfrm>
        <a:off x="6564596" y="187156"/>
        <a:ext cx="1988512" cy="1193107"/>
      </dsp:txXfrm>
    </dsp:sp>
    <dsp:sp modelId="{073A0973-7FEB-40D7-B73B-B23150CCF389}">
      <dsp:nvSpPr>
        <dsp:cNvPr id="0" name=""/>
        <dsp:cNvSpPr/>
      </dsp:nvSpPr>
      <dsp:spPr>
        <a:xfrm>
          <a:off x="2506" y="1579115"/>
          <a:ext cx="1988512" cy="119310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2019</a:t>
          </a:r>
          <a:r>
            <a:rPr lang="ja-JP" altLang="en-US" sz="4000" kern="1200" dirty="0"/>
            <a:t>年</a:t>
          </a:r>
          <a:endParaRPr lang="en-US" sz="4000" kern="1200" dirty="0"/>
        </a:p>
      </dsp:txBody>
      <dsp:txXfrm>
        <a:off x="2506" y="1579115"/>
        <a:ext cx="1988512" cy="1193107"/>
      </dsp:txXfrm>
    </dsp:sp>
    <dsp:sp modelId="{A5B593E8-27A6-4798-9557-EF21B971FE66}">
      <dsp:nvSpPr>
        <dsp:cNvPr id="0" name=""/>
        <dsp:cNvSpPr/>
      </dsp:nvSpPr>
      <dsp:spPr>
        <a:xfrm>
          <a:off x="2189869" y="1579115"/>
          <a:ext cx="1988512" cy="11931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2020</a:t>
          </a:r>
          <a:r>
            <a:rPr lang="ja-JP" altLang="en-US" sz="4000" kern="1200" dirty="0"/>
            <a:t>年</a:t>
          </a:r>
          <a:endParaRPr lang="en-US" sz="4000" kern="1200" dirty="0"/>
        </a:p>
      </dsp:txBody>
      <dsp:txXfrm>
        <a:off x="2189869" y="1579115"/>
        <a:ext cx="1988512" cy="1193107"/>
      </dsp:txXfrm>
    </dsp:sp>
    <dsp:sp modelId="{40D4176E-B22C-4BA6-9C6E-B05800D2BCF6}">
      <dsp:nvSpPr>
        <dsp:cNvPr id="0" name=""/>
        <dsp:cNvSpPr/>
      </dsp:nvSpPr>
      <dsp:spPr>
        <a:xfrm>
          <a:off x="4377233" y="1579115"/>
          <a:ext cx="1988512" cy="11931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2021</a:t>
          </a:r>
          <a:r>
            <a:rPr lang="ja-JP" altLang="en-US" sz="4000" kern="1200" dirty="0"/>
            <a:t>年</a:t>
          </a:r>
          <a:endParaRPr lang="en-US" sz="4000" kern="1200" dirty="0"/>
        </a:p>
      </dsp:txBody>
      <dsp:txXfrm>
        <a:off x="4377233" y="1579115"/>
        <a:ext cx="1988512" cy="1193107"/>
      </dsp:txXfrm>
    </dsp:sp>
    <dsp:sp modelId="{B91A2D22-254F-42C3-952E-8EAE01FCF4FA}">
      <dsp:nvSpPr>
        <dsp:cNvPr id="0" name=""/>
        <dsp:cNvSpPr/>
      </dsp:nvSpPr>
      <dsp:spPr>
        <a:xfrm>
          <a:off x="6564596" y="1579115"/>
          <a:ext cx="1988512" cy="11931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2022</a:t>
          </a:r>
          <a:r>
            <a:rPr lang="ja-JP" altLang="en-US" sz="4000" kern="1200" dirty="0"/>
            <a:t>年</a:t>
          </a:r>
          <a:endParaRPr lang="en-US" sz="4000" kern="1200" dirty="0"/>
        </a:p>
      </dsp:txBody>
      <dsp:txXfrm>
        <a:off x="6564596" y="1579115"/>
        <a:ext cx="1988512" cy="1193107"/>
      </dsp:txXfrm>
    </dsp:sp>
    <dsp:sp modelId="{EB9226C3-2E24-4620-BFC9-47A41577A042}">
      <dsp:nvSpPr>
        <dsp:cNvPr id="0" name=""/>
        <dsp:cNvSpPr/>
      </dsp:nvSpPr>
      <dsp:spPr>
        <a:xfrm>
          <a:off x="2189869" y="2971073"/>
          <a:ext cx="1988512" cy="119310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2023</a:t>
          </a:r>
          <a:r>
            <a:rPr lang="ja-JP" altLang="en-US" sz="4000" kern="1200" dirty="0"/>
            <a:t>年</a:t>
          </a:r>
          <a:endParaRPr lang="en-US" sz="4000" kern="1200" dirty="0"/>
        </a:p>
      </dsp:txBody>
      <dsp:txXfrm>
        <a:off x="2189869" y="2971073"/>
        <a:ext cx="1988512" cy="1193107"/>
      </dsp:txXfrm>
    </dsp:sp>
    <dsp:sp modelId="{B893ECA7-5F27-410A-8FC1-C28819879D13}">
      <dsp:nvSpPr>
        <dsp:cNvPr id="0" name=""/>
        <dsp:cNvSpPr/>
      </dsp:nvSpPr>
      <dsp:spPr>
        <a:xfrm>
          <a:off x="4377233" y="2971073"/>
          <a:ext cx="1988512" cy="119310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altLang="ja-JP" sz="4000" kern="1200" dirty="0"/>
            <a:t>2024</a:t>
          </a:r>
          <a:r>
            <a:rPr lang="ja-JP" altLang="en-US" sz="4000" kern="1200" dirty="0"/>
            <a:t>年</a:t>
          </a:r>
          <a:endParaRPr lang="en-US" sz="4000" kern="1200" dirty="0"/>
        </a:p>
      </dsp:txBody>
      <dsp:txXfrm>
        <a:off x="4377233" y="2971073"/>
        <a:ext cx="1988512" cy="119310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0.77114</cdr:x>
      <cdr:y>0.01662</cdr:y>
    </cdr:from>
    <cdr:to>
      <cdr:x>0.96842</cdr:x>
      <cdr:y>0.13422</cdr:y>
    </cdr:to>
    <cdr:pic>
      <cdr:nvPicPr>
        <cdr:cNvPr id="2" name="chart">
          <a:extLst xmlns:a="http://schemas.openxmlformats.org/drawingml/2006/main">
            <a:ext uri="{FF2B5EF4-FFF2-40B4-BE49-F238E27FC236}">
              <a16:creationId xmlns:a16="http://schemas.microsoft.com/office/drawing/2014/main" id="{38D5AE1C-5D88-4710-9B05-A276FF49EF9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241800" y="60325"/>
          <a:ext cx="1085182" cy="426757"/>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0.17273</cdr:x>
      <cdr:y>0.39292</cdr:y>
    </cdr:from>
    <cdr:to>
      <cdr:x>0.17273</cdr:x>
      <cdr:y>0.65026</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4223" y="1533702"/>
          <a:ext cx="0" cy="1004486"/>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0.95742</cdr:x>
      <cdr:y>0.40928</cdr:y>
    </cdr:from>
    <cdr:to>
      <cdr:x>0.95788</cdr:x>
      <cdr:y>0.55909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119131" y="1573667"/>
          <a:ext cx="2939" cy="57600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0.82626</cdr:x>
      <cdr:y>0.01063</cdr:y>
    </cdr:from>
    <cdr:to>
      <cdr:x>1</cdr:x>
      <cdr:y>0.24046</cdr:y>
    </cdr:to>
    <cdr:sp macro="" textlink="">
      <cdr:nvSpPr>
        <cdr:cNvPr id="2" name="下矢印吹き出し 18">
          <a:extLst xmlns:a="http://schemas.openxmlformats.org/drawingml/2006/main">
            <a:ext uri="{FF2B5EF4-FFF2-40B4-BE49-F238E27FC236}">
              <a16:creationId xmlns:a16="http://schemas.microsoft.com/office/drawing/2014/main" id="{90AAC789-12F1-4A26-A86F-61E559B3AF18}"/>
            </a:ext>
          </a:extLst>
        </cdr:cNvPr>
        <cdr:cNvSpPr/>
      </cdr:nvSpPr>
      <cdr:spPr>
        <a:xfrm xmlns:a="http://schemas.openxmlformats.org/drawingml/2006/main">
          <a:off x="5278912" y="42865"/>
          <a:ext cx="1093288" cy="926476"/>
        </a:xfrm>
        <a:prstGeom xmlns:a="http://schemas.openxmlformats.org/drawingml/2006/main" prst="downArrowCallout">
          <a:avLst/>
        </a:prstGeom>
        <a:solidFill xmlns:a="http://schemas.openxmlformats.org/drawingml/2006/main">
          <a:schemeClr val="bg1"/>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0" rIns="91440" bIns="0" numCol="1" spcCol="0" rtlCol="0" fromWordArt="0" anchor="ctr" anchorCtr="0" forceAA="0" compatLnSpc="1">
          <a:prstTxWarp prst="textNoShape">
            <a:avLst/>
          </a:prstTxWarp>
          <a:noAutofit/>
        </a:bodyP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3.0</a:t>
          </a:r>
          <a:r>
            <a:rPr lang="ja-JP" sz="1600" b="1" kern="100" dirty="0">
              <a:solidFill>
                <a:srgbClr val="000000"/>
              </a:solidFill>
              <a:effectLst/>
              <a:ea typeface="ＭＳ ゴシック"/>
              <a:cs typeface="Times New Roman"/>
            </a:rPr>
            <a:t>万円の不足</a:t>
          </a:r>
          <a:endParaRPr lang="ja-JP" sz="1600" kern="100" dirty="0">
            <a:effectLst/>
            <a:ea typeface="ＭＳ 明朝"/>
            <a:cs typeface="Times New Roman"/>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0.17273</cdr:x>
      <cdr:y>0.39292</cdr:y>
    </cdr:from>
    <cdr:to>
      <cdr:x>0.17273</cdr:x>
      <cdr:y>0.65026</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4223" y="1533702"/>
          <a:ext cx="0" cy="1004486"/>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0.95742</cdr:x>
      <cdr:y>0.40928</cdr:y>
    </cdr:from>
    <cdr:to>
      <cdr:x>0.95788</cdr:x>
      <cdr:y>0.55909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119131" y="1573667"/>
          <a:ext cx="2939" cy="57600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0.95519</cdr:x>
      <cdr:y>0.41141</cdr:y>
    </cdr:from>
    <cdr:to>
      <cdr:x>0.95519</cdr:x>
      <cdr:y>0.64589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6059218" y="1615041"/>
          <a:ext cx="0" cy="92043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0.1816</cdr:x>
      <cdr:y>0.39127</cdr:y>
    </cdr:from>
    <cdr:to>
      <cdr:x>0.1816</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51955" y="1535966"/>
          <a:ext cx="0" cy="1010211"/>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0.17739</cdr:x>
      <cdr:y>0.39667</cdr:y>
    </cdr:from>
    <cdr:to>
      <cdr:x>0.17739</cdr:x>
      <cdr:y>0.65401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17931" y="1523066"/>
          <a:ext cx="0" cy="98809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0.9604</cdr:x>
      <cdr:y>0.40433</cdr:y>
    </cdr:from>
    <cdr:to>
      <cdr:x>0.96086</cdr:x>
      <cdr:y>0.5168</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687077" y="1613671"/>
          <a:ext cx="3203" cy="44886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0.17793</cdr:x>
      <cdr:y>0.39127</cdr:y>
    </cdr:from>
    <cdr:to>
      <cdr:x>0.17793</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238914" y="1561548"/>
          <a:ext cx="0" cy="102703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0.95053</cdr:x>
      <cdr:y>0.40215</cdr:y>
    </cdr:from>
    <cdr:to>
      <cdr:x>0.95099</cdr:x>
      <cdr:y>0.51462</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046983" y="1671240"/>
          <a:ext cx="2927" cy="46739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0.16592</cdr:x>
      <cdr:y>0.40304</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35410" y="1808957"/>
          <a:ext cx="0" cy="110839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0.75607</cdr:x>
      <cdr:y>0.40304</cdr:y>
    </cdr:from>
    <cdr:to>
      <cdr:x>0.75607</cdr:x>
      <cdr:y>0.52334</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718194" y="1808957"/>
          <a:ext cx="0" cy="53992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0.17065</cdr:x>
      <cdr:y>0.3927</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38" y="1656185"/>
          <a:ext cx="0" cy="112053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0.76783</cdr:x>
      <cdr:y>0.4144</cdr:y>
    </cdr:from>
    <cdr:to>
      <cdr:x>0.76832</cdr:x>
      <cdr:y>0.52929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60020" y="1747704"/>
          <a:ext cx="3085" cy="48454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9.xml><?xml version="1.0" encoding="utf-8"?>
<c:userShapes xmlns:c="http://schemas.openxmlformats.org/drawingml/2006/chart">
  <cdr:relSizeAnchor xmlns:cdr="http://schemas.openxmlformats.org/drawingml/2006/chartDrawing">
    <cdr:from>
      <cdr:x>0.1638</cdr:x>
      <cdr:y>0.39</cdr:y>
    </cdr:from>
    <cdr:to>
      <cdr:x>0.1638</cdr:x>
      <cdr:y>0.64734</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69120" y="1679785"/>
          <a:ext cx="0" cy="110839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0.74123</cdr:x>
      <cdr:y>0.40229</cdr:y>
    </cdr:from>
    <cdr:to>
      <cdr:x>0.74123</cdr:x>
      <cdr:y>0.51069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37872" y="1732737"/>
          <a:ext cx="0" cy="46689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2025/3/3</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11</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12</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13</a:t>
            </a:fld>
            <a:endParaRPr lang="en-US" altLang="ja-JP" dirty="0"/>
          </a:p>
        </p:txBody>
      </p:sp>
    </p:spTree>
    <p:extLst>
      <p:ext uri="{BB962C8B-B14F-4D97-AF65-F5344CB8AC3E}">
        <p14:creationId xmlns:p14="http://schemas.microsoft.com/office/powerpoint/2010/main" val="1315698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249523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3713092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43B8D-E498-53DF-907D-DE1AA9B5C0DD}"/>
            </a:ext>
          </a:extLst>
        </p:cNvPr>
        <p:cNvGrpSpPr/>
        <p:nvPr/>
      </p:nvGrpSpPr>
      <p:grpSpPr>
        <a:xfrm>
          <a:off x="0" y="0"/>
          <a:ext cx="0" cy="0"/>
          <a:chOff x="0" y="0"/>
          <a:chExt cx="0" cy="0"/>
        </a:xfrm>
      </p:grpSpPr>
      <p:sp>
        <p:nvSpPr>
          <p:cNvPr id="20481" name="スライド イメージ プレースホルダー 1">
            <a:extLst>
              <a:ext uri="{FF2B5EF4-FFF2-40B4-BE49-F238E27FC236}">
                <a16:creationId xmlns:a16="http://schemas.microsoft.com/office/drawing/2014/main" id="{5EDC4B48-B99B-2D15-8366-BD0E1D4F0483}"/>
              </a:ext>
            </a:extLst>
          </p:cNvPr>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a:extLst>
              <a:ext uri="{FF2B5EF4-FFF2-40B4-BE49-F238E27FC236}">
                <a16:creationId xmlns:a16="http://schemas.microsoft.com/office/drawing/2014/main" id="{650AE03F-04D2-C035-B1F4-8BBC3BBEAD4E}"/>
              </a:ext>
            </a:extLst>
          </p:cNvP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a:extLst>
              <a:ext uri="{FF2B5EF4-FFF2-40B4-BE49-F238E27FC236}">
                <a16:creationId xmlns:a16="http://schemas.microsoft.com/office/drawing/2014/main" id="{FF7AACED-1893-C72B-01B4-C6E5B464FFD2}"/>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869327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273B8-2FC7-C677-3C0F-396438CC8721}"/>
            </a:ext>
          </a:extLst>
        </p:cNvPr>
        <p:cNvGrpSpPr/>
        <p:nvPr/>
      </p:nvGrpSpPr>
      <p:grpSpPr>
        <a:xfrm>
          <a:off x="0" y="0"/>
          <a:ext cx="0" cy="0"/>
          <a:chOff x="0" y="0"/>
          <a:chExt cx="0" cy="0"/>
        </a:xfrm>
      </p:grpSpPr>
      <p:sp>
        <p:nvSpPr>
          <p:cNvPr id="20481" name="スライド イメージ プレースホルダー 1">
            <a:extLst>
              <a:ext uri="{FF2B5EF4-FFF2-40B4-BE49-F238E27FC236}">
                <a16:creationId xmlns:a16="http://schemas.microsoft.com/office/drawing/2014/main" id="{46B52C39-72FA-1A74-F30B-7C028CF196FE}"/>
              </a:ext>
            </a:extLst>
          </p:cNvPr>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a:extLst>
              <a:ext uri="{FF2B5EF4-FFF2-40B4-BE49-F238E27FC236}">
                <a16:creationId xmlns:a16="http://schemas.microsoft.com/office/drawing/2014/main" id="{0D336C97-764C-C399-B68F-1F8C2BCFD61C}"/>
              </a:ext>
            </a:extLst>
          </p:cNvP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a:extLst>
              <a:ext uri="{FF2B5EF4-FFF2-40B4-BE49-F238E27FC236}">
                <a16:creationId xmlns:a16="http://schemas.microsoft.com/office/drawing/2014/main" id="{9ABDF8E8-0D77-0544-1B30-B1AAEC1C1F1B}"/>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3298121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780592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789756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3511163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267545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2025/3/3</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2025/3/3</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2025/3/3</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2025/3/3</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2025/3/3</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2025/3/3</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2025/3/3</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2025/3/3</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2025/3/3</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2025/3/3</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2025/3/3</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2025/3/3</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ADC3264-91EF-4E54-9D80-A022DDBF58B5}"/>
              </a:ext>
            </a:extLst>
          </p:cNvPr>
          <p:cNvSpPr/>
          <p:nvPr/>
        </p:nvSpPr>
        <p:spPr>
          <a:xfrm>
            <a:off x="6084168" y="6093296"/>
            <a:ext cx="2995614" cy="369332"/>
          </a:xfrm>
          <a:prstGeom prst="rect">
            <a:avLst/>
          </a:prstGeom>
        </p:spPr>
        <p:txBody>
          <a:bodyPr wrap="square">
            <a:spAutoFit/>
          </a:bodyPr>
          <a:lstStyle/>
          <a:p>
            <a:r>
              <a:rPr lang="en-US" altLang="ja-JP" dirty="0"/>
              <a:t>https://www.e-stat.go.jp</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251520" y="303039"/>
            <a:ext cx="2808312" cy="461665"/>
          </a:xfrm>
          <a:prstGeom prst="rect">
            <a:avLst/>
          </a:prstGeom>
          <a:noFill/>
        </p:spPr>
        <p:txBody>
          <a:bodyPr wrap="square" rtlCol="0">
            <a:spAutoFit/>
          </a:bodyPr>
          <a:lstStyle/>
          <a:p>
            <a:r>
              <a:rPr kumimoji="1" lang="ja-JP" altLang="en-US" sz="2400" dirty="0"/>
              <a:t>～　出　典　～</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1115616" y="1042745"/>
            <a:ext cx="4882028" cy="3170099"/>
          </a:xfrm>
          <a:prstGeom prst="rect">
            <a:avLst/>
          </a:prstGeom>
        </p:spPr>
        <p:txBody>
          <a:bodyPr wrap="square">
            <a:spAutoFit/>
          </a:bodyPr>
          <a:lstStyle/>
          <a:p>
            <a:r>
              <a:rPr lang="ja-JP" altLang="en-US" sz="2000" dirty="0"/>
              <a:t>総務省統計局　統計データ　家計調査</a:t>
            </a:r>
            <a:endParaRPr lang="en-US" altLang="ja-JP" sz="2000" dirty="0"/>
          </a:p>
          <a:p>
            <a:endParaRPr lang="en-US" altLang="ja-JP" dirty="0"/>
          </a:p>
          <a:p>
            <a:r>
              <a:rPr lang="ja-JP" altLang="en-US" dirty="0"/>
              <a:t>　家計調査（家計収支編）</a:t>
            </a:r>
            <a:endParaRPr lang="en-US" altLang="ja-JP" dirty="0"/>
          </a:p>
          <a:p>
            <a:endParaRPr lang="en-US" altLang="ja-JP" dirty="0"/>
          </a:p>
          <a:p>
            <a:r>
              <a:rPr lang="ja-JP" altLang="en-US" dirty="0"/>
              <a:t>　　</a:t>
            </a:r>
            <a:r>
              <a:rPr lang="en-US" altLang="ja-JP" dirty="0"/>
              <a:t>2</a:t>
            </a:r>
            <a:r>
              <a:rPr lang="ja-JP" altLang="en-US" dirty="0"/>
              <a:t>人以上の世帯より</a:t>
            </a:r>
            <a:endParaRPr lang="en-US" altLang="ja-JP" dirty="0"/>
          </a:p>
          <a:p>
            <a:endParaRPr lang="en-US" altLang="ja-JP" dirty="0"/>
          </a:p>
          <a:p>
            <a:r>
              <a:rPr lang="ja-JP" altLang="en-US" dirty="0"/>
              <a:t>　　　年次</a:t>
            </a:r>
            <a:endParaRPr lang="en-US" altLang="ja-JP" dirty="0"/>
          </a:p>
          <a:p>
            <a:endParaRPr lang="en-US" altLang="ja-JP" dirty="0"/>
          </a:p>
          <a:p>
            <a:r>
              <a:rPr lang="ja-JP" altLang="en-US" dirty="0"/>
              <a:t>　　　　世帯主の職業別</a:t>
            </a:r>
            <a:endParaRPr lang="en-US" altLang="ja-JP" dirty="0"/>
          </a:p>
          <a:p>
            <a:endParaRPr lang="en-US" altLang="ja-JP" dirty="0"/>
          </a:p>
          <a:p>
            <a:r>
              <a:rPr lang="ja-JP" altLang="en-US" dirty="0"/>
              <a:t>　　　　　無職のうち世帯主年齢</a:t>
            </a:r>
            <a:r>
              <a:rPr lang="en-US" altLang="ja-JP" dirty="0"/>
              <a:t>60</a:t>
            </a:r>
            <a:r>
              <a:rPr lang="ja-JP" altLang="en-US" dirty="0"/>
              <a:t>歳以上　</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15616" y="4421395"/>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a:t>
            </a:r>
            <a:r>
              <a:rPr kumimoji="1" lang="en-US" altLang="ja-JP" dirty="0"/>
              <a:t>1</a:t>
            </a:r>
            <a:r>
              <a:rPr kumimoji="1" lang="ja-JP" altLang="en-US" dirty="0"/>
              <a:t>カ月の平均的な生活費の不足額を把握し、リタイアメントプランを行う際の目標となる資産形成金額を推定することになどに使用します。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329552"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33425" y="2826842"/>
            <a:ext cx="448664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714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5910" y="620240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75815" y="3933056"/>
            <a:ext cx="4032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048" y="194898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105655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4843924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11</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1600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2017</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726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933056"/>
            <a:ext cx="36004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26127929"/>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386151"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2104990"/>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2016</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41549"/>
            <a:ext cx="381008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F87392E-11B6-426D-8FE9-C64AFCB50A25}"/>
              </a:ext>
            </a:extLst>
          </p:cNvPr>
          <p:cNvGraphicFramePr>
            <a:graphicFrameLocks/>
          </p:cNvGraphicFramePr>
          <p:nvPr>
            <p:extLst>
              <p:ext uri="{D42A27DB-BD31-4B8C-83A1-F6EECF244321}">
                <p14:modId xmlns:p14="http://schemas.microsoft.com/office/powerpoint/2010/main" val="1526365789"/>
              </p:ext>
            </p:extLst>
          </p:nvPr>
        </p:nvGraphicFramePr>
        <p:xfrm>
          <a:off x="262520" y="1836069"/>
          <a:ext cx="6526844" cy="430713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2015</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211,135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2015</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71619"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278,645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89040"/>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180,305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246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a:xfrm>
            <a:off x="297429" y="320675"/>
            <a:ext cx="8555616" cy="1325563"/>
          </a:xfrm>
        </p:spPr>
        <p:txBody>
          <a:bodyPr vert="horz" lIns="91440" tIns="45720" rIns="91440" bIns="45720" rtlCol="0" anchor="ctr">
            <a:normAutofit/>
          </a:bodyPr>
          <a:lstStyle/>
          <a:p>
            <a:pPr defTabSz="914400"/>
            <a:r>
              <a:rPr lang="ja-JP" altLang="en-US" sz="4700" b="1" kern="1200">
                <a:solidFill>
                  <a:schemeClr val="tx1"/>
                </a:solidFill>
                <a:latin typeface="+mj-lt"/>
                <a:ea typeface="+mj-ea"/>
                <a:cs typeface="+mj-cs"/>
              </a:rPr>
              <a:t>～高齢無職世帯の家計収支 ～</a:t>
            </a:r>
            <a:endParaRPr kumimoji="1" lang="en-US" altLang="ja-JP" sz="4700" b="1" kern="1200">
              <a:solidFill>
                <a:schemeClr val="tx1"/>
              </a:solidFill>
              <a:latin typeface="+mj-lt"/>
              <a:ea typeface="+mj-ea"/>
              <a:cs typeface="+mj-cs"/>
            </a:endParaRPr>
          </a:p>
        </p:txBody>
      </p:sp>
      <p:graphicFrame>
        <p:nvGraphicFramePr>
          <p:cNvPr id="14" name="テキスト ボックス 2">
            <a:extLst>
              <a:ext uri="{FF2B5EF4-FFF2-40B4-BE49-F238E27FC236}">
                <a16:creationId xmlns:a16="http://schemas.microsoft.com/office/drawing/2014/main" id="{B505270A-99A9-411A-A7CF-BAC5142BE652}"/>
              </a:ext>
            </a:extLst>
          </p:cNvPr>
          <p:cNvGraphicFramePr/>
          <p:nvPr>
            <p:extLst>
              <p:ext uri="{D42A27DB-BD31-4B8C-83A1-F6EECF244321}">
                <p14:modId xmlns:p14="http://schemas.microsoft.com/office/powerpoint/2010/main" val="935367737"/>
              </p:ext>
            </p:extLst>
          </p:nvPr>
        </p:nvGraphicFramePr>
        <p:xfrm>
          <a:off x="297430" y="1825625"/>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91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692696"/>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159023"/>
            <a:ext cx="7272808" cy="461665"/>
          </a:xfrm>
          <a:prstGeom prst="rect">
            <a:avLst/>
          </a:prstGeom>
        </p:spPr>
        <p:txBody>
          <a:bodyPr wrap="square">
            <a:spAutoFit/>
          </a:bodyPr>
          <a:lstStyle/>
          <a:p>
            <a:r>
              <a:rPr lang="ja-JP" altLang="en-US" sz="2400" dirty="0"/>
              <a:t>高齢無職世帯の家計収支より</a:t>
            </a:r>
          </a:p>
        </p:txBody>
      </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2024</a:t>
            </a:r>
            <a:r>
              <a:rPr lang="zh-TW" altLang="en-US" sz="900" dirty="0">
                <a:latin typeface="+mn-ea"/>
              </a:rPr>
              <a:t>年（</a:t>
            </a:r>
            <a:r>
              <a:rPr lang="ja-JP" altLang="en-US" sz="900" dirty="0">
                <a:latin typeface="+mn-ea"/>
              </a:rPr>
              <a:t>令和</a:t>
            </a:r>
            <a:r>
              <a:rPr lang="en-US" altLang="ja-JP" sz="900" dirty="0">
                <a:latin typeface="+mn-ea"/>
              </a:rPr>
              <a:t>6</a:t>
            </a:r>
            <a:r>
              <a:rPr lang="ja-JP" altLang="en-US" sz="900" dirty="0">
                <a:latin typeface="+mn-ea"/>
              </a:rPr>
              <a:t>年</a:t>
            </a:r>
            <a:r>
              <a:rPr lang="zh-TW" altLang="en-US" sz="900" dirty="0">
                <a:latin typeface="+mn-ea"/>
              </a:rPr>
              <a:t>）平均（</a:t>
            </a:r>
            <a:r>
              <a:rPr lang="en-US" altLang="ja-JP" sz="900" dirty="0">
                <a:latin typeface="+mn-ea"/>
              </a:rPr>
              <a:t>2025</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graphicFrame>
        <p:nvGraphicFramePr>
          <p:cNvPr id="2" name="グラフ 1">
            <a:extLst>
              <a:ext uri="{FF2B5EF4-FFF2-40B4-BE49-F238E27FC236}">
                <a16:creationId xmlns:a16="http://schemas.microsoft.com/office/drawing/2014/main" id="{5C3DD1B2-D6C5-4E2E-8958-15F9A632DBFB}"/>
              </a:ext>
            </a:extLst>
          </p:cNvPr>
          <p:cNvGraphicFramePr>
            <a:graphicFrameLocks/>
          </p:cNvGraphicFramePr>
          <p:nvPr>
            <p:extLst>
              <p:ext uri="{D42A27DB-BD31-4B8C-83A1-F6EECF244321}">
                <p14:modId xmlns:p14="http://schemas.microsoft.com/office/powerpoint/2010/main" val="4045182424"/>
              </p:ext>
            </p:extLst>
          </p:nvPr>
        </p:nvGraphicFramePr>
        <p:xfrm>
          <a:off x="539552" y="1124744"/>
          <a:ext cx="8136904" cy="50405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765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1BF225A2-A42D-4CE1-827E-90C5EDCAF7D0}"/>
              </a:ext>
            </a:extLst>
          </p:cNvPr>
          <p:cNvGraphicFramePr>
            <a:graphicFrameLocks/>
          </p:cNvGraphicFramePr>
          <p:nvPr>
            <p:extLst>
              <p:ext uri="{D42A27DB-BD31-4B8C-83A1-F6EECF244321}">
                <p14:modId xmlns:p14="http://schemas.microsoft.com/office/powerpoint/2010/main" val="2825879114"/>
              </p:ext>
            </p:extLst>
          </p:nvPr>
        </p:nvGraphicFramePr>
        <p:xfrm>
          <a:off x="167088" y="1999403"/>
          <a:ext cx="6292553" cy="403117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無職世帯のうち世帯主年齢</a:t>
            </a:r>
            <a:r>
              <a:rPr lang="en-US" altLang="ja-JP" dirty="0">
                <a:latin typeface="Meiryo UI" panose="020B0604030504040204" pitchFamily="50" charset="-128"/>
                <a:ea typeface="Meiryo UI" panose="020B0604030504040204" pitchFamily="50" charset="-128"/>
              </a:rPr>
              <a:t>60</a:t>
            </a:r>
            <a:r>
              <a:rPr lang="ja-JP" altLang="en-US" dirty="0">
                <a:latin typeface="Meiryo UI" panose="020B0604030504040204" pitchFamily="50" charset="-128"/>
                <a:ea typeface="Meiryo UI" panose="020B0604030504040204" pitchFamily="50" charset="-128"/>
              </a:rPr>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9</a:t>
            </a:r>
            <a:r>
              <a:rPr lang="ja-JP" sz="2000" kern="100" dirty="0">
                <a:solidFill>
                  <a:srgbClr val="FFFFFF"/>
                </a:solidFill>
                <a:effectLst/>
                <a:ea typeface="ＭＳ ゴシック"/>
                <a:cs typeface="Times New Roman"/>
              </a:rPr>
              <a:t>万円。それに対して収入は</a:t>
            </a:r>
            <a:r>
              <a:rPr lang="ja-JP" altLang="en-US" sz="2000" kern="100" dirty="0">
                <a:solidFill>
                  <a:srgbClr val="FFFFFF"/>
                </a:solidFill>
                <a:ea typeface="ＭＳ ゴシック"/>
                <a:cs typeface="Times New Roman"/>
              </a:rPr>
              <a:t>約</a:t>
            </a:r>
            <a:r>
              <a:rPr lang="en-US" altLang="ja-JP" sz="2000" b="1" kern="100" dirty="0">
                <a:solidFill>
                  <a:srgbClr val="FFFFFF"/>
                </a:solidFill>
                <a:effectLst/>
                <a:ea typeface="ＭＳ ゴシック"/>
                <a:cs typeface="Times New Roman"/>
              </a:rPr>
              <a:t>26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780928"/>
            <a:ext cx="504056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Meiryo UI" panose="020B0604030504040204" pitchFamily="50" charset="-128"/>
                <a:ea typeface="Meiryo UI" panose="020B0604030504040204" pitchFamily="50" charset="-128"/>
                <a:cs typeface="Times New Roman"/>
              </a:rPr>
              <a:t>262,809</a:t>
            </a:r>
            <a:r>
              <a:rPr lang="ja-JP" altLang="en-US" sz="1400" kern="100" dirty="0">
                <a:solidFill>
                  <a:schemeClr val="bg2">
                    <a:lumMod val="25000"/>
                  </a:schemeClr>
                </a:solidFill>
                <a:latin typeface="Meiryo UI" panose="020B0604030504040204" pitchFamily="50" charset="-128"/>
                <a:ea typeface="Meiryo UI" panose="020B0604030504040204" pitchFamily="50" charset="-128"/>
                <a:cs typeface="Times New Roman"/>
              </a:rPr>
              <a:t>円</a:t>
            </a:r>
            <a:endParaRPr lang="en-US" altLang="ja-JP" sz="1400" kern="100" dirty="0">
              <a:solidFill>
                <a:schemeClr val="bg2">
                  <a:lumMod val="25000"/>
                </a:schemeClr>
              </a:solidFill>
              <a:latin typeface="Meiryo UI" panose="020B0604030504040204" pitchFamily="50" charset="-128"/>
              <a:ea typeface="Meiryo UI" panose="020B0604030504040204" pitchFamily="50" charset="-128"/>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77240" y="2179288"/>
            <a:ext cx="632639" cy="271914"/>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372200" y="3701445"/>
            <a:ext cx="2600020" cy="2031812"/>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093296"/>
            <a:ext cx="55811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5999187"/>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293,240</a:t>
            </a:r>
            <a:r>
              <a:rPr lang="ja-JP" altLang="en-US"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円</a:t>
            </a:r>
            <a:endParaRPr lang="ja-JP"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92798" y="3861048"/>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058660" y="3692637"/>
            <a:ext cx="1368152"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可処分</a:t>
            </a:r>
            <a:r>
              <a:rPr lang="ja-JP" altLang="en-US"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所得</a:t>
            </a:r>
            <a:endParaRPr lang="en-US" alt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endParaRPr>
          </a:p>
          <a:p>
            <a:pPr algn="ctr">
              <a:spcAft>
                <a:spcPts val="0"/>
              </a:spcAft>
            </a:pPr>
            <a:r>
              <a:rPr lang="en-US" alt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230,021</a:t>
            </a:r>
            <a:r>
              <a:rPr 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円</a:t>
            </a:r>
          </a:p>
        </p:txBody>
      </p:sp>
      <p:sp>
        <p:nvSpPr>
          <p:cNvPr id="9" name="正方形/長方形 8">
            <a:extLst>
              <a:ext uri="{FF2B5EF4-FFF2-40B4-BE49-F238E27FC236}">
                <a16:creationId xmlns:a16="http://schemas.microsoft.com/office/drawing/2014/main" id="{1D0CE319-3C19-81DE-90E7-308D40809A28}"/>
              </a:ext>
            </a:extLst>
          </p:cNvPr>
          <p:cNvSpPr/>
          <p:nvPr/>
        </p:nvSpPr>
        <p:spPr>
          <a:xfrm>
            <a:off x="4741332" y="6371505"/>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2024</a:t>
            </a:r>
            <a:r>
              <a:rPr lang="zh-TW" altLang="en-US" sz="900" dirty="0">
                <a:latin typeface="+mn-ea"/>
              </a:rPr>
              <a:t>年（</a:t>
            </a:r>
            <a:r>
              <a:rPr lang="ja-JP" altLang="en-US" sz="900" dirty="0">
                <a:latin typeface="+mn-ea"/>
              </a:rPr>
              <a:t>令和</a:t>
            </a:r>
            <a:r>
              <a:rPr lang="en-US" altLang="ja-JP" sz="900" dirty="0">
                <a:latin typeface="+mn-ea"/>
              </a:rPr>
              <a:t>6</a:t>
            </a:r>
            <a:r>
              <a:rPr lang="ja-JP" altLang="en-US" sz="900" dirty="0">
                <a:latin typeface="+mn-ea"/>
              </a:rPr>
              <a:t>年</a:t>
            </a:r>
            <a:r>
              <a:rPr lang="zh-TW" altLang="en-US" sz="900" dirty="0">
                <a:latin typeface="+mn-ea"/>
              </a:rPr>
              <a:t>）平均（</a:t>
            </a:r>
            <a:r>
              <a:rPr lang="en-US" altLang="ja-JP" sz="900" dirty="0">
                <a:latin typeface="+mn-ea"/>
              </a:rPr>
              <a:t>2025</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spTree>
    <p:extLst>
      <p:ext uri="{BB962C8B-B14F-4D97-AF65-F5344CB8AC3E}">
        <p14:creationId xmlns:p14="http://schemas.microsoft.com/office/powerpoint/2010/main" val="3716027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76DC3-F006-DF2E-43E0-E5BA0541A34B}"/>
            </a:ext>
          </a:extLst>
        </p:cNvPr>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1D0B749-36C9-DB88-10CC-241FBCCC7865}"/>
              </a:ext>
            </a:extLst>
          </p:cNvPr>
          <p:cNvGraphicFramePr>
            <a:graphicFrameLocks/>
          </p:cNvGraphicFramePr>
          <p:nvPr/>
        </p:nvGraphicFramePr>
        <p:xfrm>
          <a:off x="171780" y="1936151"/>
          <a:ext cx="6276975" cy="4100049"/>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a:extLst>
              <a:ext uri="{FF2B5EF4-FFF2-40B4-BE49-F238E27FC236}">
                <a16:creationId xmlns:a16="http://schemas.microsoft.com/office/drawing/2014/main" id="{4A0AA696-BDE0-0BED-6557-8CBBB9E29B43}"/>
              </a:ext>
            </a:extLst>
          </p:cNvPr>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a:extLst>
              <a:ext uri="{FF2B5EF4-FFF2-40B4-BE49-F238E27FC236}">
                <a16:creationId xmlns:a16="http://schemas.microsoft.com/office/drawing/2014/main" id="{91044176-7F77-C3BC-4B2C-A74E588BF482}"/>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23" name="正方形/長方形 22">
            <a:extLst>
              <a:ext uri="{FF2B5EF4-FFF2-40B4-BE49-F238E27FC236}">
                <a16:creationId xmlns:a16="http://schemas.microsoft.com/office/drawing/2014/main" id="{75780AA5-DF11-B373-3984-A65463BA27E8}"/>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2023</a:t>
            </a:r>
            <a:r>
              <a:rPr lang="ja-JP" altLang="en-US" sz="2400" dirty="0"/>
              <a:t>年－ </a:t>
            </a:r>
          </a:p>
        </p:txBody>
      </p:sp>
      <p:sp>
        <p:nvSpPr>
          <p:cNvPr id="24" name="正方形/長方形 23">
            <a:extLst>
              <a:ext uri="{FF2B5EF4-FFF2-40B4-BE49-F238E27FC236}">
                <a16:creationId xmlns:a16="http://schemas.microsoft.com/office/drawing/2014/main" id="{299041C8-5DBC-DF04-5F72-C305DF24AD3A}"/>
              </a:ext>
            </a:extLst>
          </p:cNvPr>
          <p:cNvSpPr/>
          <p:nvPr/>
        </p:nvSpPr>
        <p:spPr>
          <a:xfrm>
            <a:off x="4950296" y="827420"/>
            <a:ext cx="5310336"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無職世帯のうち世帯主年齢</a:t>
            </a:r>
            <a:r>
              <a:rPr lang="en-US" altLang="ja-JP" dirty="0">
                <a:latin typeface="Meiryo UI" panose="020B0604030504040204" pitchFamily="50" charset="-128"/>
                <a:ea typeface="Meiryo UI" panose="020B0604030504040204" pitchFamily="50" charset="-128"/>
              </a:rPr>
              <a:t>60</a:t>
            </a:r>
            <a:r>
              <a:rPr lang="ja-JP" altLang="en-US" dirty="0">
                <a:latin typeface="Meiryo UI" panose="020B0604030504040204" pitchFamily="50" charset="-128"/>
                <a:ea typeface="Meiryo UI" panose="020B0604030504040204" pitchFamily="50" charset="-128"/>
              </a:rPr>
              <a:t>歳以上</a:t>
            </a:r>
          </a:p>
        </p:txBody>
      </p:sp>
      <p:sp>
        <p:nvSpPr>
          <p:cNvPr id="25" name="テキスト ボックス 14">
            <a:extLst>
              <a:ext uri="{FF2B5EF4-FFF2-40B4-BE49-F238E27FC236}">
                <a16:creationId xmlns:a16="http://schemas.microsoft.com/office/drawing/2014/main" id="{FCED2C14-D2DB-E20A-CA16-D42A9660A60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9</a:t>
            </a:r>
            <a:r>
              <a:rPr lang="ja-JP" sz="2000" kern="100" dirty="0">
                <a:solidFill>
                  <a:srgbClr val="FFFFFF"/>
                </a:solidFill>
                <a:effectLst/>
                <a:ea typeface="ＭＳ ゴシック"/>
                <a:cs typeface="Times New Roman"/>
              </a:rPr>
              <a:t>万円。それに対して収入は</a:t>
            </a:r>
            <a:r>
              <a:rPr lang="ja-JP" altLang="en-US" sz="2000" kern="100" dirty="0">
                <a:solidFill>
                  <a:srgbClr val="FFFFFF"/>
                </a:solidFill>
                <a:ea typeface="ＭＳ ゴシック"/>
                <a:cs typeface="Times New Roman"/>
              </a:rPr>
              <a:t>約</a:t>
            </a:r>
            <a:r>
              <a:rPr lang="en-US" altLang="ja-JP" sz="2000" b="1" kern="100" dirty="0">
                <a:solidFill>
                  <a:srgbClr val="FFFFFF"/>
                </a:solidFill>
                <a:effectLst/>
                <a:ea typeface="ＭＳ ゴシック"/>
                <a:cs typeface="Times New Roman"/>
              </a:rPr>
              <a:t>25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4E5BDC28-DCE6-C226-262F-0F2345E0D785}"/>
              </a:ext>
            </a:extLst>
          </p:cNvPr>
          <p:cNvCxnSpPr>
            <a:cxnSpLocks/>
          </p:cNvCxnSpPr>
          <p:nvPr/>
        </p:nvCxnSpPr>
        <p:spPr>
          <a:xfrm>
            <a:off x="611560" y="2780928"/>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1928EED8-E601-50D8-A98E-D688587332BE}"/>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Meiryo UI" panose="020B0604030504040204" pitchFamily="50" charset="-128"/>
                <a:ea typeface="Meiryo UI" panose="020B0604030504040204" pitchFamily="50" charset="-128"/>
                <a:cs typeface="Times New Roman"/>
              </a:rPr>
              <a:t>253</a:t>
            </a:r>
            <a:r>
              <a:rPr lang="en-US" sz="1400" kern="100" dirty="0">
                <a:solidFill>
                  <a:schemeClr val="bg2">
                    <a:lumMod val="25000"/>
                  </a:schemeClr>
                </a:solidFill>
                <a:latin typeface="Meiryo UI" panose="020B0604030504040204" pitchFamily="50" charset="-128"/>
                <a:ea typeface="Meiryo UI" panose="020B0604030504040204" pitchFamily="50" charset="-128"/>
                <a:cs typeface="Times New Roman"/>
              </a:rPr>
              <a:t>,</a:t>
            </a:r>
            <a:r>
              <a:rPr lang="en-US" altLang="ja-JP" sz="1400" kern="100" dirty="0">
                <a:solidFill>
                  <a:schemeClr val="bg2">
                    <a:lumMod val="25000"/>
                  </a:schemeClr>
                </a:solidFill>
                <a:latin typeface="Meiryo UI" panose="020B0604030504040204" pitchFamily="50" charset="-128"/>
                <a:ea typeface="Meiryo UI" panose="020B0604030504040204" pitchFamily="50" charset="-128"/>
                <a:cs typeface="Times New Roman"/>
              </a:rPr>
              <a:t>344</a:t>
            </a:r>
            <a:r>
              <a:rPr lang="ja-JP" altLang="en-US" sz="1400" kern="100" dirty="0">
                <a:solidFill>
                  <a:schemeClr val="bg2">
                    <a:lumMod val="25000"/>
                  </a:schemeClr>
                </a:solidFill>
                <a:latin typeface="Meiryo UI" panose="020B0604030504040204" pitchFamily="50" charset="-128"/>
                <a:ea typeface="Meiryo UI" panose="020B0604030504040204" pitchFamily="50" charset="-128"/>
                <a:cs typeface="Times New Roman"/>
              </a:rPr>
              <a:t>円</a:t>
            </a:r>
            <a:endParaRPr lang="en-US" sz="1400" kern="100" dirty="0">
              <a:solidFill>
                <a:schemeClr val="bg2">
                  <a:lumMod val="25000"/>
                </a:schemeClr>
              </a:solidFill>
              <a:latin typeface="Meiryo UI" panose="020B0604030504040204" pitchFamily="50" charset="-128"/>
              <a:ea typeface="Meiryo UI" panose="020B0604030504040204" pitchFamily="50" charset="-128"/>
              <a:cs typeface="Times New Roman"/>
            </a:endParaRPr>
          </a:p>
        </p:txBody>
      </p:sp>
      <p:sp>
        <p:nvSpPr>
          <p:cNvPr id="29" name="右矢印 19">
            <a:extLst>
              <a:ext uri="{FF2B5EF4-FFF2-40B4-BE49-F238E27FC236}">
                <a16:creationId xmlns:a16="http://schemas.microsoft.com/office/drawing/2014/main" id="{8E3A2EF3-CDBA-C4E7-3C76-8D46D02FD73B}"/>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1BF89B0C-13D3-D308-18F0-6FFE68566F6F}"/>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AF62F9A1-2EEE-D77E-D08B-F49233B442EF}"/>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0DF8C8DD-A65A-412E-31F8-4402C2A5012C}"/>
              </a:ext>
            </a:extLst>
          </p:cNvPr>
          <p:cNvGrpSpPr/>
          <p:nvPr/>
        </p:nvGrpSpPr>
        <p:grpSpPr>
          <a:xfrm>
            <a:off x="6372200" y="3701445"/>
            <a:ext cx="2600020" cy="2031812"/>
            <a:chOff x="6154375" y="4365104"/>
            <a:chExt cx="2935110" cy="1771388"/>
          </a:xfrm>
        </p:grpSpPr>
        <p:sp>
          <p:nvSpPr>
            <p:cNvPr id="33" name="雲形吹き出し 22">
              <a:extLst>
                <a:ext uri="{FF2B5EF4-FFF2-40B4-BE49-F238E27FC236}">
                  <a16:creationId xmlns:a16="http://schemas.microsoft.com/office/drawing/2014/main" id="{2C484F0D-AC70-E505-FC75-C840EB958A83}"/>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5FCDA4F6-C8DC-56CD-F163-AD1E89D85D9C}"/>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cxnSp>
        <p:nvCxnSpPr>
          <p:cNvPr id="20" name="直線矢印コネクタ 19">
            <a:extLst>
              <a:ext uri="{FF2B5EF4-FFF2-40B4-BE49-F238E27FC236}">
                <a16:creationId xmlns:a16="http://schemas.microsoft.com/office/drawing/2014/main" id="{69C2D411-C9E8-047C-F8D4-1D433F17315F}"/>
              </a:ext>
            </a:extLst>
          </p:cNvPr>
          <p:cNvCxnSpPr>
            <a:cxnSpLocks/>
          </p:cNvCxnSpPr>
          <p:nvPr/>
        </p:nvCxnSpPr>
        <p:spPr>
          <a:xfrm>
            <a:off x="611560" y="6237312"/>
            <a:ext cx="55811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809CCC7F-5A62-52DC-DE56-83BB84C40675}"/>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287,242</a:t>
            </a:r>
            <a:r>
              <a:rPr lang="ja-JP" altLang="en-US"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円</a:t>
            </a:r>
            <a:endParaRPr lang="ja-JP"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endParaRPr>
          </a:p>
        </p:txBody>
      </p:sp>
      <p:cxnSp>
        <p:nvCxnSpPr>
          <p:cNvPr id="22" name="直線矢印コネクタ 21">
            <a:extLst>
              <a:ext uri="{FF2B5EF4-FFF2-40B4-BE49-F238E27FC236}">
                <a16:creationId xmlns:a16="http://schemas.microsoft.com/office/drawing/2014/main" id="{5A99224E-D3B2-5896-645A-F1FF82EBE458}"/>
              </a:ext>
            </a:extLst>
          </p:cNvPr>
          <p:cNvCxnSpPr>
            <a:cxnSpLocks/>
          </p:cNvCxnSpPr>
          <p:nvPr/>
        </p:nvCxnSpPr>
        <p:spPr>
          <a:xfrm>
            <a:off x="1292798" y="3789040"/>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139A314F-00DE-D6F1-4825-D8B41F1921D5}"/>
              </a:ext>
            </a:extLst>
          </p:cNvPr>
          <p:cNvSpPr txBox="1"/>
          <p:nvPr/>
        </p:nvSpPr>
        <p:spPr>
          <a:xfrm>
            <a:off x="3132583" y="3629701"/>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可処分</a:t>
            </a:r>
            <a:r>
              <a:rPr lang="ja-JP" altLang="en-US"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所得</a:t>
            </a:r>
            <a:endParaRPr lang="en-US" alt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endParaRPr>
          </a:p>
          <a:p>
            <a:pPr algn="ctr">
              <a:spcAft>
                <a:spcPts val="0"/>
              </a:spcAft>
            </a:pPr>
            <a:r>
              <a:rPr lang="en-US" alt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220,555</a:t>
            </a:r>
            <a:r>
              <a:rPr 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円</a:t>
            </a:r>
          </a:p>
        </p:txBody>
      </p:sp>
      <p:sp>
        <p:nvSpPr>
          <p:cNvPr id="2" name="正方形/長方形 1">
            <a:extLst>
              <a:ext uri="{FF2B5EF4-FFF2-40B4-BE49-F238E27FC236}">
                <a16:creationId xmlns:a16="http://schemas.microsoft.com/office/drawing/2014/main" id="{9DBAAA28-17F7-D073-0BE2-6CAC811A67E9}"/>
              </a:ext>
            </a:extLst>
          </p:cNvPr>
          <p:cNvSpPr/>
          <p:nvPr/>
        </p:nvSpPr>
        <p:spPr>
          <a:xfrm>
            <a:off x="4716016" y="6472656"/>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2023</a:t>
            </a:r>
            <a:r>
              <a:rPr lang="zh-TW" altLang="en-US" sz="900" dirty="0">
                <a:latin typeface="+mn-ea"/>
              </a:rPr>
              <a:t>年（</a:t>
            </a:r>
            <a:r>
              <a:rPr lang="ja-JP" altLang="en-US" sz="900" dirty="0">
                <a:latin typeface="+mn-ea"/>
              </a:rPr>
              <a:t>令</a:t>
            </a:r>
            <a:r>
              <a:rPr lang="en-US" altLang="ja-JP" sz="900" dirty="0">
                <a:latin typeface="+mn-ea"/>
              </a:rPr>
              <a:t>5</a:t>
            </a:r>
            <a:r>
              <a:rPr lang="ja-JP" altLang="en-US" sz="900" dirty="0">
                <a:latin typeface="+mn-ea"/>
              </a:rPr>
              <a:t>年</a:t>
            </a:r>
            <a:r>
              <a:rPr lang="zh-TW" altLang="en-US" sz="900" dirty="0">
                <a:latin typeface="+mn-ea"/>
              </a:rPr>
              <a:t>）平均（</a:t>
            </a:r>
            <a:r>
              <a:rPr lang="en-US" altLang="ja-JP" sz="900" dirty="0">
                <a:latin typeface="+mn-ea"/>
              </a:rPr>
              <a:t>2024</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6</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spTree>
    <p:extLst>
      <p:ext uri="{BB962C8B-B14F-4D97-AF65-F5344CB8AC3E}">
        <p14:creationId xmlns:p14="http://schemas.microsoft.com/office/powerpoint/2010/main" val="3261631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9F05F-F839-CA0B-A0F9-A295EED99690}"/>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7FA57658-5971-DB6A-8C88-35D78CA7D0ED}"/>
              </a:ext>
            </a:extLst>
          </p:cNvPr>
          <p:cNvGraphicFramePr>
            <a:graphicFrameLocks/>
          </p:cNvGraphicFramePr>
          <p:nvPr/>
        </p:nvGraphicFramePr>
        <p:xfrm>
          <a:off x="172769" y="2141257"/>
          <a:ext cx="6343448" cy="392559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a:extLst>
              <a:ext uri="{FF2B5EF4-FFF2-40B4-BE49-F238E27FC236}">
                <a16:creationId xmlns:a16="http://schemas.microsoft.com/office/drawing/2014/main" id="{AF1D2D93-61D1-93D6-C2E6-BF5C3113D1B5}"/>
              </a:ext>
            </a:extLst>
          </p:cNvPr>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a:extLst>
              <a:ext uri="{FF2B5EF4-FFF2-40B4-BE49-F238E27FC236}">
                <a16:creationId xmlns:a16="http://schemas.microsoft.com/office/drawing/2014/main" id="{F1E70ED3-E8EF-5ED0-EABB-CEDFA5A507D0}"/>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5B10E80E-610C-36FC-4FB1-601DC6365E86}"/>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2022</a:t>
            </a:r>
            <a:r>
              <a:rPr lang="ja-JP" altLang="en-US" sz="2400" dirty="0"/>
              <a:t>年－ </a:t>
            </a:r>
          </a:p>
        </p:txBody>
      </p:sp>
      <p:sp>
        <p:nvSpPr>
          <p:cNvPr id="24" name="正方形/長方形 23">
            <a:extLst>
              <a:ext uri="{FF2B5EF4-FFF2-40B4-BE49-F238E27FC236}">
                <a16:creationId xmlns:a16="http://schemas.microsoft.com/office/drawing/2014/main" id="{A76965DC-85F9-E8E9-1F4D-A52DFAABBDE2}"/>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F8EB1E14-071C-0552-9E52-6C1BD0739750}"/>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a:t>
            </a:r>
            <a:r>
              <a:rPr lang="en-US" altLang="ja-JP" sz="2000" b="1" kern="100" dirty="0">
                <a:solidFill>
                  <a:srgbClr val="FFFFFF"/>
                </a:solidFill>
                <a:effectLst/>
                <a:ea typeface="ＭＳ ゴシック"/>
                <a:cs typeface="Times New Roman"/>
              </a:rPr>
              <a:t>25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FA053517-F531-56E4-EDC5-A7F8102874C5}"/>
              </a:ext>
            </a:extLst>
          </p:cNvPr>
          <p:cNvCxnSpPr>
            <a:cxnSpLocks/>
          </p:cNvCxnSpPr>
          <p:nvPr/>
        </p:nvCxnSpPr>
        <p:spPr>
          <a:xfrm>
            <a:off x="611560" y="2826842"/>
            <a:ext cx="5112568"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569F5B7D-7998-04A9-EBD7-FE31F6D9C2B2}"/>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247</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2A28B1BF-CA0B-2E14-111A-CF80B6C0357B}"/>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05BF059-4F63-670E-9951-B2FDEE5026DC}"/>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C46F5C83-B227-B185-708E-EB52A379D651}"/>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42BA2D6D-3850-B966-D394-CB744F021858}"/>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A2C28971-D298-AC24-C1A8-16A364890F95}"/>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4B8C566A-02F0-C0B3-2104-9A492A0FB86D}"/>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9600BDFE-ED0A-1320-ECF1-AF31CDAFC974}"/>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22</a:t>
            </a:r>
            <a:r>
              <a:rPr lang="zh-TW" altLang="en-US" sz="900" dirty="0"/>
              <a:t>年（</a:t>
            </a:r>
            <a:r>
              <a:rPr lang="ja-JP" altLang="en-US" sz="900" dirty="0"/>
              <a:t>令和</a:t>
            </a:r>
            <a:r>
              <a:rPr lang="en-US" altLang="ja-JP" sz="900" dirty="0"/>
              <a:t>4</a:t>
            </a:r>
            <a:r>
              <a:rPr lang="ja-JP" altLang="en-US" sz="900" dirty="0"/>
              <a:t>年</a:t>
            </a:r>
            <a:r>
              <a:rPr lang="zh-TW" altLang="en-US" sz="900" dirty="0"/>
              <a:t>）平均（</a:t>
            </a:r>
            <a:r>
              <a:rPr lang="en-US" altLang="ja-JP" sz="900" dirty="0"/>
              <a:t>2023</a:t>
            </a:r>
            <a:r>
              <a:rPr lang="ja-JP" altLang="en-US" sz="900" dirty="0"/>
              <a:t>年</a:t>
            </a:r>
            <a:r>
              <a:rPr lang="en-US" altLang="zh-TW" sz="900" dirty="0"/>
              <a:t>2</a:t>
            </a:r>
            <a:r>
              <a:rPr lang="zh-TW" altLang="en-US" sz="900" dirty="0"/>
              <a:t>月</a:t>
            </a:r>
            <a:r>
              <a:rPr lang="en-US" altLang="ja-JP" sz="900" dirty="0"/>
              <a:t>7</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12EFAF2F-7FC2-76D9-0EBA-3890A6D3F537}"/>
              </a:ext>
            </a:extLst>
          </p:cNvPr>
          <p:cNvCxnSpPr>
            <a:cxnSpLocks/>
          </p:cNvCxnSpPr>
          <p:nvPr/>
        </p:nvCxnSpPr>
        <p:spPr>
          <a:xfrm>
            <a:off x="611560" y="6237312"/>
            <a:ext cx="55811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6AC87797-CF57-E244-ED32-4DF8C3C6AC03}"/>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273,615</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6A608F3F-C211-0F47-CD83-32D9AA98DF56}"/>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C186AEA1-9E05-E1E6-A0C8-2BABE7F07363}"/>
              </a:ext>
            </a:extLst>
          </p:cNvPr>
          <p:cNvSpPr txBox="1"/>
          <p:nvPr/>
        </p:nvSpPr>
        <p:spPr>
          <a:xfrm>
            <a:off x="313258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214,594</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249534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BCEF690-CA57-4EA2-983A-DDCF91590E2D}"/>
              </a:ext>
            </a:extLst>
          </p:cNvPr>
          <p:cNvGraphicFramePr>
            <a:graphicFrameLocks/>
          </p:cNvGraphicFramePr>
          <p:nvPr/>
        </p:nvGraphicFramePr>
        <p:xfrm>
          <a:off x="214181" y="2068769"/>
          <a:ext cx="6302036" cy="3839661"/>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4</a:t>
            </a:r>
            <a:r>
              <a:rPr lang="en-US" altLang="ja-JP" sz="2000" b="1" kern="100" dirty="0">
                <a:solidFill>
                  <a:srgbClr val="FFFFFF"/>
                </a:solidFill>
                <a:ea typeface="ＭＳ ゴシック"/>
                <a:cs typeface="Times New Roman"/>
              </a:rPr>
              <a:t>.5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2565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245</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316</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21</a:t>
            </a:r>
            <a:r>
              <a:rPr lang="zh-TW" altLang="en-US" sz="900" dirty="0"/>
              <a:t>年（</a:t>
            </a:r>
            <a:r>
              <a:rPr lang="ja-JP" altLang="en-US" sz="900" dirty="0"/>
              <a:t>令和</a:t>
            </a:r>
            <a:r>
              <a:rPr lang="en-US" altLang="ja-JP" sz="900" dirty="0"/>
              <a:t>3</a:t>
            </a:r>
            <a:r>
              <a:rPr lang="ja-JP" altLang="en-US" sz="900" dirty="0"/>
              <a:t>年</a:t>
            </a:r>
            <a:r>
              <a:rPr lang="zh-TW" altLang="en-US" sz="900" dirty="0"/>
              <a:t>）平均（</a:t>
            </a:r>
            <a:r>
              <a:rPr lang="en-US" altLang="ja-JP" sz="900" dirty="0"/>
              <a:t>2022</a:t>
            </a:r>
            <a:r>
              <a:rPr lang="ja-JP" altLang="en-US" sz="900" dirty="0"/>
              <a:t>年</a:t>
            </a:r>
            <a:r>
              <a:rPr lang="en-US" altLang="zh-TW" sz="900" dirty="0"/>
              <a:t>2</a:t>
            </a:r>
            <a:r>
              <a:rPr lang="zh-TW" altLang="en-US" sz="900" dirty="0"/>
              <a:t>月</a:t>
            </a:r>
            <a:r>
              <a:rPr lang="en-US" altLang="ja-JP" sz="900" dirty="0"/>
              <a:t>8</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262,219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212,553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86333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a:extLst>
              <a:ext uri="{FF2B5EF4-FFF2-40B4-BE49-F238E27FC236}">
                <a16:creationId xmlns:a16="http://schemas.microsoft.com/office/drawing/2014/main" id="{85B9A31A-4C98-49C8-8B48-A73AE0D0E7BD}"/>
              </a:ext>
            </a:extLst>
          </p:cNvPr>
          <p:cNvGraphicFramePr>
            <a:graphicFrameLocks/>
          </p:cNvGraphicFramePr>
          <p:nvPr/>
        </p:nvGraphicFramePr>
        <p:xfrm>
          <a:off x="154510" y="2052046"/>
          <a:ext cx="6361708" cy="4155725"/>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2020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a:solidFill>
                  <a:srgbClr val="FFFFFF"/>
                </a:solidFill>
                <a:effectLst/>
                <a:ea typeface="ＭＳ ゴシック"/>
                <a:cs typeface="Times New Roman"/>
              </a:rPr>
              <a:t>2</a:t>
            </a:r>
            <a:r>
              <a:rPr lang="en-US" altLang="ja-JP" sz="2000" b="1" kern="100">
                <a:solidFill>
                  <a:srgbClr val="FFFFFF"/>
                </a:solidFill>
                <a:effectLst/>
                <a:ea typeface="ＭＳ ゴシック"/>
                <a:cs typeface="Times New Roman"/>
              </a:rPr>
              <a:t>6.5</a:t>
            </a:r>
            <a:r>
              <a:rPr lang="ja-JP" sz="2000" kern="100">
                <a:solidFill>
                  <a:srgbClr val="FFFFFF"/>
                </a:solidFill>
                <a:effectLst/>
                <a:ea typeface="ＭＳ ゴシック"/>
                <a:cs typeface="Times New Roman"/>
              </a:rPr>
              <a:t>万</a:t>
            </a:r>
            <a:r>
              <a:rPr lang="ja-JP" sz="2000" kern="100" dirty="0">
                <a:solidFill>
                  <a:srgbClr val="FFFFFF"/>
                </a:solidFill>
                <a:effectLst/>
                <a:ea typeface="ＭＳ ゴシック"/>
                <a:cs typeface="Times New Roman"/>
              </a:rPr>
              <a:t>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6.5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61219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a:t>
            </a:r>
            <a:r>
              <a:rPr lang="en-US" altLang="ja-JP" sz="1400" kern="100" dirty="0">
                <a:solidFill>
                  <a:schemeClr val="bg2">
                    <a:lumMod val="25000"/>
                  </a:schemeClr>
                </a:solidFill>
                <a:latin typeface="ＭＳ ゴシック"/>
                <a:ea typeface="ＭＳ 明朝"/>
                <a:cs typeface="Times New Roman"/>
              </a:rPr>
              <a:t>64</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689</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20</a:t>
            </a:r>
            <a:r>
              <a:rPr lang="zh-TW" altLang="en-US" sz="900" dirty="0"/>
              <a:t>年（</a:t>
            </a:r>
            <a:r>
              <a:rPr lang="ja-JP" altLang="en-US" sz="900" dirty="0"/>
              <a:t>令和</a:t>
            </a:r>
            <a:r>
              <a:rPr lang="en-US" altLang="ja-JP" sz="900" dirty="0"/>
              <a:t>2</a:t>
            </a:r>
            <a:r>
              <a:rPr lang="ja-JP" altLang="en-US" sz="900" dirty="0"/>
              <a:t>年</a:t>
            </a:r>
            <a:r>
              <a:rPr lang="zh-TW" altLang="en-US" sz="900" dirty="0"/>
              <a:t>）平均（</a:t>
            </a:r>
            <a:r>
              <a:rPr lang="en-US" altLang="ja-JP" sz="900" dirty="0"/>
              <a:t>2021</a:t>
            </a:r>
            <a:r>
              <a:rPr lang="ja-JP" altLang="en-US" sz="900" dirty="0"/>
              <a:t>年</a:t>
            </a:r>
            <a:r>
              <a:rPr lang="en-US" altLang="zh-TW" sz="900" dirty="0"/>
              <a:t>2</a:t>
            </a:r>
            <a:r>
              <a:rPr lang="zh-TW" altLang="en-US" sz="900" dirty="0"/>
              <a:t>月</a:t>
            </a:r>
            <a:r>
              <a:rPr lang="en-US" altLang="ja-JP" sz="900" dirty="0"/>
              <a:t>5</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265,889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2406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231,345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206733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C77B73-3012-4EBE-9BA0-D7D73C389805}"/>
              </a:ext>
            </a:extLst>
          </p:cNvPr>
          <p:cNvPicPr>
            <a:picLocks noChangeAspect="1"/>
          </p:cNvPicPr>
          <p:nvPr/>
        </p:nvPicPr>
        <p:blipFill>
          <a:blip r:embed="rId3"/>
          <a:stretch>
            <a:fillRect/>
          </a:stretch>
        </p:blipFill>
        <p:spPr>
          <a:xfrm>
            <a:off x="256692" y="2094071"/>
            <a:ext cx="6241151" cy="3977125"/>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7.5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4</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242,468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275,448</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248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77254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210,280</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60848"/>
            <a:ext cx="1439416" cy="1072316"/>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3.3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901659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Ion Boardroom</Template>
  <TotalTime>613</TotalTime>
  <Words>1747</Words>
  <Application>Microsoft Office PowerPoint</Application>
  <PresentationFormat>画面に合わせる (4:3)</PresentationFormat>
  <Paragraphs>255</Paragraphs>
  <Slides>13</Slides>
  <Notes>12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Meiryo UI</vt:lpstr>
      <vt:lpstr>ＭＳ ゴシック</vt:lpstr>
      <vt:lpstr>ＭＳ 明朝</vt:lpstr>
      <vt:lpstr>游ゴシック</vt:lpstr>
      <vt:lpstr>游ゴシック Light</vt:lpstr>
      <vt:lpstr>Arial</vt:lpstr>
      <vt:lpstr>Calibri</vt:lpstr>
      <vt:lpstr>Century</vt:lpstr>
      <vt:lpstr>Office テーマ</vt:lpstr>
      <vt:lpstr>PowerPoint プレゼンテーション</vt:lpstr>
      <vt:lpstr>～高齢無職世帯の家計収支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Fuchigami</dc:creator>
  <cp:lastModifiedBy>貴子 柏原</cp:lastModifiedBy>
  <cp:revision>65</cp:revision>
  <cp:lastPrinted>2025-02-21T02:03:54Z</cp:lastPrinted>
  <dcterms:created xsi:type="dcterms:W3CDTF">2020-04-06T06:05:42Z</dcterms:created>
  <dcterms:modified xsi:type="dcterms:W3CDTF">2025-03-03T02:20:55Z</dcterms:modified>
</cp:coreProperties>
</file>