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4" r:id="rId4"/>
    <p:sldId id="263" r:id="rId5"/>
    <p:sldId id="261" r:id="rId6"/>
    <p:sldId id="260" r:id="rId7"/>
    <p:sldId id="259" r:id="rId8"/>
    <p:sldId id="258" r:id="rId9"/>
    <p:sldId id="257" r:id="rId10"/>
    <p:sldId id="25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38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kash\Dropbox\&#26085;&#26412;&#21830;&#24037;&#20250;&#35696;&#25152;\databox\&#36039;&#37329;&#24490;&#29872;&#34920;\&#23478;&#35336;&#12398;&#37329;&#34701;&#36039;&#29987;&#27083;&#25104;&#65288;&#26085;&#31859;&#27431;&#65289;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&#65288;&#26085;&#31859;&#27431;&#65289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Sheet1!$A$80:$A$82</c:f>
              <c:strCache>
                <c:ptCount val="3"/>
                <c:pt idx="0">
                  <c:v>ユーロ圏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Sheet1!$B$80:$B$82</c:f>
              <c:numCache>
                <c:formatCode>0.0%</c:formatCode>
                <c:ptCount val="3"/>
                <c:pt idx="0">
                  <c:v>0.34100000000000003</c:v>
                </c:pt>
                <c:pt idx="1">
                  <c:v>0.11700000000000001</c:v>
                </c:pt>
                <c:pt idx="2">
                  <c:v>0.50900000000000001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4-4840-8542-A250F3211445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7.129168978033066E-3"/>
                  <c:y val="-0.106185979384185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84-4840-8542-A250F32114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Sheet1!$A$80:$A$82</c:f>
              <c:strCache>
                <c:ptCount val="3"/>
                <c:pt idx="0">
                  <c:v>ユーロ圏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Sheet1!$C$80:$C$82</c:f>
              <c:numCache>
                <c:formatCode>0.0%</c:formatCode>
                <c:ptCount val="3"/>
                <c:pt idx="0">
                  <c:v>3.1E-2</c:v>
                </c:pt>
                <c:pt idx="1">
                  <c:v>4.5999999999999999E-2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4-4840-8542-A250F3211445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Sheet1!$A$80:$A$82</c:f>
              <c:strCache>
                <c:ptCount val="3"/>
                <c:pt idx="0">
                  <c:v>ユーロ圏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Sheet1!$D$80:$D$82</c:f>
              <c:numCache>
                <c:formatCode>0.0%</c:formatCode>
                <c:ptCount val="3"/>
                <c:pt idx="0">
                  <c:v>0.106</c:v>
                </c:pt>
                <c:pt idx="1">
                  <c:v>0.128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84-4840-8542-A250F3211445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Sheet1!$A$80:$A$82</c:f>
              <c:strCache>
                <c:ptCount val="3"/>
                <c:pt idx="0">
                  <c:v>ユーロ圏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Sheet1!$E$80:$E$82</c:f>
              <c:numCache>
                <c:formatCode>0.0%</c:formatCode>
                <c:ptCount val="3"/>
                <c:pt idx="0">
                  <c:v>0.215</c:v>
                </c:pt>
                <c:pt idx="1">
                  <c:v>0.40500000000000003</c:v>
                </c:pt>
                <c:pt idx="2">
                  <c:v>0.14199999999999999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84-4840-8542-A250F3211445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Sheet1!$A$80:$A$82</c:f>
              <c:strCache>
                <c:ptCount val="3"/>
                <c:pt idx="0">
                  <c:v>ユーロ圏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Sheet1!$F$80:$F$82</c:f>
              <c:numCache>
                <c:formatCode>0.0%</c:formatCode>
                <c:ptCount val="3"/>
                <c:pt idx="0">
                  <c:v>0.28699999999999998</c:v>
                </c:pt>
                <c:pt idx="1">
                  <c:v>0.27700000000000002</c:v>
                </c:pt>
                <c:pt idx="2">
                  <c:v>0.246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84-4840-8542-A250F3211445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Sheet1!$A$80:$A$82</c:f>
              <c:strCache>
                <c:ptCount val="3"/>
                <c:pt idx="0">
                  <c:v>ユーロ圏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Sheet1!$G$80:$G$82</c:f>
              <c:numCache>
                <c:formatCode>0.0%</c:formatCode>
                <c:ptCount val="3"/>
                <c:pt idx="0">
                  <c:v>0.02</c:v>
                </c:pt>
                <c:pt idx="1">
                  <c:v>2.7E-2</c:v>
                </c:pt>
                <c:pt idx="2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84-4840-8542-A250F321144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80359580032482"/>
          <c:y val="2.5333102186154234E-2"/>
          <c:w val="0.84733086432246951"/>
          <c:h val="0.7786755484244877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Sheet1!$B$74:$B$76</c:f>
              <c:numCache>
                <c:formatCode>0.0%</c:formatCode>
                <c:ptCount val="3"/>
                <c:pt idx="0">
                  <c:v>0.35499999999999998</c:v>
                </c:pt>
                <c:pt idx="1">
                  <c:v>0.126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6F-42BA-A290-114962327B0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172335600906978E-2"/>
                  <c:y val="-6.25750210826535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53106754512829E-2"/>
                      <c:h val="8.17571088812454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6F-42BA-A290-114962327B0C}"/>
                </c:ext>
              </c:extLst>
            </c:dLbl>
            <c:dLbl>
              <c:idx val="2"/>
              <c:layout>
                <c:manualLayout>
                  <c:x val="-2.8344671201814059E-3"/>
                  <c:y val="-8.66425992779783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6F-42BA-A290-114962327B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Sheet1!$C$74:$C$76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4.9000000000000002E-2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6F-42BA-A290-114962327B0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Sheet1!$D$74:$D$76</c:f>
              <c:numCache>
                <c:formatCode>0.0%</c:formatCode>
                <c:ptCount val="3"/>
                <c:pt idx="0">
                  <c:v>0.10100000000000001</c:v>
                </c:pt>
                <c:pt idx="1">
                  <c:v>0.11899999999999999</c:v>
                </c:pt>
                <c:pt idx="2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6F-42BA-A290-114962327B0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Sheet1!$E$74:$E$76</c:f>
              <c:numCache>
                <c:formatCode>0.0%</c:formatCode>
                <c:ptCount val="3"/>
                <c:pt idx="0">
                  <c:v>0.21</c:v>
                </c:pt>
                <c:pt idx="1">
                  <c:v>0.39400000000000002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6F-42BA-A290-114962327B0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Sheet1!$F$74:$F$76</c:f>
              <c:numCache>
                <c:formatCode>0.0%</c:formatCode>
                <c:ptCount val="3"/>
                <c:pt idx="0">
                  <c:v>0.29099999999999998</c:v>
                </c:pt>
                <c:pt idx="1">
                  <c:v>0.28599999999999998</c:v>
                </c:pt>
                <c:pt idx="2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6F-42BA-A290-114962327B0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Sheet1!$A$74:$A$76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Sheet1!$G$74:$G$76</c:f>
              <c:numCache>
                <c:formatCode>0.0%</c:formatCode>
                <c:ptCount val="3"/>
                <c:pt idx="0">
                  <c:v>2.1000000000000001E-2</c:v>
                </c:pt>
                <c:pt idx="1">
                  <c:v>2.7E-2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B6F-42BA-A290-114962327B0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927787521054491E-2"/>
          <c:y val="0.88032167418257679"/>
          <c:w val="0.93742546673125637"/>
          <c:h val="0.11951235044026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Sheet1!$B$67:$B$69</c:f>
              <c:numCache>
                <c:formatCode>0.0%</c:formatCode>
                <c:ptCount val="3"/>
                <c:pt idx="0">
                  <c:v>0.34499999999999997</c:v>
                </c:pt>
                <c:pt idx="1">
                  <c:v>0.13700000000000001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Sheet1!$C$67:$C$69</c:f>
              <c:numCache>
                <c:formatCode>0.0%</c:formatCode>
                <c:ptCount val="3"/>
                <c:pt idx="0">
                  <c:v>1.6E-2</c:v>
                </c:pt>
                <c:pt idx="1">
                  <c:v>2.5999999999999999E-2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Sheet1!$D$67:$D$69</c:f>
              <c:numCache>
                <c:formatCode>0.0%</c:formatCode>
                <c:ptCount val="3"/>
                <c:pt idx="0">
                  <c:v>0.104</c:v>
                </c:pt>
                <c:pt idx="1">
                  <c:v>0.126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Sheet1!$E$67:$E$69</c:f>
              <c:numCache>
                <c:formatCode>0.0%</c:formatCode>
                <c:ptCount val="3"/>
                <c:pt idx="0">
                  <c:v>0.19500000000000001</c:v>
                </c:pt>
                <c:pt idx="1">
                  <c:v>0.39800000000000002</c:v>
                </c:pt>
                <c:pt idx="2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Sheet1!$F$67:$F$69</c:f>
              <c:numCache>
                <c:formatCode>0.0%</c:formatCode>
                <c:ptCount val="3"/>
                <c:pt idx="0">
                  <c:v>0.31900000000000001</c:v>
                </c:pt>
                <c:pt idx="1">
                  <c:v>0.28599999999999998</c:v>
                </c:pt>
                <c:pt idx="2">
                  <c:v>0.26900000000000002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Sheet1!$A$67:$A$69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Sheet1!$G$67:$G$69</c:f>
              <c:numCache>
                <c:formatCode>0.0%</c:formatCode>
                <c:ptCount val="3"/>
                <c:pt idx="0">
                  <c:v>2.1000000000000001E-2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Sheet1!$B$62:$B$64</c:f>
              <c:numCache>
                <c:formatCode>0.0%</c:formatCode>
                <c:ptCount val="3"/>
                <c:pt idx="0">
                  <c:v>0.34300000000000003</c:v>
                </c:pt>
                <c:pt idx="1">
                  <c:v>0.13300000000000001</c:v>
                </c:pt>
                <c:pt idx="2">
                  <c:v>0.54300000000000004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2E-40A0-A4A0-BBA7EACC7734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8.33333333333334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2E-40A0-A4A0-BBA7EACC7734}"/>
                </c:ext>
              </c:extLst>
            </c:dLbl>
            <c:dLbl>
              <c:idx val="2"/>
              <c:layout>
                <c:manualLayout>
                  <c:x val="-2.7777777777777779E-3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Sheet1!$C$62:$C$64</c:f>
              <c:numCache>
                <c:formatCode>0.0%</c:formatCode>
                <c:ptCount val="3"/>
                <c:pt idx="0">
                  <c:v>1.7999999999999999E-2</c:v>
                </c:pt>
                <c:pt idx="1">
                  <c:v>4.2000000000000003E-2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2E-40A0-A4A0-BBA7EACC7734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1.1111111111111009E-2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2E-40A0-A4A0-BBA7EACC77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Sheet1!$D$62:$D$64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0.13200000000000001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2E-40A0-A4A0-BBA7EACC7734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Sheet1!$E$62:$E$64</c:f>
              <c:numCache>
                <c:formatCode>0.0%</c:formatCode>
                <c:ptCount val="3"/>
                <c:pt idx="0">
                  <c:v>0.182</c:v>
                </c:pt>
                <c:pt idx="1">
                  <c:v>0.378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2E-40A0-A4A0-BBA7EACC7734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Sheet1!$F$62:$F$64</c:f>
              <c:numCache>
                <c:formatCode>0.0%</c:formatCode>
                <c:ptCount val="3"/>
                <c:pt idx="0">
                  <c:v>0.33800000000000002</c:v>
                </c:pt>
                <c:pt idx="1">
                  <c:v>0.28999999999999998</c:v>
                </c:pt>
                <c:pt idx="2">
                  <c:v>0.27400000000000002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2E-40A0-A4A0-BBA7EACC7734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Sheet1!$A$62:$A$64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Sheet1!$G$62:$G$64</c:f>
              <c:numCache>
                <c:formatCode>0.0%</c:formatCode>
                <c:ptCount val="3"/>
                <c:pt idx="0">
                  <c:v>2.3E-2</c:v>
                </c:pt>
                <c:pt idx="1">
                  <c:v>2.5000000000000001E-2</c:v>
                </c:pt>
                <c:pt idx="2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2E-40A0-A4A0-BBA7EACC77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2682700944050128E-17"/>
                  <c:y val="4.85858551273092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Sheet1!$B$56:$B$58</c:f>
              <c:numCache>
                <c:formatCode>0.0%</c:formatCode>
                <c:ptCount val="3"/>
                <c:pt idx="0">
                  <c:v>0.34899999999999998</c:v>
                </c:pt>
                <c:pt idx="1">
                  <c:v>0.13700000000000001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1-4DDC-9756-7B0500A445C7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1111111111059E-2"/>
                  <c:y val="-9.7222222222222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1-4DDC-9756-7B0500A445C7}"/>
                </c:ext>
              </c:extLst>
            </c:dLbl>
            <c:dLbl>
              <c:idx val="2"/>
              <c:layout>
                <c:manualLayout>
                  <c:x val="-1.1111111111111112E-2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Sheet1!$C$56:$C$58</c:f>
              <c:numCache>
                <c:formatCode>0.0%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1-4DDC-9756-7B0500A445C7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Sheet1!$D$56:$D$58</c:f>
              <c:numCache>
                <c:formatCode>0.0%</c:formatCode>
                <c:ptCount val="3"/>
                <c:pt idx="0">
                  <c:v>8.6999999999999994E-2</c:v>
                </c:pt>
                <c:pt idx="1">
                  <c:v>0.123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1-4DDC-9756-7B0500A445C7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Sheet1!$E$56:$E$58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0.32500000000000001</c:v>
                </c:pt>
                <c:pt idx="2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1-4DDC-9756-7B0500A445C7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Sheet1!$F$56:$F$58</c:f>
              <c:numCache>
                <c:formatCode>0.0%</c:formatCode>
                <c:ptCount val="3"/>
                <c:pt idx="0">
                  <c:v>0.35099999999999998</c:v>
                </c:pt>
                <c:pt idx="1">
                  <c:v>0.32600000000000001</c:v>
                </c:pt>
                <c:pt idx="2">
                  <c:v>0.28399999999999997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A1-4DDC-9756-7B0500A445C7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Sheet1!$G$56:$G$58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0.03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A1-4DDC-9756-7B0500A445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Sheet1!$B$49:$B$51</c:f>
              <c:numCache>
                <c:formatCode>0.0%</c:formatCode>
                <c:ptCount val="3"/>
                <c:pt idx="0">
                  <c:v>0.34</c:v>
                </c:pt>
                <c:pt idx="1">
                  <c:v>0.129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3-4543-86E6-3819AD464AA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68173703300555E-2"/>
                  <c:y val="-0.10846217570145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3-4543-86E6-3819AD464AAC}"/>
                </c:ext>
              </c:extLst>
            </c:dLbl>
            <c:dLbl>
              <c:idx val="2"/>
              <c:layout>
                <c:manualLayout>
                  <c:x val="1.0057721592310319E-2"/>
                  <c:y val="-9.000052877354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3-4543-86E6-3819AD464AA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472694813202425E-3"/>
                  <c:y val="0.10615446983546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Sheet1!$D$49:$D$51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0.12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3-4543-86E6-3819AD464AA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Sheet1!$E$49:$E$51</c:f>
              <c:numCache>
                <c:formatCode>0.0%</c:formatCode>
                <c:ptCount val="3"/>
                <c:pt idx="0">
                  <c:v>0.188</c:v>
                </c:pt>
                <c:pt idx="1">
                  <c:v>0.34300000000000003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3-4543-86E6-3819AD464AA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Sheet1!$F$49:$F$51</c:f>
              <c:numCache>
                <c:formatCode>0.0%</c:formatCode>
                <c:ptCount val="3"/>
                <c:pt idx="0">
                  <c:v>0.34</c:v>
                </c:pt>
                <c:pt idx="1">
                  <c:v>0.317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F3-4543-86E6-3819AD464AA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Sheet1!$G$49:$G$51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F3-4543-86E6-3819AD464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15346660816444E-2"/>
          <c:y val="0.92788332050651645"/>
          <c:w val="0.9738846533391835"/>
          <c:h val="5.7633052169759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boj.or.jp/statistics/sj/sjhiq.pd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097960" y="6183767"/>
            <a:ext cx="29674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en-US" altLang="zh-TW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dirty="0">
                <a:hlinkClick r:id="rId2"/>
              </a:rPr>
              <a:t>資金循環の日米欧比較 </a:t>
            </a:r>
            <a:r>
              <a:rPr lang="en-US" altLang="ja-JP" sz="1400" dirty="0">
                <a:hlinkClick r:id="rId2"/>
              </a:rPr>
              <a:t>(boj.or.jp)</a:t>
            </a:r>
            <a:endParaRPr lang="en-US" altLang="ja-JP" sz="1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2,199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141693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122.5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30.5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0AB8F06-5899-4436-9C5F-F2A298F4F2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019539"/>
              </p:ext>
            </p:extLst>
          </p:nvPr>
        </p:nvGraphicFramePr>
        <p:xfrm>
          <a:off x="475861" y="1138335"/>
          <a:ext cx="8907069" cy="5262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247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5475177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2015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2,043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141693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114.3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28.6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038ECD0D-4150-4A19-BBBD-5020D59AAEA3}"/>
              </a:ext>
            </a:extLst>
          </p:cNvPr>
          <p:cNvGraphicFramePr>
            <a:graphicFrameLocks/>
          </p:cNvGraphicFramePr>
          <p:nvPr/>
        </p:nvGraphicFramePr>
        <p:xfrm>
          <a:off x="395536" y="1035699"/>
          <a:ext cx="8987394" cy="5514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21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>
                <a:solidFill>
                  <a:schemeClr val="bg1"/>
                </a:solidFill>
              </a:rPr>
              <a:t>2022</a:t>
            </a:r>
            <a:endParaRPr lang="en-US" altLang="ja-JP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/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6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8727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  <a:r>
              <a:rPr lang="en-US" altLang="ja-JP" sz="3200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1,946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93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109.6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27.6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3F0B6AB8-5099-4E3E-B9B3-37EE99BB76C6}"/>
              </a:ext>
            </a:extLst>
          </p:cNvPr>
          <p:cNvGraphicFramePr>
            <a:graphicFrameLocks/>
          </p:cNvGraphicFramePr>
          <p:nvPr/>
        </p:nvGraphicFramePr>
        <p:xfrm>
          <a:off x="196756" y="832147"/>
          <a:ext cx="9411070" cy="57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52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63142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2020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1,845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87.0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25.1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08DFCC13-93BD-4525-8EB8-D736C317D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689611"/>
              </p:ext>
            </p:extLst>
          </p:nvPr>
        </p:nvGraphicFramePr>
        <p:xfrm>
          <a:off x="395535" y="999736"/>
          <a:ext cx="8987395" cy="522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630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36638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2019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1,835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88.9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51D2C55-6448-40C4-B801-1F7C53507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888406"/>
              </p:ext>
            </p:extLst>
          </p:nvPr>
        </p:nvGraphicFramePr>
        <p:xfrm>
          <a:off x="543951" y="1046923"/>
          <a:ext cx="8838980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21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5223386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2018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5210134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2017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5210134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　</a:t>
            </a:r>
            <a:r>
              <a:rPr lang="en-US" altLang="ja-JP" sz="3200" dirty="0">
                <a:solidFill>
                  <a:schemeClr val="bg1"/>
                </a:solidFill>
              </a:rPr>
              <a:t>2016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319</Words>
  <Application>Microsoft Office PowerPoint</Application>
  <PresentationFormat>ワイド画面</PresentationFormat>
  <Paragraphs>58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貴子 柏原</cp:lastModifiedBy>
  <cp:revision>19</cp:revision>
  <dcterms:created xsi:type="dcterms:W3CDTF">2018-09-12T01:05:03Z</dcterms:created>
  <dcterms:modified xsi:type="dcterms:W3CDTF">2024-09-09T02:29:30Z</dcterms:modified>
</cp:coreProperties>
</file>