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3" r:id="rId3"/>
    <p:sldId id="272" r:id="rId4"/>
    <p:sldId id="265" r:id="rId5"/>
    <p:sldId id="269" r:id="rId6"/>
    <p:sldId id="266" r:id="rId7"/>
    <p:sldId id="268" r:id="rId8"/>
    <p:sldId id="264" r:id="rId9"/>
    <p:sldId id="258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3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kash\Dropbox\&#26085;&#26412;&#21830;&#24037;&#20250;&#35696;&#25152;\databox\&#20581;&#24247;&#23551;&#21629;&#12539;&#20154;&#21475;\&#20581;&#24247;&#23551;&#21629;&#22259;&#3492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&#20581;&#24247;&#23551;&#21629;&#12539;&#20154;&#21475;\&#20581;&#24247;&#23551;&#21629;&#22259;&#34920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&#20581;&#24247;&#23551;&#21629;&#12539;&#20154;&#21475;\&#20581;&#24247;&#23551;&#21629;&#22259;&#34920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&#20581;&#24247;&#23551;&#21629;&#12539;&#20154;&#21475;\&#20581;&#24247;&#23551;&#21629;&#22259;&#34920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kash\Dropbox\&#26085;&#26412;&#21830;&#24037;&#20250;&#35696;&#25152;\databox\&#20581;&#24247;&#23551;&#21629;&#12539;&#20154;&#21475;\&#20581;&#24247;&#23551;&#21629;&#22259;&#34920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kash\Dropbox\&#26085;&#26412;&#21830;&#24037;&#20250;&#35696;&#25152;\databox\&#20581;&#24247;&#23551;&#21629;&#12539;&#20154;&#21475;\&#20581;&#24247;&#23551;&#21629;&#22259;&#34920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Sheet1!$N$3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Sheet1!$O$1:$P$1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Sheet1!$O$3:$P$3</c:f>
              <c:numCache>
                <c:formatCode>General</c:formatCode>
                <c:ptCount val="2"/>
                <c:pt idx="0">
                  <c:v>75.38</c:v>
                </c:pt>
                <c:pt idx="1">
                  <c:v>72.680000000000007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4A-46E6-B5E9-0A871F56F0EE}"/>
            </c:ext>
          </c:extLst>
        </c:ser>
        <c:ser>
          <c:idx val="0"/>
          <c:order val="1"/>
          <c:tx>
            <c:strRef>
              <c:f>Sheet1!$N$2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Sheet1!$O$1:$P$1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Sheet1!$O$2:$P$2</c:f>
              <c:numCache>
                <c:formatCode>General</c:formatCode>
                <c:ptCount val="2"/>
                <c:pt idx="0">
                  <c:v>87.09</c:v>
                </c:pt>
                <c:pt idx="1">
                  <c:v>81.05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4A-46E6-B5E9-0A871F56F0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80978464"/>
        <c:axId val="780976496"/>
      </c:barChart>
      <c:catAx>
        <c:axId val="780978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6496"/>
        <c:crosses val="autoZero"/>
        <c:auto val="1"/>
        <c:lblAlgn val="ctr"/>
        <c:lblOffset val="100"/>
        <c:noMultiLvlLbl val="0"/>
      </c:catAx>
      <c:valAx>
        <c:axId val="780976496"/>
        <c:scaling>
          <c:orientation val="minMax"/>
          <c:min val="6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2604584297733694E-2"/>
          <c:y val="1.4922276091247251E-2"/>
          <c:w val="0.89674460614438845"/>
          <c:h val="0.8813178508256484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Sheet1!$L$3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Sheet1!$M$1:$N$1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Sheet1!$M$3:$N$3</c:f>
              <c:numCache>
                <c:formatCode>General</c:formatCode>
                <c:ptCount val="2"/>
                <c:pt idx="0">
                  <c:v>75.38</c:v>
                </c:pt>
                <c:pt idx="1">
                  <c:v>72.680000000000007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51-47AC-97D4-4E2F7B2CE336}"/>
            </c:ext>
          </c:extLst>
        </c:ser>
        <c:ser>
          <c:idx val="0"/>
          <c:order val="1"/>
          <c:tx>
            <c:strRef>
              <c:f>Sheet1!$L$2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Sheet1!$M$1:$N$1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Sheet1!$M$2:$N$2</c:f>
              <c:numCache>
                <c:formatCode>General</c:formatCode>
                <c:ptCount val="2"/>
                <c:pt idx="0">
                  <c:v>87.57</c:v>
                </c:pt>
                <c:pt idx="1">
                  <c:v>81.47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51-47AC-97D4-4E2F7B2CE3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80978464"/>
        <c:axId val="780976496"/>
      </c:barChart>
      <c:catAx>
        <c:axId val="780978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6496"/>
        <c:crosses val="autoZero"/>
        <c:auto val="1"/>
        <c:lblAlgn val="ctr"/>
        <c:lblOffset val="100"/>
        <c:noMultiLvlLbl val="0"/>
      </c:catAx>
      <c:valAx>
        <c:axId val="780976496"/>
        <c:scaling>
          <c:orientation val="minMax"/>
          <c:min val="6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2604584297733694E-2"/>
          <c:y val="0"/>
          <c:w val="0.8796495651196552"/>
          <c:h val="0.8813178508256484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Sheet1!$L$3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Sheet1!$M$1:$N$1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Sheet1!$M$3:$N$3</c:f>
              <c:numCache>
                <c:formatCode>General</c:formatCode>
                <c:ptCount val="2"/>
                <c:pt idx="0">
                  <c:v>74.790000000000006</c:v>
                </c:pt>
                <c:pt idx="1">
                  <c:v>72.14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51-47AC-97D4-4E2F7B2CE336}"/>
            </c:ext>
          </c:extLst>
        </c:ser>
        <c:ser>
          <c:idx val="0"/>
          <c:order val="1"/>
          <c:tx>
            <c:strRef>
              <c:f>Sheet1!$L$2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Sheet1!$M$1:$N$1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Sheet1!$M$2:$N$2</c:f>
              <c:numCache>
                <c:formatCode>General</c:formatCode>
                <c:ptCount val="2"/>
                <c:pt idx="0">
                  <c:v>87.74</c:v>
                </c:pt>
                <c:pt idx="1">
                  <c:v>81.64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51-47AC-97D4-4E2F7B2CE3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80978464"/>
        <c:axId val="780976496"/>
      </c:barChart>
      <c:catAx>
        <c:axId val="780978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6496"/>
        <c:crosses val="autoZero"/>
        <c:auto val="1"/>
        <c:lblAlgn val="ctr"/>
        <c:lblOffset val="100"/>
        <c:noMultiLvlLbl val="0"/>
      </c:catAx>
      <c:valAx>
        <c:axId val="780976496"/>
        <c:scaling>
          <c:orientation val="minMax"/>
          <c:min val="6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Sheet1!$K$3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B971-45D9-9068-22084AFCC126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B971-45D9-9068-22084AFCC1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Sheet1!$L$1:$M$1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Sheet1!$L$3:$M$3</c:f>
              <c:numCache>
                <c:formatCode>General</c:formatCode>
                <c:ptCount val="2"/>
                <c:pt idx="0">
                  <c:v>74.790000000000006</c:v>
                </c:pt>
                <c:pt idx="1">
                  <c:v>72.14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57-4C12-8C3B-79ADCE6B5CE5}"/>
            </c:ext>
          </c:extLst>
        </c:ser>
        <c:ser>
          <c:idx val="0"/>
          <c:order val="1"/>
          <c:tx>
            <c:strRef>
              <c:f>Sheet1!$K$2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B971-45D9-9068-22084AFCC126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B971-45D9-9068-22084AFCC1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Sheet1!$L$1:$M$1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Sheet1!$L$2:$M$2</c:f>
              <c:numCache>
                <c:formatCode>General</c:formatCode>
                <c:ptCount val="2"/>
                <c:pt idx="0">
                  <c:v>87.26</c:v>
                </c:pt>
                <c:pt idx="1">
                  <c:v>81.09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57-4C12-8C3B-79ADCE6B5C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80978464"/>
        <c:axId val="780976496"/>
      </c:barChart>
      <c:catAx>
        <c:axId val="780978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6496"/>
        <c:crosses val="autoZero"/>
        <c:auto val="1"/>
        <c:lblAlgn val="ctr"/>
        <c:lblOffset val="100"/>
        <c:noMultiLvlLbl val="0"/>
      </c:catAx>
      <c:valAx>
        <c:axId val="780976496"/>
        <c:scaling>
          <c:orientation val="minMax"/>
          <c:min val="6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86801326417086E-2"/>
          <c:y val="4.3238794057913761E-2"/>
          <c:w val="0.91725859483045946"/>
          <c:h val="0.8515689384429922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Sheet1!$G$3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Sheet1!$H$1:$I$1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Sheet1!$H$3:$I$3</c:f>
              <c:numCache>
                <c:formatCode>General</c:formatCode>
                <c:ptCount val="2"/>
                <c:pt idx="0">
                  <c:v>74.790000000000006</c:v>
                </c:pt>
                <c:pt idx="1">
                  <c:v>72.14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49-4D7E-8726-7DEB6A069834}"/>
            </c:ext>
          </c:extLst>
        </c:ser>
        <c:ser>
          <c:idx val="0"/>
          <c:order val="1"/>
          <c:tx>
            <c:strRef>
              <c:f>Sheet1!$G$2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en-US" dirty="0"/>
                      <a:t>87</a:t>
                    </a:r>
                    <a:r>
                      <a:rPr lang="en-US" altLang="ja-JP" dirty="0"/>
                      <a:t>.32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F49-4D7E-8726-7DEB6A06983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en-US" dirty="0"/>
                      <a:t>8</a:t>
                    </a:r>
                    <a:r>
                      <a:rPr lang="en-US" altLang="ja-JP" dirty="0"/>
                      <a:t>1.25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FF49-4D7E-8726-7DEB6A0698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Sheet1!$H$1:$I$1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Sheet1!$H$2:$I$2</c:f>
              <c:numCache>
                <c:formatCode>General</c:formatCode>
                <c:ptCount val="2"/>
                <c:pt idx="0">
                  <c:v>87.14</c:v>
                </c:pt>
                <c:pt idx="1">
                  <c:v>80.98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F49-4D7E-8726-7DEB6A0698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84159232"/>
        <c:axId val="184161024"/>
      </c:barChart>
      <c:catAx>
        <c:axId val="184159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4161024"/>
        <c:crosses val="autoZero"/>
        <c:auto val="1"/>
        <c:lblAlgn val="ctr"/>
        <c:lblOffset val="100"/>
        <c:noMultiLvlLbl val="0"/>
      </c:catAx>
      <c:valAx>
        <c:axId val="184161024"/>
        <c:scaling>
          <c:orientation val="minMax"/>
          <c:min val="6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4159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81942140687443E-2"/>
          <c:y val="9.9451580653665741E-3"/>
          <c:w val="0.87496572042212584"/>
          <c:h val="0.8681710567187243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Sheet1!$K$3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Sheet1!$L$1:$M$1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Sheet1!$L$3:$M$3</c:f>
              <c:numCache>
                <c:formatCode>General</c:formatCode>
                <c:ptCount val="2"/>
                <c:pt idx="0">
                  <c:v>74.790000000000006</c:v>
                </c:pt>
                <c:pt idx="1">
                  <c:v>72.14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26-4AE0-9ECD-2C36B257BE53}"/>
            </c:ext>
          </c:extLst>
        </c:ser>
        <c:ser>
          <c:idx val="0"/>
          <c:order val="1"/>
          <c:tx>
            <c:strRef>
              <c:f>Sheet1!$K$2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Sheet1!$L$1:$M$1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Sheet1!$L$2:$M$2</c:f>
              <c:numCache>
                <c:formatCode>General</c:formatCode>
                <c:ptCount val="2"/>
                <c:pt idx="0">
                  <c:v>87.26</c:v>
                </c:pt>
                <c:pt idx="1">
                  <c:v>81.09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26-4AE0-9ECD-2C36B257BE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80978464"/>
        <c:axId val="780976496"/>
      </c:barChart>
      <c:catAx>
        <c:axId val="780978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6496"/>
        <c:crosses val="autoZero"/>
        <c:auto val="1"/>
        <c:lblAlgn val="ctr"/>
        <c:lblOffset val="100"/>
        <c:noMultiLvlLbl val="0"/>
      </c:catAx>
      <c:valAx>
        <c:axId val="780976496"/>
        <c:scaling>
          <c:orientation val="minMax"/>
          <c:min val="6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894481838446792E-2"/>
          <c:y val="0"/>
          <c:w val="0.90368787498982495"/>
          <c:h val="0.87957379484495402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Sheet1!$K$3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Sheet1!$L$1:$M$1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Sheet1!$L$3:$M$3</c:f>
              <c:numCache>
                <c:formatCode>General</c:formatCode>
                <c:ptCount val="2"/>
                <c:pt idx="0">
                  <c:v>74.790000000000006</c:v>
                </c:pt>
                <c:pt idx="1">
                  <c:v>72.14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D9-4170-9378-F6094AF8AFF3}"/>
            </c:ext>
          </c:extLst>
        </c:ser>
        <c:ser>
          <c:idx val="0"/>
          <c:order val="1"/>
          <c:tx>
            <c:strRef>
              <c:f>Sheet1!$K$2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Sheet1!$L$1:$M$1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Sheet1!$L$2:$M$2</c:f>
              <c:numCache>
                <c:formatCode>General</c:formatCode>
                <c:ptCount val="2"/>
                <c:pt idx="0">
                  <c:v>87.14</c:v>
                </c:pt>
                <c:pt idx="1">
                  <c:v>80.98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D9-4170-9378-F6094AF8AF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80978464"/>
        <c:axId val="780976496"/>
      </c:barChart>
      <c:catAx>
        <c:axId val="780978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6496"/>
        <c:crosses val="autoZero"/>
        <c:auto val="1"/>
        <c:lblAlgn val="ctr"/>
        <c:lblOffset val="100"/>
        <c:noMultiLvlLbl val="0"/>
      </c:catAx>
      <c:valAx>
        <c:axId val="780976496"/>
        <c:scaling>
          <c:orientation val="minMax"/>
          <c:min val="6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800" b="0" u="sng"/>
              <a:t>女性</a:t>
            </a:r>
            <a:r>
              <a:rPr lang="ja-JP" altLang="en-US" sz="1800" b="0"/>
              <a:t>　　　　健康寿命と平均寿命の推移</a:t>
            </a:r>
          </a:p>
        </c:rich>
      </c:tx>
      <c:layout>
        <c:manualLayout>
          <c:xMode val="edge"/>
          <c:yMode val="edge"/>
          <c:x val="3.3333333333333333E-2"/>
          <c:y val="1.38888888888888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5639411393020317"/>
          <c:y val="0.12391604318384282"/>
          <c:w val="0.81959354039078447"/>
          <c:h val="0.735272943752608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Sheet1!$B$7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A543-492F-BAA1-7176D673668D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A543-492F-BAA1-7176D673668D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A543-492F-BAA1-7176D673668D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A543-492F-BAA1-7176D67366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(Sheet1!$E$5,Sheet1!$H$5,Sheet1!$J$5:$K$5)</c:f>
              <c:strCache>
                <c:ptCount val="4"/>
                <c:pt idx="0">
                  <c:v>令和元年</c:v>
                </c:pt>
                <c:pt idx="1">
                  <c:v>平成２８年</c:v>
                </c:pt>
                <c:pt idx="2">
                  <c:v>平成２５年</c:v>
                </c:pt>
                <c:pt idx="3">
                  <c:v>平成２２年</c:v>
                </c:pt>
              </c:strCache>
              <c:extLst/>
            </c:strRef>
          </c:cat>
          <c:val>
            <c:numRef>
              <c:f>(Sheet1!$E$7,Sheet1!$H$7,Sheet1!$J$7:$K$7)</c:f>
              <c:numCache>
                <c:formatCode>General</c:formatCode>
                <c:ptCount val="4"/>
                <c:pt idx="0">
                  <c:v>75.38</c:v>
                </c:pt>
                <c:pt idx="1">
                  <c:v>74.790000000000006</c:v>
                </c:pt>
                <c:pt idx="2">
                  <c:v>74.209999999999994</c:v>
                </c:pt>
                <c:pt idx="3">
                  <c:v>73.62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A543-492F-BAA1-7176D673668D}"/>
            </c:ext>
          </c:extLst>
        </c:ser>
        <c:ser>
          <c:idx val="1"/>
          <c:order val="1"/>
          <c:tx>
            <c:strRef>
              <c:f>Sheet1!$B$6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(Sheet1!$E$5,Sheet1!$H$5,Sheet1!$J$5:$K$5)</c:f>
              <c:strCache>
                <c:ptCount val="4"/>
                <c:pt idx="0">
                  <c:v>令和元年</c:v>
                </c:pt>
                <c:pt idx="1">
                  <c:v>平成２８年</c:v>
                </c:pt>
                <c:pt idx="2">
                  <c:v>平成２５年</c:v>
                </c:pt>
                <c:pt idx="3">
                  <c:v>平成２２年</c:v>
                </c:pt>
              </c:strCache>
              <c:extLst/>
            </c:strRef>
          </c:cat>
          <c:val>
            <c:numRef>
              <c:f>(Sheet1!$E$6,Sheet1!$H$6,Sheet1!$J$6:$K$6)</c:f>
              <c:numCache>
                <c:formatCode>General</c:formatCode>
                <c:ptCount val="4"/>
                <c:pt idx="0">
                  <c:v>87.45</c:v>
                </c:pt>
                <c:pt idx="1">
                  <c:v>87.14</c:v>
                </c:pt>
                <c:pt idx="2">
                  <c:v>86.61</c:v>
                </c:pt>
                <c:pt idx="3">
                  <c:v>86.3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A543-492F-BAA1-7176D67366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98609432"/>
        <c:axId val="98611400"/>
      </c:barChart>
      <c:catAx>
        <c:axId val="98609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8611400"/>
        <c:crosses val="autoZero"/>
        <c:auto val="1"/>
        <c:lblAlgn val="ctr"/>
        <c:lblOffset val="100"/>
        <c:noMultiLvlLbl val="0"/>
      </c:catAx>
      <c:valAx>
        <c:axId val="98611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8609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800" u="sng"/>
              <a:t>男性</a:t>
            </a:r>
            <a:r>
              <a:rPr lang="ja-JP" altLang="en-US" sz="1800"/>
              <a:t>　　　　健康寿命と平均寿命の推移</a:t>
            </a:r>
          </a:p>
        </c:rich>
      </c:tx>
      <c:layout>
        <c:manualLayout>
          <c:xMode val="edge"/>
          <c:yMode val="edge"/>
          <c:x val="3.3333333333333333E-2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Sheet1!$B$3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(Sheet1!$E$1,Sheet1!$H$1,Sheet1!$J$1:$K$1)</c:f>
              <c:strCache>
                <c:ptCount val="4"/>
                <c:pt idx="0">
                  <c:v>令和元年</c:v>
                </c:pt>
                <c:pt idx="1">
                  <c:v>平成２８年</c:v>
                </c:pt>
                <c:pt idx="2">
                  <c:v>平成２５年</c:v>
                </c:pt>
                <c:pt idx="3">
                  <c:v>平成２２年</c:v>
                </c:pt>
              </c:strCache>
              <c:extLst/>
            </c:strRef>
          </c:cat>
          <c:val>
            <c:numRef>
              <c:f>(Sheet1!$E$3,Sheet1!$H$3,Sheet1!$J$3:$K$3)</c:f>
              <c:numCache>
                <c:formatCode>General</c:formatCode>
                <c:ptCount val="4"/>
                <c:pt idx="0">
                  <c:v>72.680000000000007</c:v>
                </c:pt>
                <c:pt idx="1">
                  <c:v>72.14</c:v>
                </c:pt>
                <c:pt idx="2">
                  <c:v>71.19</c:v>
                </c:pt>
                <c:pt idx="3">
                  <c:v>70.42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7F1F-4385-B65D-A2A139C5677F}"/>
            </c:ext>
          </c:extLst>
        </c:ser>
        <c:ser>
          <c:idx val="0"/>
          <c:order val="1"/>
          <c:tx>
            <c:strRef>
              <c:f>Sheet1!$B$2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(Sheet1!$E$1,Sheet1!$H$1,Sheet1!$J$1:$K$1)</c:f>
              <c:strCache>
                <c:ptCount val="4"/>
                <c:pt idx="0">
                  <c:v>令和元年</c:v>
                </c:pt>
                <c:pt idx="1">
                  <c:v>平成２８年</c:v>
                </c:pt>
                <c:pt idx="2">
                  <c:v>平成２５年</c:v>
                </c:pt>
                <c:pt idx="3">
                  <c:v>平成２２年</c:v>
                </c:pt>
              </c:strCache>
              <c:extLst/>
            </c:strRef>
          </c:cat>
          <c:val>
            <c:numRef>
              <c:f>(Sheet1!$E$2,Sheet1!$H$2,Sheet1!$J$2:$K$2)</c:f>
              <c:numCache>
                <c:formatCode>General</c:formatCode>
                <c:ptCount val="4"/>
                <c:pt idx="0">
                  <c:v>81.41</c:v>
                </c:pt>
                <c:pt idx="1">
                  <c:v>80.98</c:v>
                </c:pt>
                <c:pt idx="2">
                  <c:v>80.209999999999994</c:v>
                </c:pt>
                <c:pt idx="3">
                  <c:v>79.55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7F1F-4385-B65D-A2A139C567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98609432"/>
        <c:axId val="98611400"/>
      </c:barChart>
      <c:catAx>
        <c:axId val="98609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8611400"/>
        <c:crosses val="autoZero"/>
        <c:auto val="1"/>
        <c:lblAlgn val="ctr"/>
        <c:lblOffset val="100"/>
        <c:noMultiLvlLbl val="0"/>
      </c:catAx>
      <c:valAx>
        <c:axId val="98611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8609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384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02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8149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744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995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748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369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861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458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057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29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C7C30-7471-42EE-AD96-4CCF258B8342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34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hlw.go.jp/toukei/saikin/hw/life/life23/index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hlw.go.jp/content/10904750/000872952.pdf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hlw.go.jp/toukei/saikin/hw/life/life22/dl/life22-02.pdf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hlw.go.jp/toukei/saikin/hw/life/life21/dl/life18-15.pdf" TargetMode="Externa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hyperlink" Target="https://www.mhlw.go.jp/toukei/saikin/hw/life/life20/dl/life18-02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hlw.go.jp/toukei/saikin/hw/life/life18/dl/life18-02.pdf" TargetMode="Externa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hyperlink" Target="https://www.mhlw.go.jp/toukei/saikin/hw/life/life18/dl/life18-02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hlw.go.jp/toukei/saikin/hw/life/life18/dl/life18-02.pdf" TargetMode="Externa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hyperlink" Target="http://www.mhlw.go.jp/stf/shingi2/0000196943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15D097DB-F094-49C3-7065-A8EBC50589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244" y="1410168"/>
            <a:ext cx="7366448" cy="4337908"/>
          </a:xfrm>
          <a:prstGeom prst="rect">
            <a:avLst/>
          </a:prstGeom>
        </p:spPr>
      </p:pic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303736" y="1034697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（単位：歳）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4064487" y="6044513"/>
            <a:ext cx="5521681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  <a:hlinkClick r:id="rId3"/>
            </a:endParaRPr>
          </a:p>
          <a:p>
            <a:pPr algn="just">
              <a:spcAft>
                <a:spcPts val="0"/>
              </a:spcAft>
            </a:pPr>
            <a:r>
              <a:rPr lang="ja-JP" altLang="en-US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100" dirty="0">
                <a:solidFill>
                  <a:srgbClr val="0563C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令和５年簡易生命表の概況｜厚生労働省 </a:t>
            </a:r>
            <a:r>
              <a:rPr lang="en-US" altLang="ja-JP" sz="1100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(mhlw.go.jp)</a:t>
            </a:r>
            <a:endParaRPr lang="en-US" altLang="ja-JP" sz="1100" dirty="0">
              <a:solidFill>
                <a:srgbClr val="0070C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just">
              <a:spcAft>
                <a:spcPts val="0"/>
              </a:spcAft>
            </a:pPr>
            <a:r>
              <a:rPr lang="ja-JP" altLang="en-US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第</a:t>
            </a:r>
            <a:r>
              <a:rPr lang="en-US" altLang="ja-JP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16</a:t>
            </a:r>
            <a:r>
              <a:rPr lang="ja-JP" altLang="ja-JP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回健康日本２１（第二次）推進専門委員会　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資料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3-1 </a:t>
            </a:r>
            <a:endParaRPr lang="en-US" altLang="ja-JP" sz="11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  <a:hlinkClick r:id="rId4"/>
              </a:rPr>
              <a:t>https://www.mhlw.go.jp/content/10904750/000872952.pdf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just">
              <a:spcAft>
                <a:spcPts val="0"/>
              </a:spcAft>
            </a:pPr>
            <a:endParaRPr lang="ja-JP" altLang="ja-JP" sz="11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185737" y="185737"/>
            <a:ext cx="512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日本人の平均寿命と健康寿命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7B68338-D19C-44F6-8B3B-18E73A3AAB93}"/>
              </a:ext>
            </a:extLst>
          </p:cNvPr>
          <p:cNvSpPr txBox="1"/>
          <p:nvPr/>
        </p:nvSpPr>
        <p:spPr>
          <a:xfrm>
            <a:off x="1484154" y="2728234"/>
            <a:ext cx="1134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6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健康寿命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E7B32B5-022F-4728-85A6-3CFEFC707ECF}"/>
              </a:ext>
            </a:extLst>
          </p:cNvPr>
          <p:cNvSpPr txBox="1"/>
          <p:nvPr/>
        </p:nvSpPr>
        <p:spPr>
          <a:xfrm>
            <a:off x="4208712" y="2003474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平均寿命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4FAF3AC-F09D-46FC-AFE8-7B8266CEC2E4}"/>
              </a:ext>
            </a:extLst>
          </p:cNvPr>
          <p:cNvSpPr txBox="1"/>
          <p:nvPr/>
        </p:nvSpPr>
        <p:spPr>
          <a:xfrm>
            <a:off x="5684474" y="3760853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平均寿命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8034F176-11C1-433B-9073-19D764AEAA18}"/>
              </a:ext>
            </a:extLst>
          </p:cNvPr>
          <p:cNvGrpSpPr/>
          <p:nvPr/>
        </p:nvGrpSpPr>
        <p:grpSpPr>
          <a:xfrm>
            <a:off x="3474628" y="2649023"/>
            <a:ext cx="2086417" cy="346249"/>
            <a:chOff x="3851920" y="2881964"/>
            <a:chExt cx="2160240" cy="324609"/>
          </a:xfrm>
        </p:grpSpPr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FA0AF431-86B8-4B76-8440-631E3C42E680}"/>
                </a:ext>
              </a:extLst>
            </p:cNvPr>
            <p:cNvCxnSpPr/>
            <p:nvPr/>
          </p:nvCxnSpPr>
          <p:spPr bwMode="auto">
            <a:xfrm>
              <a:off x="3851920" y="3064422"/>
              <a:ext cx="216024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B70850E3-FD30-4932-9561-33B8A99006B7}"/>
                </a:ext>
              </a:extLst>
            </p:cNvPr>
            <p:cNvSpPr/>
            <p:nvPr/>
          </p:nvSpPr>
          <p:spPr bwMode="auto">
            <a:xfrm>
              <a:off x="4557486" y="2881964"/>
              <a:ext cx="792088" cy="32460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8.41</a:t>
              </a:r>
              <a:endParaRPr lang="ja-JP" altLang="en-US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A326B610-A1F8-4C65-8061-3F9E5FE3A8C4}"/>
              </a:ext>
            </a:extLst>
          </p:cNvPr>
          <p:cNvGrpSpPr/>
          <p:nvPr/>
        </p:nvGrpSpPr>
        <p:grpSpPr>
          <a:xfrm>
            <a:off x="4180207" y="4429251"/>
            <a:ext cx="2892397" cy="346249"/>
            <a:chOff x="4573059" y="4441329"/>
            <a:chExt cx="3095285" cy="318370"/>
          </a:xfrm>
        </p:grpSpPr>
        <p:cxnSp>
          <p:nvCxnSpPr>
            <p:cNvPr id="20" name="直線矢印コネクタ 19">
              <a:extLst>
                <a:ext uri="{FF2B5EF4-FFF2-40B4-BE49-F238E27FC236}">
                  <a16:creationId xmlns:a16="http://schemas.microsoft.com/office/drawing/2014/main" id="{336D32A4-DA59-44B2-A91D-D24599F77DF3}"/>
                </a:ext>
              </a:extLst>
            </p:cNvPr>
            <p:cNvCxnSpPr/>
            <p:nvPr/>
          </p:nvCxnSpPr>
          <p:spPr bwMode="auto">
            <a:xfrm>
              <a:off x="4573059" y="4653136"/>
              <a:ext cx="3095285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F8B8E08D-99BB-4DD2-A6DA-89ECA8B796B8}"/>
                </a:ext>
              </a:extLst>
            </p:cNvPr>
            <p:cNvSpPr/>
            <p:nvPr/>
          </p:nvSpPr>
          <p:spPr bwMode="auto">
            <a:xfrm>
              <a:off x="5477685" y="4441329"/>
              <a:ext cx="1053046" cy="31837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11.76</a:t>
              </a:r>
              <a:endParaRPr lang="ja-JP" altLang="en-US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7647513-2C3F-485E-B205-CC566EEDF45A}"/>
              </a:ext>
            </a:extLst>
          </p:cNvPr>
          <p:cNvSpPr txBox="1"/>
          <p:nvPr/>
        </p:nvSpPr>
        <p:spPr>
          <a:xfrm>
            <a:off x="727260" y="5851316"/>
            <a:ext cx="8416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年の平均寿命と直近（令和元年）の健康寿命を使用しています。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1F49E36-AF1A-48A5-9CEE-FBCFB3CCFEF3}"/>
              </a:ext>
            </a:extLst>
          </p:cNvPr>
          <p:cNvSpPr txBox="1"/>
          <p:nvPr/>
        </p:nvSpPr>
        <p:spPr>
          <a:xfrm>
            <a:off x="185737" y="1040836"/>
            <a:ext cx="1214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A9F9780-9036-4679-BE50-AD394E8A5B9A}"/>
              </a:ext>
            </a:extLst>
          </p:cNvPr>
          <p:cNvSpPr txBox="1"/>
          <p:nvPr/>
        </p:nvSpPr>
        <p:spPr>
          <a:xfrm>
            <a:off x="1969685" y="4449159"/>
            <a:ext cx="1134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6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健康寿命</a:t>
            </a:r>
          </a:p>
        </p:txBody>
      </p:sp>
    </p:spTree>
    <p:extLst>
      <p:ext uri="{BB962C8B-B14F-4D97-AF65-F5344CB8AC3E}">
        <p14:creationId xmlns:p14="http://schemas.microsoft.com/office/powerpoint/2010/main" val="1811733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415214" y="1114426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5486399" y="6427113"/>
            <a:ext cx="37861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TW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01</a:t>
            </a:r>
            <a:r>
              <a:rPr lang="zh-TW" altLang="en-US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概況（</a:t>
            </a:r>
            <a:r>
              <a:rPr lang="en-US" altLang="zh-TW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R3</a:t>
            </a:r>
            <a:r>
              <a:rPr lang="zh-TW" altLang="en-US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簡易生命表）（公表後） </a:t>
            </a:r>
            <a:r>
              <a:rPr lang="en-US" altLang="zh-TW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(mhlw.go.jp)</a:t>
            </a:r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第１１回健康日本２１（第二次）推進専門委員会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342899" y="185737"/>
            <a:ext cx="5057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graphicFrame>
        <p:nvGraphicFramePr>
          <p:cNvPr id="3" name="グラフ 2">
            <a:extLst>
              <a:ext uri="{FF2B5EF4-FFF2-40B4-BE49-F238E27FC236}">
                <a16:creationId xmlns:a16="http://schemas.microsoft.com/office/drawing/2014/main" id="{1351FF48-20F4-46E4-A5ED-326A4457B3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3003178"/>
              </p:ext>
            </p:extLst>
          </p:nvPr>
        </p:nvGraphicFramePr>
        <p:xfrm>
          <a:off x="228599" y="1114427"/>
          <a:ext cx="8676861" cy="5136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F7A81A7B-8075-268F-DF14-366ABE43ABAC}"/>
              </a:ext>
            </a:extLst>
          </p:cNvPr>
          <p:cNvSpPr/>
          <p:nvPr/>
        </p:nvSpPr>
        <p:spPr>
          <a:xfrm>
            <a:off x="382655" y="4757530"/>
            <a:ext cx="1033670" cy="437322"/>
          </a:xfrm>
          <a:prstGeom prst="round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AFD0E2B1-0B1B-706B-739C-8B2CCE046707}"/>
              </a:ext>
            </a:extLst>
          </p:cNvPr>
          <p:cNvSpPr/>
          <p:nvPr/>
        </p:nvSpPr>
        <p:spPr>
          <a:xfrm>
            <a:off x="2516255" y="4976191"/>
            <a:ext cx="916058" cy="437322"/>
          </a:xfrm>
          <a:prstGeom prst="round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2468643F-AE2F-8088-E4E3-083D743CC982}"/>
              </a:ext>
            </a:extLst>
          </p:cNvPr>
          <p:cNvCxnSpPr/>
          <p:nvPr/>
        </p:nvCxnSpPr>
        <p:spPr>
          <a:xfrm>
            <a:off x="3829877" y="2411895"/>
            <a:ext cx="3313044" cy="0"/>
          </a:xfrm>
          <a:prstGeom prst="straightConnector1">
            <a:avLst/>
          </a:prstGeom>
          <a:ln w="5715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B15CBD17-CA94-5A2D-2DC9-FECAD346D8FA}"/>
              </a:ext>
            </a:extLst>
          </p:cNvPr>
          <p:cNvCxnSpPr/>
          <p:nvPr/>
        </p:nvCxnSpPr>
        <p:spPr>
          <a:xfrm>
            <a:off x="4041912" y="3375991"/>
            <a:ext cx="3313044" cy="0"/>
          </a:xfrm>
          <a:prstGeom prst="straightConnector1">
            <a:avLst/>
          </a:prstGeom>
          <a:ln w="5715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5474A2CF-DD41-B346-FED6-2A26B9FF7B2C}"/>
              </a:ext>
            </a:extLst>
          </p:cNvPr>
          <p:cNvCxnSpPr>
            <a:cxnSpLocks/>
          </p:cNvCxnSpPr>
          <p:nvPr/>
        </p:nvCxnSpPr>
        <p:spPr>
          <a:xfrm>
            <a:off x="4386468" y="4250635"/>
            <a:ext cx="3286540" cy="0"/>
          </a:xfrm>
          <a:prstGeom prst="straightConnector1">
            <a:avLst/>
          </a:prstGeom>
          <a:ln w="5715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050A1815-0127-529D-643C-6F4443A69D72}"/>
              </a:ext>
            </a:extLst>
          </p:cNvPr>
          <p:cNvCxnSpPr>
            <a:cxnSpLocks/>
          </p:cNvCxnSpPr>
          <p:nvPr/>
        </p:nvCxnSpPr>
        <p:spPr>
          <a:xfrm>
            <a:off x="4585250" y="5194852"/>
            <a:ext cx="3233532" cy="0"/>
          </a:xfrm>
          <a:prstGeom prst="straightConnector1">
            <a:avLst/>
          </a:prstGeom>
          <a:ln w="5715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553827EF-9E9D-59C3-F5E2-0AC8F13EB826}"/>
              </a:ext>
            </a:extLst>
          </p:cNvPr>
          <p:cNvSpPr/>
          <p:nvPr/>
        </p:nvSpPr>
        <p:spPr>
          <a:xfrm>
            <a:off x="4969565" y="2279374"/>
            <a:ext cx="1033670" cy="3312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9.13</a:t>
            </a:r>
            <a:r>
              <a:rPr kumimoji="1" lang="ja-JP" altLang="en-US" dirty="0"/>
              <a:t>年</a:t>
            </a: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528471B7-6A04-092E-18DB-9EDFEB6A29DC}"/>
              </a:ext>
            </a:extLst>
          </p:cNvPr>
          <p:cNvSpPr/>
          <p:nvPr/>
        </p:nvSpPr>
        <p:spPr>
          <a:xfrm>
            <a:off x="5221356" y="3210342"/>
            <a:ext cx="1033670" cy="3312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9.01</a:t>
            </a:r>
            <a:r>
              <a:rPr kumimoji="1" lang="ja-JP" altLang="en-US" dirty="0"/>
              <a:t>年</a:t>
            </a:r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97BC1F54-416A-7C3F-0D47-493EBD5C6B27}"/>
              </a:ext>
            </a:extLst>
          </p:cNvPr>
          <p:cNvSpPr/>
          <p:nvPr/>
        </p:nvSpPr>
        <p:spPr>
          <a:xfrm>
            <a:off x="5632173" y="4084986"/>
            <a:ext cx="1033670" cy="3312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8.84</a:t>
            </a:r>
            <a:r>
              <a:rPr kumimoji="1" lang="ja-JP" altLang="en-US" dirty="0"/>
              <a:t>年</a:t>
            </a: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6FBA836D-3A87-52F2-84CB-122D3495D154}"/>
              </a:ext>
            </a:extLst>
          </p:cNvPr>
          <p:cNvSpPr/>
          <p:nvPr/>
        </p:nvSpPr>
        <p:spPr>
          <a:xfrm>
            <a:off x="5738191" y="5049561"/>
            <a:ext cx="1033670" cy="3312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8.73</a:t>
            </a:r>
            <a:r>
              <a:rPr kumimoji="1" lang="ja-JP" altLang="en-US" dirty="0"/>
              <a:t>年</a:t>
            </a:r>
          </a:p>
        </p:txBody>
      </p:sp>
    </p:spTree>
    <p:extLst>
      <p:ext uri="{BB962C8B-B14F-4D97-AF65-F5344CB8AC3E}">
        <p14:creationId xmlns:p14="http://schemas.microsoft.com/office/powerpoint/2010/main" val="4110873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AF9AF219-BC06-4B77-8CFD-600647241A2D}"/>
              </a:ext>
            </a:extLst>
          </p:cNvPr>
          <p:cNvGraphicFramePr>
            <a:graphicFrameLocks/>
          </p:cNvGraphicFramePr>
          <p:nvPr/>
        </p:nvGraphicFramePr>
        <p:xfrm>
          <a:off x="802433" y="1689377"/>
          <a:ext cx="7417836" cy="4229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379493" y="1243750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4770783" y="6427113"/>
            <a:ext cx="45018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100" dirty="0">
                <a:hlinkClick r:id="rId3"/>
              </a:rPr>
              <a:t>life22-02.pdf (mhlw.go.jp)</a:t>
            </a:r>
            <a:endParaRPr lang="en-US" altLang="ja-JP" sz="1100" dirty="0"/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</a:t>
            </a:r>
            <a:r>
              <a: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16</a:t>
            </a: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回健康日本２１（第二次）推進専門委員会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185737" y="185737"/>
            <a:ext cx="512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7B68338-D19C-44F6-8B3B-18E73A3AAB93}"/>
              </a:ext>
            </a:extLst>
          </p:cNvPr>
          <p:cNvSpPr txBox="1"/>
          <p:nvPr/>
        </p:nvSpPr>
        <p:spPr>
          <a:xfrm>
            <a:off x="1604931" y="2891746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E7B32B5-022F-4728-85A6-3CFEFC707ECF}"/>
              </a:ext>
            </a:extLst>
          </p:cNvPr>
          <p:cNvSpPr txBox="1"/>
          <p:nvPr/>
        </p:nvSpPr>
        <p:spPr>
          <a:xfrm>
            <a:off x="4413468" y="216698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4FAF3AC-F09D-46FC-AFE8-7B8266CEC2E4}"/>
              </a:ext>
            </a:extLst>
          </p:cNvPr>
          <p:cNvSpPr txBox="1"/>
          <p:nvPr/>
        </p:nvSpPr>
        <p:spPr>
          <a:xfrm>
            <a:off x="6075844" y="402700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8034F176-11C1-433B-9073-19D764AEAA18}"/>
              </a:ext>
            </a:extLst>
          </p:cNvPr>
          <p:cNvGrpSpPr/>
          <p:nvPr/>
        </p:nvGrpSpPr>
        <p:grpSpPr>
          <a:xfrm>
            <a:off x="3474628" y="2882286"/>
            <a:ext cx="2151726" cy="346249"/>
            <a:chOff x="3851920" y="2881964"/>
            <a:chExt cx="2160240" cy="324609"/>
          </a:xfrm>
        </p:grpSpPr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FA0AF431-86B8-4B76-8440-631E3C42E680}"/>
                </a:ext>
              </a:extLst>
            </p:cNvPr>
            <p:cNvCxnSpPr/>
            <p:nvPr/>
          </p:nvCxnSpPr>
          <p:spPr bwMode="auto">
            <a:xfrm>
              <a:off x="3851920" y="3116909"/>
              <a:ext cx="216024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B70850E3-FD30-4932-9561-33B8A99006B7}"/>
                </a:ext>
              </a:extLst>
            </p:cNvPr>
            <p:cNvSpPr/>
            <p:nvPr/>
          </p:nvSpPr>
          <p:spPr bwMode="auto">
            <a:xfrm>
              <a:off x="4557486" y="2881964"/>
              <a:ext cx="792088" cy="32460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8.37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A326B610-A1F8-4C65-8061-3F9E5FE3A8C4}"/>
              </a:ext>
            </a:extLst>
          </p:cNvPr>
          <p:cNvGrpSpPr/>
          <p:nvPr/>
        </p:nvGrpSpPr>
        <p:grpSpPr>
          <a:xfrm>
            <a:off x="4180207" y="4755830"/>
            <a:ext cx="3074738" cy="346249"/>
            <a:chOff x="4573059" y="4441329"/>
            <a:chExt cx="3095285" cy="318370"/>
          </a:xfrm>
        </p:grpSpPr>
        <p:cxnSp>
          <p:nvCxnSpPr>
            <p:cNvPr id="20" name="直線矢印コネクタ 19">
              <a:extLst>
                <a:ext uri="{FF2B5EF4-FFF2-40B4-BE49-F238E27FC236}">
                  <a16:creationId xmlns:a16="http://schemas.microsoft.com/office/drawing/2014/main" id="{336D32A4-DA59-44B2-A91D-D24599F77DF3}"/>
                </a:ext>
              </a:extLst>
            </p:cNvPr>
            <p:cNvCxnSpPr/>
            <p:nvPr/>
          </p:nvCxnSpPr>
          <p:spPr bwMode="auto">
            <a:xfrm>
              <a:off x="4573059" y="4653136"/>
              <a:ext cx="3095285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F8B8E08D-99BB-4DD2-A6DA-89ECA8B796B8}"/>
                </a:ext>
              </a:extLst>
            </p:cNvPr>
            <p:cNvSpPr/>
            <p:nvPr/>
          </p:nvSpPr>
          <p:spPr bwMode="auto">
            <a:xfrm>
              <a:off x="5738642" y="4441329"/>
              <a:ext cx="792088" cy="31837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11.71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7647513-2C3F-485E-B205-CC566EEDF45A}"/>
              </a:ext>
            </a:extLst>
          </p:cNvPr>
          <p:cNvSpPr txBox="1"/>
          <p:nvPr/>
        </p:nvSpPr>
        <p:spPr>
          <a:xfrm>
            <a:off x="919815" y="5973097"/>
            <a:ext cx="8416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令和</a:t>
            </a:r>
            <a:r>
              <a:rPr kumimoji="1" lang="en-US" altLang="ja-JP" dirty="0"/>
              <a:t>4</a:t>
            </a:r>
            <a:r>
              <a:rPr kumimoji="1" lang="ja-JP" altLang="en-US" dirty="0"/>
              <a:t>年の平均寿命と直近（令和元年）の健康寿命を使用しています。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1F49E36-AF1A-48A5-9CEE-FBCFB3CCFEF3}"/>
              </a:ext>
            </a:extLst>
          </p:cNvPr>
          <p:cNvSpPr txBox="1"/>
          <p:nvPr/>
        </p:nvSpPr>
        <p:spPr>
          <a:xfrm>
            <a:off x="185737" y="1189469"/>
            <a:ext cx="1214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令和４年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A9F9780-9036-4679-BE50-AD394E8A5B9A}"/>
              </a:ext>
            </a:extLst>
          </p:cNvPr>
          <p:cNvSpPr txBox="1"/>
          <p:nvPr/>
        </p:nvSpPr>
        <p:spPr>
          <a:xfrm>
            <a:off x="2174441" y="4799291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</p:spTree>
    <p:extLst>
      <p:ext uri="{BB962C8B-B14F-4D97-AF65-F5344CB8AC3E}">
        <p14:creationId xmlns:p14="http://schemas.microsoft.com/office/powerpoint/2010/main" val="2662293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グラフ 23">
            <a:extLst>
              <a:ext uri="{FF2B5EF4-FFF2-40B4-BE49-F238E27FC236}">
                <a16:creationId xmlns:a16="http://schemas.microsoft.com/office/drawing/2014/main" id="{AF9AF219-BC06-4B77-8CFD-600647241A2D}"/>
              </a:ext>
            </a:extLst>
          </p:cNvPr>
          <p:cNvGraphicFramePr>
            <a:graphicFrameLocks/>
          </p:cNvGraphicFramePr>
          <p:nvPr/>
        </p:nvGraphicFramePr>
        <p:xfrm>
          <a:off x="587805" y="1717714"/>
          <a:ext cx="7968390" cy="4255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379493" y="1243750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4770783" y="6427113"/>
            <a:ext cx="45018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TW" sz="1100" dirty="0">
                <a:hlinkClick r:id="rId3"/>
              </a:rPr>
              <a:t>01</a:t>
            </a:r>
            <a:r>
              <a:rPr lang="zh-TW" altLang="en-US" sz="1100" dirty="0">
                <a:hlinkClick r:id="rId3"/>
              </a:rPr>
              <a:t>概況（</a:t>
            </a:r>
            <a:r>
              <a:rPr lang="en-US" altLang="zh-TW" sz="1100" dirty="0">
                <a:hlinkClick r:id="rId3"/>
              </a:rPr>
              <a:t>R3</a:t>
            </a:r>
            <a:r>
              <a:rPr lang="zh-TW" altLang="en-US" sz="1100" dirty="0">
                <a:hlinkClick r:id="rId3"/>
              </a:rPr>
              <a:t>簡易生命表）（公表後） </a:t>
            </a:r>
            <a:r>
              <a:rPr lang="en-US" altLang="zh-TW" sz="1100" dirty="0">
                <a:hlinkClick r:id="rId3"/>
              </a:rPr>
              <a:t>(mhlw.go.jp)</a:t>
            </a:r>
            <a:endParaRPr lang="en-US" altLang="zh-TW" sz="1100" dirty="0"/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</a:t>
            </a:r>
            <a:r>
              <a: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16</a:t>
            </a: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回健康日本２１（第二次）推進専門委員会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185737" y="185737"/>
            <a:ext cx="512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7B68338-D19C-44F6-8B3B-18E73A3AAB93}"/>
              </a:ext>
            </a:extLst>
          </p:cNvPr>
          <p:cNvSpPr txBox="1"/>
          <p:nvPr/>
        </p:nvSpPr>
        <p:spPr>
          <a:xfrm>
            <a:off x="1604931" y="2891746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E7B32B5-022F-4728-85A6-3CFEFC707ECF}"/>
              </a:ext>
            </a:extLst>
          </p:cNvPr>
          <p:cNvSpPr txBox="1"/>
          <p:nvPr/>
        </p:nvSpPr>
        <p:spPr>
          <a:xfrm>
            <a:off x="4413468" y="216698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4FAF3AC-F09D-46FC-AFE8-7B8266CEC2E4}"/>
              </a:ext>
            </a:extLst>
          </p:cNvPr>
          <p:cNvSpPr txBox="1"/>
          <p:nvPr/>
        </p:nvSpPr>
        <p:spPr>
          <a:xfrm>
            <a:off x="6075844" y="402700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8034F176-11C1-433B-9073-19D764AEAA18}"/>
              </a:ext>
            </a:extLst>
          </p:cNvPr>
          <p:cNvGrpSpPr/>
          <p:nvPr/>
        </p:nvGrpSpPr>
        <p:grpSpPr>
          <a:xfrm>
            <a:off x="3398772" y="2882289"/>
            <a:ext cx="2564706" cy="369332"/>
            <a:chOff x="3851920" y="2881964"/>
            <a:chExt cx="2160240" cy="346249"/>
          </a:xfrm>
        </p:grpSpPr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FA0AF431-86B8-4B76-8440-631E3C42E680}"/>
                </a:ext>
              </a:extLst>
            </p:cNvPr>
            <p:cNvCxnSpPr/>
            <p:nvPr/>
          </p:nvCxnSpPr>
          <p:spPr bwMode="auto">
            <a:xfrm>
              <a:off x="3851920" y="3116909"/>
              <a:ext cx="216024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B70850E3-FD30-4932-9561-33B8A99006B7}"/>
                </a:ext>
              </a:extLst>
            </p:cNvPr>
            <p:cNvSpPr/>
            <p:nvPr/>
          </p:nvSpPr>
          <p:spPr bwMode="auto">
            <a:xfrm>
              <a:off x="4557486" y="2881964"/>
              <a:ext cx="792088" cy="34624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8.79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A326B610-A1F8-4C65-8061-3F9E5FE3A8C4}"/>
              </a:ext>
            </a:extLst>
          </p:cNvPr>
          <p:cNvGrpSpPr/>
          <p:nvPr/>
        </p:nvGrpSpPr>
        <p:grpSpPr>
          <a:xfrm>
            <a:off x="4270393" y="4755830"/>
            <a:ext cx="3360888" cy="346249"/>
            <a:chOff x="4573059" y="4441329"/>
            <a:chExt cx="3095285" cy="318370"/>
          </a:xfrm>
        </p:grpSpPr>
        <p:cxnSp>
          <p:nvCxnSpPr>
            <p:cNvPr id="20" name="直線矢印コネクタ 19">
              <a:extLst>
                <a:ext uri="{FF2B5EF4-FFF2-40B4-BE49-F238E27FC236}">
                  <a16:creationId xmlns:a16="http://schemas.microsoft.com/office/drawing/2014/main" id="{336D32A4-DA59-44B2-A91D-D24599F77DF3}"/>
                </a:ext>
              </a:extLst>
            </p:cNvPr>
            <p:cNvCxnSpPr/>
            <p:nvPr/>
          </p:nvCxnSpPr>
          <p:spPr bwMode="auto">
            <a:xfrm>
              <a:off x="4573059" y="4653136"/>
              <a:ext cx="3095285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F8B8E08D-99BB-4DD2-A6DA-89ECA8B796B8}"/>
                </a:ext>
              </a:extLst>
            </p:cNvPr>
            <p:cNvSpPr/>
            <p:nvPr/>
          </p:nvSpPr>
          <p:spPr bwMode="auto">
            <a:xfrm>
              <a:off x="5738642" y="4441329"/>
              <a:ext cx="792088" cy="31837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12.19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7647513-2C3F-485E-B205-CC566EEDF45A}"/>
              </a:ext>
            </a:extLst>
          </p:cNvPr>
          <p:cNvSpPr txBox="1"/>
          <p:nvPr/>
        </p:nvSpPr>
        <p:spPr>
          <a:xfrm>
            <a:off x="919815" y="5973097"/>
            <a:ext cx="8416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令和</a:t>
            </a:r>
            <a:r>
              <a:rPr kumimoji="1" lang="en-US" altLang="ja-JP" dirty="0"/>
              <a:t>3</a:t>
            </a:r>
            <a:r>
              <a:rPr kumimoji="1" lang="ja-JP" altLang="en-US" dirty="0"/>
              <a:t>年の平均寿命と直近（令和元年）の健康寿命を使用しています。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1F49E36-AF1A-48A5-9CEE-FBCFB3CCFEF3}"/>
              </a:ext>
            </a:extLst>
          </p:cNvPr>
          <p:cNvSpPr txBox="1"/>
          <p:nvPr/>
        </p:nvSpPr>
        <p:spPr>
          <a:xfrm>
            <a:off x="185737" y="1189469"/>
            <a:ext cx="1214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令和３年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A9F9780-9036-4679-BE50-AD394E8A5B9A}"/>
              </a:ext>
            </a:extLst>
          </p:cNvPr>
          <p:cNvSpPr txBox="1"/>
          <p:nvPr/>
        </p:nvSpPr>
        <p:spPr>
          <a:xfrm>
            <a:off x="2174441" y="4799291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</p:spTree>
    <p:extLst>
      <p:ext uri="{BB962C8B-B14F-4D97-AF65-F5344CB8AC3E}">
        <p14:creationId xmlns:p14="http://schemas.microsoft.com/office/powerpoint/2010/main" val="3616537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379493" y="1243750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4770783" y="6427113"/>
            <a:ext cx="45018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TW" sz="1100" dirty="0">
                <a:hlinkClick r:id="rId2"/>
              </a:rPr>
              <a:t>01</a:t>
            </a:r>
            <a:r>
              <a:rPr lang="zh-TW" altLang="en-US" sz="1100" dirty="0">
                <a:hlinkClick r:id="rId2"/>
              </a:rPr>
              <a:t>概況（表紙～国際比較）</a:t>
            </a:r>
            <a:r>
              <a:rPr lang="en-US" altLang="zh-TW" sz="1100" dirty="0">
                <a:hlinkClick r:id="rId2"/>
              </a:rPr>
              <a:t>R2</a:t>
            </a:r>
            <a:r>
              <a:rPr lang="zh-TW" altLang="en-US" sz="1100" dirty="0">
                <a:hlinkClick r:id="rId2"/>
              </a:rPr>
              <a:t>（機密性２） </a:t>
            </a:r>
            <a:r>
              <a:rPr lang="en-US" altLang="zh-TW" sz="1100" dirty="0">
                <a:hlinkClick r:id="rId2"/>
              </a:rPr>
              <a:t>(mhlw.go.jp)</a:t>
            </a:r>
            <a:endParaRPr lang="en-US" altLang="ja-JP" sz="1100" dirty="0"/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第１</a:t>
            </a:r>
            <a:r>
              <a: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</a:t>
            </a: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回健康日本２１（第二次）推進専門委員会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185737" y="185737"/>
            <a:ext cx="512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7B68338-D19C-44F6-8B3B-18E73A3AAB93}"/>
              </a:ext>
            </a:extLst>
          </p:cNvPr>
          <p:cNvSpPr txBox="1"/>
          <p:nvPr/>
        </p:nvSpPr>
        <p:spPr>
          <a:xfrm>
            <a:off x="1194113" y="2891746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2B959BD-775B-449C-B4D5-2F01CC655615}"/>
              </a:ext>
            </a:extLst>
          </p:cNvPr>
          <p:cNvSpPr txBox="1"/>
          <p:nvPr/>
        </p:nvSpPr>
        <p:spPr>
          <a:xfrm>
            <a:off x="1595876" y="4723955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E7B32B5-022F-4728-85A6-3CFEFC707ECF}"/>
              </a:ext>
            </a:extLst>
          </p:cNvPr>
          <p:cNvSpPr txBox="1"/>
          <p:nvPr/>
        </p:nvSpPr>
        <p:spPr>
          <a:xfrm>
            <a:off x="4413468" y="223324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4FAF3AC-F09D-46FC-AFE8-7B8266CEC2E4}"/>
              </a:ext>
            </a:extLst>
          </p:cNvPr>
          <p:cNvSpPr txBox="1"/>
          <p:nvPr/>
        </p:nvSpPr>
        <p:spPr>
          <a:xfrm>
            <a:off x="6022836" y="398725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8034F176-11C1-433B-9073-19D764AEAA18}"/>
              </a:ext>
            </a:extLst>
          </p:cNvPr>
          <p:cNvGrpSpPr/>
          <p:nvPr/>
        </p:nvGrpSpPr>
        <p:grpSpPr>
          <a:xfrm>
            <a:off x="3278814" y="2882287"/>
            <a:ext cx="2507031" cy="346249"/>
            <a:chOff x="3851920" y="2881964"/>
            <a:chExt cx="2160240" cy="346249"/>
          </a:xfrm>
        </p:grpSpPr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FA0AF431-86B8-4B76-8440-631E3C42E680}"/>
                </a:ext>
              </a:extLst>
            </p:cNvPr>
            <p:cNvCxnSpPr/>
            <p:nvPr/>
          </p:nvCxnSpPr>
          <p:spPr bwMode="auto">
            <a:xfrm>
              <a:off x="3851920" y="3116909"/>
              <a:ext cx="216024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B70850E3-FD30-4932-9561-33B8A99006B7}"/>
                </a:ext>
              </a:extLst>
            </p:cNvPr>
            <p:cNvSpPr/>
            <p:nvPr/>
          </p:nvSpPr>
          <p:spPr bwMode="auto">
            <a:xfrm>
              <a:off x="4557486" y="2881964"/>
              <a:ext cx="792088" cy="34624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9.50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A326B610-A1F8-4C65-8061-3F9E5FE3A8C4}"/>
              </a:ext>
            </a:extLst>
          </p:cNvPr>
          <p:cNvGrpSpPr/>
          <p:nvPr/>
        </p:nvGrpSpPr>
        <p:grpSpPr>
          <a:xfrm>
            <a:off x="4018605" y="4750649"/>
            <a:ext cx="3360888" cy="346249"/>
            <a:chOff x="4573059" y="4441329"/>
            <a:chExt cx="3095285" cy="318370"/>
          </a:xfrm>
        </p:grpSpPr>
        <p:cxnSp>
          <p:nvCxnSpPr>
            <p:cNvPr id="20" name="直線矢印コネクタ 19">
              <a:extLst>
                <a:ext uri="{FF2B5EF4-FFF2-40B4-BE49-F238E27FC236}">
                  <a16:creationId xmlns:a16="http://schemas.microsoft.com/office/drawing/2014/main" id="{336D32A4-DA59-44B2-A91D-D24599F77DF3}"/>
                </a:ext>
              </a:extLst>
            </p:cNvPr>
            <p:cNvCxnSpPr/>
            <p:nvPr/>
          </p:nvCxnSpPr>
          <p:spPr bwMode="auto">
            <a:xfrm>
              <a:off x="4573059" y="4653136"/>
              <a:ext cx="3095285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F8B8E08D-99BB-4DD2-A6DA-89ECA8B796B8}"/>
                </a:ext>
              </a:extLst>
            </p:cNvPr>
            <p:cNvSpPr/>
            <p:nvPr/>
          </p:nvSpPr>
          <p:spPr bwMode="auto">
            <a:xfrm>
              <a:off x="5738642" y="4441329"/>
              <a:ext cx="792088" cy="31837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12.95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7647513-2C3F-485E-B205-CC566EEDF45A}"/>
              </a:ext>
            </a:extLst>
          </p:cNvPr>
          <p:cNvSpPr txBox="1"/>
          <p:nvPr/>
        </p:nvSpPr>
        <p:spPr>
          <a:xfrm>
            <a:off x="919815" y="5973097"/>
            <a:ext cx="8416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令和</a:t>
            </a:r>
            <a:r>
              <a:rPr kumimoji="1" lang="en-US" altLang="ja-JP" dirty="0"/>
              <a:t>2</a:t>
            </a:r>
            <a:r>
              <a:rPr kumimoji="1" lang="ja-JP" altLang="en-US" dirty="0"/>
              <a:t>年の平均寿命と直近（平成</a:t>
            </a:r>
            <a:r>
              <a:rPr kumimoji="1" lang="en-US" altLang="ja-JP" dirty="0"/>
              <a:t>28</a:t>
            </a:r>
            <a:r>
              <a:rPr kumimoji="1" lang="ja-JP" altLang="en-US" dirty="0"/>
              <a:t>年）の健康寿命を使用しています。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1F49E36-AF1A-48A5-9CEE-FBCFB3CCFEF3}"/>
              </a:ext>
            </a:extLst>
          </p:cNvPr>
          <p:cNvSpPr txBox="1"/>
          <p:nvPr/>
        </p:nvSpPr>
        <p:spPr>
          <a:xfrm>
            <a:off x="185737" y="1189469"/>
            <a:ext cx="1214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令和２年</a:t>
            </a:r>
          </a:p>
        </p:txBody>
      </p:sp>
      <p:graphicFrame>
        <p:nvGraphicFramePr>
          <p:cNvPr id="24" name="グラフ 23">
            <a:extLst>
              <a:ext uri="{FF2B5EF4-FFF2-40B4-BE49-F238E27FC236}">
                <a16:creationId xmlns:a16="http://schemas.microsoft.com/office/drawing/2014/main" id="{AF9AF219-BC06-4B77-8CFD-600647241A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4543893"/>
              </p:ext>
            </p:extLst>
          </p:nvPr>
        </p:nvGraphicFramePr>
        <p:xfrm>
          <a:off x="804549" y="1785247"/>
          <a:ext cx="7429055" cy="4255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DFB218E3-413C-4A20-A3FD-BD4FC4B3235A}"/>
              </a:ext>
            </a:extLst>
          </p:cNvPr>
          <p:cNvSpPr txBox="1"/>
          <p:nvPr/>
        </p:nvSpPr>
        <p:spPr>
          <a:xfrm>
            <a:off x="1421204" y="2932566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A9F9780-9036-4679-BE50-AD394E8A5B9A}"/>
              </a:ext>
            </a:extLst>
          </p:cNvPr>
          <p:cNvSpPr txBox="1"/>
          <p:nvPr/>
        </p:nvSpPr>
        <p:spPr>
          <a:xfrm>
            <a:off x="2174441" y="4799291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DFA0248-99F7-4B64-9C39-7E946C65BB52}"/>
              </a:ext>
            </a:extLst>
          </p:cNvPr>
          <p:cNvSpPr txBox="1"/>
          <p:nvPr/>
        </p:nvSpPr>
        <p:spPr>
          <a:xfrm>
            <a:off x="4561710" y="22034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4B30830-AC38-4386-A51F-A6DFEE893F44}"/>
              </a:ext>
            </a:extLst>
          </p:cNvPr>
          <p:cNvSpPr txBox="1"/>
          <p:nvPr/>
        </p:nvSpPr>
        <p:spPr>
          <a:xfrm>
            <a:off x="6144261" y="408902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</p:spTree>
    <p:extLst>
      <p:ext uri="{BB962C8B-B14F-4D97-AF65-F5344CB8AC3E}">
        <p14:creationId xmlns:p14="http://schemas.microsoft.com/office/powerpoint/2010/main" val="2897187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グラフ 25">
            <a:extLst>
              <a:ext uri="{FF2B5EF4-FFF2-40B4-BE49-F238E27FC236}">
                <a16:creationId xmlns:a16="http://schemas.microsoft.com/office/drawing/2014/main" id="{AF9AF219-BC06-4B77-8CFD-600647241A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4273741"/>
              </p:ext>
            </p:extLst>
          </p:nvPr>
        </p:nvGraphicFramePr>
        <p:xfrm>
          <a:off x="530087" y="1661140"/>
          <a:ext cx="7779026" cy="4227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379493" y="1243750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4770783" y="6427113"/>
            <a:ext cx="45018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100" dirty="0">
                <a:hlinkClick r:id="rId3"/>
              </a:rPr>
              <a:t>https://www.mhlw.go.jp/toukei/saikin/hw/life/life18/dl/life18-02.pdf</a:t>
            </a:r>
            <a:endParaRPr lang="en-US" altLang="ja-JP" sz="1100" dirty="0"/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第１</a:t>
            </a:r>
            <a:r>
              <a: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</a:t>
            </a: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回健康日本２１（第二次）推進専門委員会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185737" y="185737"/>
            <a:ext cx="512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7B68338-D19C-44F6-8B3B-18E73A3AAB93}"/>
              </a:ext>
            </a:extLst>
          </p:cNvPr>
          <p:cNvSpPr txBox="1"/>
          <p:nvPr/>
        </p:nvSpPr>
        <p:spPr>
          <a:xfrm>
            <a:off x="1421204" y="2932566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2B959BD-775B-449C-B4D5-2F01CC655615}"/>
              </a:ext>
            </a:extLst>
          </p:cNvPr>
          <p:cNvSpPr txBox="1"/>
          <p:nvPr/>
        </p:nvSpPr>
        <p:spPr>
          <a:xfrm>
            <a:off x="2116633" y="4796337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E7B32B5-022F-4728-85A6-3CFEFC707ECF}"/>
              </a:ext>
            </a:extLst>
          </p:cNvPr>
          <p:cNvSpPr txBox="1"/>
          <p:nvPr/>
        </p:nvSpPr>
        <p:spPr>
          <a:xfrm>
            <a:off x="4413468" y="219349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4FAF3AC-F09D-46FC-AFE8-7B8266CEC2E4}"/>
              </a:ext>
            </a:extLst>
          </p:cNvPr>
          <p:cNvSpPr txBox="1"/>
          <p:nvPr/>
        </p:nvSpPr>
        <p:spPr>
          <a:xfrm>
            <a:off x="6022836" y="404025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8034F176-11C1-433B-9073-19D764AEAA18}"/>
              </a:ext>
            </a:extLst>
          </p:cNvPr>
          <p:cNvGrpSpPr/>
          <p:nvPr/>
        </p:nvGrpSpPr>
        <p:grpSpPr>
          <a:xfrm>
            <a:off x="3278815" y="2882287"/>
            <a:ext cx="2358790" cy="346249"/>
            <a:chOff x="3851920" y="2881964"/>
            <a:chExt cx="2160240" cy="346249"/>
          </a:xfrm>
        </p:grpSpPr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FA0AF431-86B8-4B76-8440-631E3C42E680}"/>
                </a:ext>
              </a:extLst>
            </p:cNvPr>
            <p:cNvCxnSpPr/>
            <p:nvPr/>
          </p:nvCxnSpPr>
          <p:spPr bwMode="auto">
            <a:xfrm>
              <a:off x="3851920" y="3116909"/>
              <a:ext cx="216024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B70850E3-FD30-4932-9561-33B8A99006B7}"/>
                </a:ext>
              </a:extLst>
            </p:cNvPr>
            <p:cNvSpPr/>
            <p:nvPr/>
          </p:nvSpPr>
          <p:spPr bwMode="auto">
            <a:xfrm>
              <a:off x="4557486" y="2881964"/>
              <a:ext cx="792088" cy="34624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9.27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A326B610-A1F8-4C65-8061-3F9E5FE3A8C4}"/>
              </a:ext>
            </a:extLst>
          </p:cNvPr>
          <p:cNvGrpSpPr/>
          <p:nvPr/>
        </p:nvGrpSpPr>
        <p:grpSpPr>
          <a:xfrm>
            <a:off x="3939093" y="4750649"/>
            <a:ext cx="3360888" cy="346249"/>
            <a:chOff x="4573059" y="4441329"/>
            <a:chExt cx="3095285" cy="318370"/>
          </a:xfrm>
        </p:grpSpPr>
        <p:cxnSp>
          <p:nvCxnSpPr>
            <p:cNvPr id="20" name="直線矢印コネクタ 19">
              <a:extLst>
                <a:ext uri="{FF2B5EF4-FFF2-40B4-BE49-F238E27FC236}">
                  <a16:creationId xmlns:a16="http://schemas.microsoft.com/office/drawing/2014/main" id="{336D32A4-DA59-44B2-A91D-D24599F77DF3}"/>
                </a:ext>
              </a:extLst>
            </p:cNvPr>
            <p:cNvCxnSpPr/>
            <p:nvPr/>
          </p:nvCxnSpPr>
          <p:spPr bwMode="auto">
            <a:xfrm>
              <a:off x="4573059" y="4653136"/>
              <a:ext cx="3095285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F8B8E08D-99BB-4DD2-A6DA-89ECA8B796B8}"/>
                </a:ext>
              </a:extLst>
            </p:cNvPr>
            <p:cNvSpPr/>
            <p:nvPr/>
          </p:nvSpPr>
          <p:spPr bwMode="auto">
            <a:xfrm>
              <a:off x="5738642" y="4441329"/>
              <a:ext cx="792088" cy="31837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12.66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7647513-2C3F-485E-B205-CC566EEDF45A}"/>
              </a:ext>
            </a:extLst>
          </p:cNvPr>
          <p:cNvSpPr txBox="1"/>
          <p:nvPr/>
        </p:nvSpPr>
        <p:spPr>
          <a:xfrm>
            <a:off x="919815" y="5973097"/>
            <a:ext cx="8416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令和元年の平均寿命と直近（平成</a:t>
            </a:r>
            <a:r>
              <a:rPr kumimoji="1" lang="en-US" altLang="ja-JP" dirty="0"/>
              <a:t>28</a:t>
            </a:r>
            <a:r>
              <a:rPr kumimoji="1" lang="ja-JP" altLang="en-US" dirty="0"/>
              <a:t>年）の健康寿命を使用しています。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1F49E36-AF1A-48A5-9CEE-FBCFB3CCFEF3}"/>
              </a:ext>
            </a:extLst>
          </p:cNvPr>
          <p:cNvSpPr txBox="1"/>
          <p:nvPr/>
        </p:nvSpPr>
        <p:spPr>
          <a:xfrm>
            <a:off x="185737" y="1189469"/>
            <a:ext cx="1214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令和元年</a:t>
            </a:r>
          </a:p>
        </p:txBody>
      </p:sp>
    </p:spTree>
    <p:extLst>
      <p:ext uri="{BB962C8B-B14F-4D97-AF65-F5344CB8AC3E}">
        <p14:creationId xmlns:p14="http://schemas.microsoft.com/office/powerpoint/2010/main" val="1038237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379493" y="1243750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4770783" y="6427113"/>
            <a:ext cx="45018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100" dirty="0">
                <a:hlinkClick r:id="rId2"/>
              </a:rPr>
              <a:t>https://www.mhlw.go.jp/toukei/saikin/hw/life/life18/dl/life18-02.pdf</a:t>
            </a:r>
            <a:endParaRPr lang="en-US" altLang="ja-JP" sz="1100" dirty="0"/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第１</a:t>
            </a:r>
            <a:r>
              <a: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</a:t>
            </a: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回健康日本２１（第二次）推進専門委員会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185737" y="185737"/>
            <a:ext cx="512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33C4E208-64F6-4C51-B840-4502D9BD50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2115092"/>
              </p:ext>
            </p:extLst>
          </p:nvPr>
        </p:nvGraphicFramePr>
        <p:xfrm>
          <a:off x="455798" y="1713803"/>
          <a:ext cx="8232403" cy="4083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7B68338-D19C-44F6-8B3B-18E73A3AAB93}"/>
              </a:ext>
            </a:extLst>
          </p:cNvPr>
          <p:cNvSpPr txBox="1"/>
          <p:nvPr/>
        </p:nvSpPr>
        <p:spPr>
          <a:xfrm>
            <a:off x="1194113" y="2971258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2B959BD-775B-449C-B4D5-2F01CC655615}"/>
              </a:ext>
            </a:extLst>
          </p:cNvPr>
          <p:cNvSpPr txBox="1"/>
          <p:nvPr/>
        </p:nvSpPr>
        <p:spPr>
          <a:xfrm>
            <a:off x="1595876" y="4670947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E7B32B5-022F-4728-85A6-3CFEFC707ECF}"/>
              </a:ext>
            </a:extLst>
          </p:cNvPr>
          <p:cNvSpPr txBox="1"/>
          <p:nvPr/>
        </p:nvSpPr>
        <p:spPr>
          <a:xfrm>
            <a:off x="4413468" y="223324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4FAF3AC-F09D-46FC-AFE8-7B8266CEC2E4}"/>
              </a:ext>
            </a:extLst>
          </p:cNvPr>
          <p:cNvSpPr txBox="1"/>
          <p:nvPr/>
        </p:nvSpPr>
        <p:spPr>
          <a:xfrm>
            <a:off x="6022836" y="398725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8034F176-11C1-433B-9073-19D764AEAA18}"/>
              </a:ext>
            </a:extLst>
          </p:cNvPr>
          <p:cNvGrpSpPr/>
          <p:nvPr/>
        </p:nvGrpSpPr>
        <p:grpSpPr>
          <a:xfrm>
            <a:off x="3098717" y="2884588"/>
            <a:ext cx="2611446" cy="369326"/>
            <a:chOff x="3851920" y="2881964"/>
            <a:chExt cx="2160240" cy="461665"/>
          </a:xfrm>
        </p:grpSpPr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FA0AF431-86B8-4B76-8440-631E3C42E680}"/>
                </a:ext>
              </a:extLst>
            </p:cNvPr>
            <p:cNvCxnSpPr/>
            <p:nvPr/>
          </p:nvCxnSpPr>
          <p:spPr bwMode="auto">
            <a:xfrm>
              <a:off x="3851920" y="3116909"/>
              <a:ext cx="216024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B70850E3-FD30-4932-9561-33B8A99006B7}"/>
                </a:ext>
              </a:extLst>
            </p:cNvPr>
            <p:cNvSpPr/>
            <p:nvPr/>
          </p:nvSpPr>
          <p:spPr bwMode="auto">
            <a:xfrm>
              <a:off x="4557486" y="2881964"/>
              <a:ext cx="792088" cy="46166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9.11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A326B610-A1F8-4C65-8061-3F9E5FE3A8C4}"/>
              </a:ext>
            </a:extLst>
          </p:cNvPr>
          <p:cNvGrpSpPr/>
          <p:nvPr/>
        </p:nvGrpSpPr>
        <p:grpSpPr>
          <a:xfrm>
            <a:off x="3902980" y="4680352"/>
            <a:ext cx="3667595" cy="369331"/>
            <a:chOff x="4573059" y="4429144"/>
            <a:chExt cx="3095285" cy="461665"/>
          </a:xfrm>
        </p:grpSpPr>
        <p:cxnSp>
          <p:nvCxnSpPr>
            <p:cNvPr id="20" name="直線矢印コネクタ 19">
              <a:extLst>
                <a:ext uri="{FF2B5EF4-FFF2-40B4-BE49-F238E27FC236}">
                  <a16:creationId xmlns:a16="http://schemas.microsoft.com/office/drawing/2014/main" id="{336D32A4-DA59-44B2-A91D-D24599F77DF3}"/>
                </a:ext>
              </a:extLst>
            </p:cNvPr>
            <p:cNvCxnSpPr/>
            <p:nvPr/>
          </p:nvCxnSpPr>
          <p:spPr bwMode="auto">
            <a:xfrm>
              <a:off x="4573059" y="4653136"/>
              <a:ext cx="3095285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F8B8E08D-99BB-4DD2-A6DA-89ECA8B796B8}"/>
                </a:ext>
              </a:extLst>
            </p:cNvPr>
            <p:cNvSpPr/>
            <p:nvPr/>
          </p:nvSpPr>
          <p:spPr bwMode="auto">
            <a:xfrm>
              <a:off x="5738642" y="4429144"/>
              <a:ext cx="792088" cy="46166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12.53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7647513-2C3F-485E-B205-CC566EEDF45A}"/>
              </a:ext>
            </a:extLst>
          </p:cNvPr>
          <p:cNvSpPr txBox="1"/>
          <p:nvPr/>
        </p:nvSpPr>
        <p:spPr>
          <a:xfrm>
            <a:off x="919815" y="5973097"/>
            <a:ext cx="8416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平成</a:t>
            </a:r>
            <a:r>
              <a:rPr kumimoji="1" lang="en-US" altLang="ja-JP" dirty="0"/>
              <a:t>30</a:t>
            </a:r>
            <a:r>
              <a:rPr kumimoji="1" lang="ja-JP" altLang="en-US" dirty="0"/>
              <a:t>年の平均寿命と直近（平成</a:t>
            </a:r>
            <a:r>
              <a:rPr kumimoji="1" lang="en-US" altLang="ja-JP" dirty="0"/>
              <a:t>28</a:t>
            </a:r>
            <a:r>
              <a:rPr kumimoji="1" lang="ja-JP" altLang="en-US" dirty="0"/>
              <a:t>年）の健康寿命を使用しています。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1F49E36-AF1A-48A5-9CEE-FBCFB3CCFEF3}"/>
              </a:ext>
            </a:extLst>
          </p:cNvPr>
          <p:cNvSpPr txBox="1"/>
          <p:nvPr/>
        </p:nvSpPr>
        <p:spPr>
          <a:xfrm>
            <a:off x="185737" y="1189469"/>
            <a:ext cx="1214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平成</a:t>
            </a:r>
            <a:r>
              <a:rPr kumimoji="1" lang="en-US" altLang="ja-JP" dirty="0"/>
              <a:t>30</a:t>
            </a:r>
            <a:r>
              <a:rPr kumimoji="1" lang="ja-JP" altLang="en-US" dirty="0"/>
              <a:t>年</a:t>
            </a:r>
          </a:p>
        </p:txBody>
      </p:sp>
    </p:spTree>
    <p:extLst>
      <p:ext uri="{BB962C8B-B14F-4D97-AF65-F5344CB8AC3E}">
        <p14:creationId xmlns:p14="http://schemas.microsoft.com/office/powerpoint/2010/main" val="3701993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グラフ 23">
            <a:extLst>
              <a:ext uri="{FF2B5EF4-FFF2-40B4-BE49-F238E27FC236}">
                <a16:creationId xmlns:a16="http://schemas.microsoft.com/office/drawing/2014/main" id="{AF9AF219-BC06-4B77-8CFD-600647241A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123868"/>
              </p:ext>
            </p:extLst>
          </p:nvPr>
        </p:nvGraphicFramePr>
        <p:xfrm>
          <a:off x="462407" y="1827056"/>
          <a:ext cx="8125001" cy="4275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379493" y="1243750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4770783" y="6427113"/>
            <a:ext cx="45018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100" dirty="0">
                <a:hlinkClick r:id="rId3"/>
              </a:rPr>
              <a:t>https://www.mhlw.go.jp/toukei/saikin/hw/life/life18/dl/life18-02.pdf</a:t>
            </a:r>
            <a:endParaRPr lang="en-US" altLang="ja-JP" sz="1100" dirty="0"/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第１</a:t>
            </a:r>
            <a:r>
              <a: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6</a:t>
            </a: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回健康日本２１（第二次）推進専門委員会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185737" y="185737"/>
            <a:ext cx="512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7B68338-D19C-44F6-8B3B-18E73A3AAB93}"/>
              </a:ext>
            </a:extLst>
          </p:cNvPr>
          <p:cNvSpPr txBox="1"/>
          <p:nvPr/>
        </p:nvSpPr>
        <p:spPr>
          <a:xfrm>
            <a:off x="1194113" y="2971258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2B959BD-775B-449C-B4D5-2F01CC655615}"/>
              </a:ext>
            </a:extLst>
          </p:cNvPr>
          <p:cNvSpPr txBox="1"/>
          <p:nvPr/>
        </p:nvSpPr>
        <p:spPr>
          <a:xfrm>
            <a:off x="1595876" y="4750459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E7B32B5-022F-4728-85A6-3CFEFC707ECF}"/>
              </a:ext>
            </a:extLst>
          </p:cNvPr>
          <p:cNvSpPr txBox="1"/>
          <p:nvPr/>
        </p:nvSpPr>
        <p:spPr>
          <a:xfrm>
            <a:off x="4413468" y="223324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4FAF3AC-F09D-46FC-AFE8-7B8266CEC2E4}"/>
              </a:ext>
            </a:extLst>
          </p:cNvPr>
          <p:cNvSpPr txBox="1"/>
          <p:nvPr/>
        </p:nvSpPr>
        <p:spPr>
          <a:xfrm>
            <a:off x="6022836" y="408001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8034F176-11C1-433B-9073-19D764AEAA18}"/>
              </a:ext>
            </a:extLst>
          </p:cNvPr>
          <p:cNvGrpSpPr/>
          <p:nvPr/>
        </p:nvGrpSpPr>
        <p:grpSpPr>
          <a:xfrm>
            <a:off x="3138473" y="2884589"/>
            <a:ext cx="2611446" cy="346249"/>
            <a:chOff x="3851920" y="2881964"/>
            <a:chExt cx="2160240" cy="432818"/>
          </a:xfrm>
        </p:grpSpPr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FA0AF431-86B8-4B76-8440-631E3C42E680}"/>
                </a:ext>
              </a:extLst>
            </p:cNvPr>
            <p:cNvCxnSpPr/>
            <p:nvPr/>
          </p:nvCxnSpPr>
          <p:spPr bwMode="auto">
            <a:xfrm>
              <a:off x="3851920" y="3116909"/>
              <a:ext cx="216024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B70850E3-FD30-4932-9561-33B8A99006B7}"/>
                </a:ext>
              </a:extLst>
            </p:cNvPr>
            <p:cNvSpPr/>
            <p:nvPr/>
          </p:nvSpPr>
          <p:spPr bwMode="auto">
            <a:xfrm>
              <a:off x="4557486" y="2881964"/>
              <a:ext cx="792088" cy="43281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8.95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A326B610-A1F8-4C65-8061-3F9E5FE3A8C4}"/>
              </a:ext>
            </a:extLst>
          </p:cNvPr>
          <p:cNvGrpSpPr/>
          <p:nvPr/>
        </p:nvGrpSpPr>
        <p:grpSpPr>
          <a:xfrm>
            <a:off x="3916233" y="4750463"/>
            <a:ext cx="3631892" cy="346249"/>
            <a:chOff x="4573059" y="4429144"/>
            <a:chExt cx="3095285" cy="432812"/>
          </a:xfrm>
        </p:grpSpPr>
        <p:cxnSp>
          <p:nvCxnSpPr>
            <p:cNvPr id="20" name="直線矢印コネクタ 19">
              <a:extLst>
                <a:ext uri="{FF2B5EF4-FFF2-40B4-BE49-F238E27FC236}">
                  <a16:creationId xmlns:a16="http://schemas.microsoft.com/office/drawing/2014/main" id="{336D32A4-DA59-44B2-A91D-D24599F77DF3}"/>
                </a:ext>
              </a:extLst>
            </p:cNvPr>
            <p:cNvCxnSpPr/>
            <p:nvPr/>
          </p:nvCxnSpPr>
          <p:spPr bwMode="auto">
            <a:xfrm>
              <a:off x="4573059" y="4653136"/>
              <a:ext cx="3095285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F8B8E08D-99BB-4DD2-A6DA-89ECA8B796B8}"/>
                </a:ext>
              </a:extLst>
            </p:cNvPr>
            <p:cNvSpPr/>
            <p:nvPr/>
          </p:nvSpPr>
          <p:spPr bwMode="auto">
            <a:xfrm>
              <a:off x="5738642" y="4429144"/>
              <a:ext cx="792088" cy="43281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12.47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7647513-2C3F-485E-B205-CC566EEDF45A}"/>
              </a:ext>
            </a:extLst>
          </p:cNvPr>
          <p:cNvSpPr txBox="1"/>
          <p:nvPr/>
        </p:nvSpPr>
        <p:spPr>
          <a:xfrm>
            <a:off x="494526" y="5999365"/>
            <a:ext cx="8416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平成</a:t>
            </a:r>
            <a:r>
              <a:rPr kumimoji="1" lang="en-US" altLang="ja-JP" dirty="0"/>
              <a:t>29</a:t>
            </a:r>
            <a:r>
              <a:rPr kumimoji="1" lang="ja-JP" altLang="en-US" dirty="0"/>
              <a:t>年の平均寿命と直近（平成</a:t>
            </a:r>
            <a:r>
              <a:rPr kumimoji="1" lang="en-US" altLang="ja-JP" dirty="0"/>
              <a:t>28</a:t>
            </a:r>
            <a:r>
              <a:rPr kumimoji="1" lang="ja-JP" altLang="en-US" dirty="0"/>
              <a:t>年）の健康寿命を使用しています。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1F49E36-AF1A-48A5-9CEE-FBCFB3CCFEF3}"/>
              </a:ext>
            </a:extLst>
          </p:cNvPr>
          <p:cNvSpPr txBox="1"/>
          <p:nvPr/>
        </p:nvSpPr>
        <p:spPr>
          <a:xfrm>
            <a:off x="185737" y="1189469"/>
            <a:ext cx="1214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平成</a:t>
            </a:r>
            <a:r>
              <a:rPr kumimoji="1" lang="en-US" altLang="ja-JP" dirty="0"/>
              <a:t>29</a:t>
            </a:r>
            <a:r>
              <a:rPr kumimoji="1" lang="ja-JP" altLang="en-US" dirty="0"/>
              <a:t>年</a:t>
            </a:r>
          </a:p>
        </p:txBody>
      </p:sp>
    </p:spTree>
    <p:extLst>
      <p:ext uri="{BB962C8B-B14F-4D97-AF65-F5344CB8AC3E}">
        <p14:creationId xmlns:p14="http://schemas.microsoft.com/office/powerpoint/2010/main" val="2742863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258051" y="1643063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2A5173D-A75B-4043-855D-E8956097EDE5}"/>
              </a:ext>
            </a:extLst>
          </p:cNvPr>
          <p:cNvSpPr txBox="1"/>
          <p:nvPr/>
        </p:nvSpPr>
        <p:spPr>
          <a:xfrm>
            <a:off x="271462" y="1052513"/>
            <a:ext cx="1214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平成</a:t>
            </a:r>
            <a:r>
              <a:rPr kumimoji="1" lang="en-US" altLang="ja-JP" dirty="0"/>
              <a:t>28</a:t>
            </a:r>
            <a:r>
              <a:rPr kumimoji="1" lang="ja-JP" altLang="en-US" dirty="0"/>
              <a:t>年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5486399" y="6427113"/>
            <a:ext cx="37861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  <a:hlinkClick r:id="rId2"/>
              </a:rPr>
              <a:t>http://www.mhlw.go.jp/stf/shingi2/0000196943.html</a:t>
            </a:r>
            <a:endParaRPr lang="ja-JP" altLang="ja-JP" sz="11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</a:t>
            </a:r>
            <a:r>
              <a: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16</a:t>
            </a:r>
            <a:r>
              <a:rPr lang="ja-JP" altLang="en-US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回</a:t>
            </a: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185737" y="185737"/>
            <a:ext cx="512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graphicFrame>
        <p:nvGraphicFramePr>
          <p:cNvPr id="13" name="グラフ 12">
            <a:extLst>
              <a:ext uri="{FF2B5EF4-FFF2-40B4-BE49-F238E27FC236}">
                <a16:creationId xmlns:a16="http://schemas.microsoft.com/office/drawing/2014/main" id="{AF9AF219-BC06-4B77-8CFD-600647241A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8190025"/>
              </p:ext>
            </p:extLst>
          </p:nvPr>
        </p:nvGraphicFramePr>
        <p:xfrm>
          <a:off x="437322" y="1772873"/>
          <a:ext cx="8030817" cy="4478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7BB498B-D0F8-4976-B121-7E85DD7FC01E}"/>
              </a:ext>
            </a:extLst>
          </p:cNvPr>
          <p:cNvSpPr txBox="1"/>
          <p:nvPr/>
        </p:nvSpPr>
        <p:spPr>
          <a:xfrm>
            <a:off x="1233869" y="3006796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702E715-66AB-4630-9C7B-7A18C8B1DF9C}"/>
              </a:ext>
            </a:extLst>
          </p:cNvPr>
          <p:cNvSpPr txBox="1"/>
          <p:nvPr/>
        </p:nvSpPr>
        <p:spPr>
          <a:xfrm>
            <a:off x="1616217" y="4980505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7D5D669-9075-4858-BD00-CAB6CBA5E499}"/>
              </a:ext>
            </a:extLst>
          </p:cNvPr>
          <p:cNvSpPr txBox="1"/>
          <p:nvPr/>
        </p:nvSpPr>
        <p:spPr>
          <a:xfrm>
            <a:off x="4262263" y="2180239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DE0C77D-AEF5-42F6-A35F-A8011479775D}"/>
              </a:ext>
            </a:extLst>
          </p:cNvPr>
          <p:cNvSpPr txBox="1"/>
          <p:nvPr/>
        </p:nvSpPr>
        <p:spPr>
          <a:xfrm>
            <a:off x="6027289" y="4168065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064F1060-8367-4D2E-97FA-1E24B2533BD2}"/>
              </a:ext>
            </a:extLst>
          </p:cNvPr>
          <p:cNvGrpSpPr/>
          <p:nvPr/>
        </p:nvGrpSpPr>
        <p:grpSpPr>
          <a:xfrm>
            <a:off x="3914483" y="5016949"/>
            <a:ext cx="3507284" cy="346249"/>
            <a:chOff x="3851920" y="2881964"/>
            <a:chExt cx="2160240" cy="432818"/>
          </a:xfrm>
        </p:grpSpPr>
        <p:cxnSp>
          <p:nvCxnSpPr>
            <p:cNvPr id="19" name="直線矢印コネクタ 18">
              <a:extLst>
                <a:ext uri="{FF2B5EF4-FFF2-40B4-BE49-F238E27FC236}">
                  <a16:creationId xmlns:a16="http://schemas.microsoft.com/office/drawing/2014/main" id="{CCD22D23-6B99-40FB-8958-C3B0C92AD3A3}"/>
                </a:ext>
              </a:extLst>
            </p:cNvPr>
            <p:cNvCxnSpPr/>
            <p:nvPr/>
          </p:nvCxnSpPr>
          <p:spPr bwMode="auto">
            <a:xfrm>
              <a:off x="3851920" y="3116909"/>
              <a:ext cx="216024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0E2F84CC-2019-41F0-A9C8-B2BA01D83BA3}"/>
                </a:ext>
              </a:extLst>
            </p:cNvPr>
            <p:cNvSpPr/>
            <p:nvPr/>
          </p:nvSpPr>
          <p:spPr bwMode="auto">
            <a:xfrm>
              <a:off x="4557486" y="2881964"/>
              <a:ext cx="792088" cy="43281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12.35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29C2CF9E-75DB-4F58-92A3-AB07CB3E84E8}"/>
              </a:ext>
            </a:extLst>
          </p:cNvPr>
          <p:cNvGrpSpPr/>
          <p:nvPr/>
        </p:nvGrpSpPr>
        <p:grpSpPr>
          <a:xfrm>
            <a:off x="3206642" y="3110736"/>
            <a:ext cx="2491793" cy="346249"/>
            <a:chOff x="3851920" y="2881964"/>
            <a:chExt cx="2160240" cy="432818"/>
          </a:xfrm>
        </p:grpSpPr>
        <p:cxnSp>
          <p:nvCxnSpPr>
            <p:cNvPr id="22" name="直線矢印コネクタ 21">
              <a:extLst>
                <a:ext uri="{FF2B5EF4-FFF2-40B4-BE49-F238E27FC236}">
                  <a16:creationId xmlns:a16="http://schemas.microsoft.com/office/drawing/2014/main" id="{94AC48D0-E0EC-4378-9314-D7287E7764D6}"/>
                </a:ext>
              </a:extLst>
            </p:cNvPr>
            <p:cNvCxnSpPr/>
            <p:nvPr/>
          </p:nvCxnSpPr>
          <p:spPr bwMode="auto">
            <a:xfrm>
              <a:off x="3851920" y="3116909"/>
              <a:ext cx="216024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0B898896-B20B-420F-ACD5-7E3CB356437E}"/>
                </a:ext>
              </a:extLst>
            </p:cNvPr>
            <p:cNvSpPr/>
            <p:nvPr/>
          </p:nvSpPr>
          <p:spPr bwMode="auto">
            <a:xfrm>
              <a:off x="4557486" y="2881964"/>
              <a:ext cx="792088" cy="43281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8.84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443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258051" y="1114424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5486399" y="6427113"/>
            <a:ext cx="37861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TW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01</a:t>
            </a:r>
            <a:r>
              <a:rPr lang="zh-TW" altLang="en-US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概況（</a:t>
            </a:r>
            <a:r>
              <a:rPr lang="en-US" altLang="zh-TW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R3</a:t>
            </a:r>
            <a:r>
              <a:rPr lang="zh-TW" altLang="en-US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簡易生命表）（公表後） </a:t>
            </a:r>
            <a:r>
              <a:rPr lang="en-US" altLang="zh-TW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(mhlw.go.jp)</a:t>
            </a:r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</a:t>
            </a:r>
            <a:r>
              <a: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16</a:t>
            </a:r>
            <a:r>
              <a:rPr lang="ja-JP" altLang="en-US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回</a:t>
            </a: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185737" y="185737"/>
            <a:ext cx="4886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63904157-E3C0-4D65-8689-E0CD79454F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3351085"/>
              </p:ext>
            </p:extLst>
          </p:nvPr>
        </p:nvGraphicFramePr>
        <p:xfrm>
          <a:off x="490330" y="1114425"/>
          <a:ext cx="8229600" cy="5136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593F462A-E3BB-6B0D-F12D-C784031706A2}"/>
              </a:ext>
            </a:extLst>
          </p:cNvPr>
          <p:cNvSpPr/>
          <p:nvPr/>
        </p:nvSpPr>
        <p:spPr>
          <a:xfrm>
            <a:off x="622852" y="4837043"/>
            <a:ext cx="1060174" cy="450574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FC5FCF71-E9A3-F437-193B-8316BB6CA0D5}"/>
              </a:ext>
            </a:extLst>
          </p:cNvPr>
          <p:cNvSpPr/>
          <p:nvPr/>
        </p:nvSpPr>
        <p:spPr>
          <a:xfrm>
            <a:off x="2628900" y="5035826"/>
            <a:ext cx="1060174" cy="450574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C553CF56-AB27-3E62-A98E-5B3174D2D50F}"/>
              </a:ext>
            </a:extLst>
          </p:cNvPr>
          <p:cNvCxnSpPr/>
          <p:nvPr/>
        </p:nvCxnSpPr>
        <p:spPr>
          <a:xfrm>
            <a:off x="4121426" y="2411895"/>
            <a:ext cx="3392557" cy="0"/>
          </a:xfrm>
          <a:prstGeom prst="straightConnector1">
            <a:avLst/>
          </a:prstGeom>
          <a:ln w="5715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9BFB42C0-C95A-F658-0ADA-41D47982B142}"/>
              </a:ext>
            </a:extLst>
          </p:cNvPr>
          <p:cNvCxnSpPr/>
          <p:nvPr/>
        </p:nvCxnSpPr>
        <p:spPr>
          <a:xfrm>
            <a:off x="4253948" y="3415748"/>
            <a:ext cx="3392557" cy="0"/>
          </a:xfrm>
          <a:prstGeom prst="straightConnector1">
            <a:avLst/>
          </a:prstGeom>
          <a:ln w="5715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B4481CD2-433B-AFFA-C361-3D2D53EF30A3}"/>
              </a:ext>
            </a:extLst>
          </p:cNvPr>
          <p:cNvCxnSpPr/>
          <p:nvPr/>
        </p:nvCxnSpPr>
        <p:spPr>
          <a:xfrm>
            <a:off x="4396202" y="4343400"/>
            <a:ext cx="3392557" cy="0"/>
          </a:xfrm>
          <a:prstGeom prst="straightConnector1">
            <a:avLst/>
          </a:prstGeom>
          <a:ln w="5715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B203C7DF-E994-1789-C94D-D8010E86DFBC}"/>
              </a:ext>
            </a:extLst>
          </p:cNvPr>
          <p:cNvCxnSpPr>
            <a:cxnSpLocks/>
          </p:cNvCxnSpPr>
          <p:nvPr/>
        </p:nvCxnSpPr>
        <p:spPr>
          <a:xfrm>
            <a:off x="4594984" y="5244548"/>
            <a:ext cx="3276807" cy="0"/>
          </a:xfrm>
          <a:prstGeom prst="straightConnector1">
            <a:avLst/>
          </a:prstGeom>
          <a:ln w="5715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60286520-69B0-D2FA-4830-5AD908B63E89}"/>
              </a:ext>
            </a:extLst>
          </p:cNvPr>
          <p:cNvSpPr/>
          <p:nvPr/>
        </p:nvSpPr>
        <p:spPr>
          <a:xfrm>
            <a:off x="5486398" y="2266127"/>
            <a:ext cx="1007168" cy="34455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12.68</a:t>
            </a:r>
            <a:r>
              <a:rPr kumimoji="1" lang="ja-JP" altLang="en-US" dirty="0">
                <a:solidFill>
                  <a:schemeClr val="tx1"/>
                </a:solidFill>
              </a:rPr>
              <a:t>年</a:t>
            </a:r>
            <a:endParaRPr kumimoji="1" lang="ja-JP" altLang="en-US" dirty="0"/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77AA6F99-3BDB-5C15-8758-0CEA41775A4F}"/>
              </a:ext>
            </a:extLst>
          </p:cNvPr>
          <p:cNvSpPr/>
          <p:nvPr/>
        </p:nvSpPr>
        <p:spPr>
          <a:xfrm>
            <a:off x="5588896" y="3220006"/>
            <a:ext cx="1007168" cy="34455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12.40</a:t>
            </a:r>
            <a:r>
              <a:rPr kumimoji="1" lang="ja-JP" altLang="en-US" dirty="0">
                <a:solidFill>
                  <a:schemeClr val="tx1"/>
                </a:solidFill>
              </a:rPr>
              <a:t>年</a:t>
            </a:r>
            <a:endParaRPr kumimoji="1" lang="ja-JP" altLang="en-US" dirty="0"/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FE50035E-89EB-359D-6D01-FB6A22E3B9B0}"/>
              </a:ext>
            </a:extLst>
          </p:cNvPr>
          <p:cNvSpPr/>
          <p:nvPr/>
        </p:nvSpPr>
        <p:spPr>
          <a:xfrm>
            <a:off x="5729803" y="4173885"/>
            <a:ext cx="1007168" cy="34455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12.34</a:t>
            </a:r>
            <a:r>
              <a:rPr kumimoji="1" lang="ja-JP" altLang="en-US" dirty="0">
                <a:solidFill>
                  <a:schemeClr val="tx1"/>
                </a:solidFill>
              </a:rPr>
              <a:t>年</a:t>
            </a:r>
            <a:endParaRPr kumimoji="1" lang="ja-JP" altLang="en-US" dirty="0"/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38DB8BB1-5820-104A-E803-E05838664A6C}"/>
              </a:ext>
            </a:extLst>
          </p:cNvPr>
          <p:cNvSpPr/>
          <p:nvPr/>
        </p:nvSpPr>
        <p:spPr>
          <a:xfrm>
            <a:off x="5827644" y="5115341"/>
            <a:ext cx="1007168" cy="34455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12.06</a:t>
            </a:r>
            <a:r>
              <a:rPr kumimoji="1" lang="ja-JP" altLang="en-US" dirty="0">
                <a:solidFill>
                  <a:schemeClr val="tx1"/>
                </a:solidFill>
              </a:rPr>
              <a:t>年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7311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734</TotalTime>
  <Words>736</Words>
  <Application>Microsoft Office PowerPoint</Application>
  <PresentationFormat>画面に合わせる (4:3)</PresentationFormat>
  <Paragraphs>121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BIZ UDPゴシック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Satoshi 吉田</dc:creator>
  <cp:lastModifiedBy>貴子 柏原</cp:lastModifiedBy>
  <cp:revision>33</cp:revision>
  <dcterms:created xsi:type="dcterms:W3CDTF">2019-07-24T05:13:06Z</dcterms:created>
  <dcterms:modified xsi:type="dcterms:W3CDTF">2024-08-28T05:34:25Z</dcterms:modified>
</cp:coreProperties>
</file>