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89" r:id="rId2"/>
    <p:sldId id="290" r:id="rId3"/>
    <p:sldId id="26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kash\Dropbox\&#26085;&#26412;&#21830;&#24037;&#20250;&#35696;&#25152;\databox\DC&#23455;&#26045;&#29366;&#27841;&#21402;&#29983;&#30465;\&#35215;&#32004;&#25968;&#31561;&#12398;&#25512;&#31227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kash\Dropbox\&#26085;&#26412;&#21830;&#24037;&#20250;&#35696;&#25152;\databox\DC&#23455;&#26045;&#29366;&#27841;&#21402;&#29983;&#30465;\&#35215;&#32004;&#25968;&#31561;&#12398;&#25512;&#31227;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kash\Dropbox\&#26085;&#26412;&#21830;&#24037;&#20250;&#35696;&#25152;\databox\DC&#23455;&#26045;&#29366;&#27841;&#21402;&#29983;&#30465;\&#35215;&#32004;&#25968;&#31561;&#12398;&#25512;&#31227;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sz="2400" b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企業型の加入者数の推移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0208508181214133"/>
          <c:y val="0.10230379905583474"/>
          <c:w val="0.88376816596949737"/>
          <c:h val="0.7101560451627307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企業型!$A$2</c:f>
              <c:strCache>
                <c:ptCount val="1"/>
                <c:pt idx="0">
                  <c:v>企業型の加入者数の推移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8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F53-4C4D-8089-C3391D0A6D71}"/>
              </c:ext>
            </c:extLst>
          </c:dPt>
          <c:dPt>
            <c:idx val="19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3F53-4C4D-8089-C3391D0A6D71}"/>
              </c:ext>
            </c:extLst>
          </c:dPt>
          <c:dPt>
            <c:idx val="2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3F53-4C4D-8089-C3391D0A6D71}"/>
              </c:ext>
            </c:extLst>
          </c:dPt>
          <c:dPt>
            <c:idx val="21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3F53-4C4D-8089-C3391D0A6D71}"/>
              </c:ext>
            </c:extLst>
          </c:dPt>
          <c:dLbls>
            <c:dLbl>
              <c:idx val="18"/>
              <c:layout>
                <c:manualLayout>
                  <c:x val="-3.5574037040695763E-3"/>
                  <c:y val="-3.579217330109440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F53-4C4D-8089-C3391D0A6D71}"/>
                </c:ext>
              </c:extLst>
            </c:dLbl>
            <c:dLbl>
              <c:idx val="19"/>
              <c:layout>
                <c:manualLayout>
                  <c:x val="3.5574037040695763E-3"/>
                  <c:y val="-5.263554897219772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sng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defRPr>
                    </a:pPr>
                    <a:fld id="{5E7E86A9-4B5E-4CC5-82B0-7406D924AB55}" type="VALUE">
                      <a:rPr lang="ja-JP" altLang="en-US" sz="900" b="0" u="none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rPr>
                      <a:pPr>
                        <a:defRPr sz="1200" b="1" u="sng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defRPr>
                      </a:pPr>
                      <a:t>[値]</a:t>
                    </a:fld>
                    <a:endParaRPr lang="ja-JP" alt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sng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3F53-4C4D-8089-C3391D0A6D71}"/>
                </c:ext>
              </c:extLst>
            </c:dLbl>
            <c:dLbl>
              <c:idx val="20"/>
              <c:layout>
                <c:manualLayout>
                  <c:x val="-8.2315851384796943E-3"/>
                  <c:y val="-8.637899836058891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F53-4C4D-8089-C3391D0A6D71}"/>
                </c:ext>
              </c:extLst>
            </c:dLbl>
            <c:dLbl>
              <c:idx val="21"/>
              <c:layout>
                <c:manualLayout>
                  <c:x val="0"/>
                  <c:y val="-0.4090391890207601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sng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F53-4C4D-8089-C3391D0A6D7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企業型!$B$1:$W$1</c:f>
              <c:strCache>
                <c:ptCount val="22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  <c:pt idx="18">
                  <c:v>2020年3月末</c:v>
                </c:pt>
                <c:pt idx="19">
                  <c:v>2021年3月末</c:v>
                </c:pt>
                <c:pt idx="20">
                  <c:v>2022年3月末</c:v>
                </c:pt>
                <c:pt idx="21">
                  <c:v>2023年3月末</c:v>
                </c:pt>
              </c:strCache>
            </c:strRef>
          </c:cat>
          <c:val>
            <c:numRef>
              <c:f>企業型!$B$2:$W$2</c:f>
              <c:numCache>
                <c:formatCode>0.0_ "万""人"</c:formatCode>
                <c:ptCount val="22"/>
                <c:pt idx="0">
                  <c:v>9</c:v>
                </c:pt>
                <c:pt idx="1">
                  <c:v>36</c:v>
                </c:pt>
                <c:pt idx="2">
                  <c:v>70</c:v>
                </c:pt>
                <c:pt idx="3">
                  <c:v>125</c:v>
                </c:pt>
                <c:pt idx="4">
                  <c:v>174</c:v>
                </c:pt>
                <c:pt idx="5">
                  <c:v>219</c:v>
                </c:pt>
                <c:pt idx="6">
                  <c:v>271</c:v>
                </c:pt>
                <c:pt idx="7">
                  <c:v>312</c:v>
                </c:pt>
                <c:pt idx="8">
                  <c:v>341</c:v>
                </c:pt>
                <c:pt idx="9">
                  <c:v>372</c:v>
                </c:pt>
                <c:pt idx="10">
                  <c:v>423</c:v>
                </c:pt>
                <c:pt idx="11">
                  <c:v>442</c:v>
                </c:pt>
                <c:pt idx="12">
                  <c:v>466</c:v>
                </c:pt>
                <c:pt idx="13">
                  <c:v>508</c:v>
                </c:pt>
                <c:pt idx="14">
                  <c:v>550</c:v>
                </c:pt>
                <c:pt idx="15">
                  <c:v>593</c:v>
                </c:pt>
                <c:pt idx="16">
                  <c:v>650</c:v>
                </c:pt>
                <c:pt idx="17">
                  <c:v>691</c:v>
                </c:pt>
                <c:pt idx="18">
                  <c:v>725</c:v>
                </c:pt>
                <c:pt idx="19">
                  <c:v>750</c:v>
                </c:pt>
                <c:pt idx="20">
                  <c:v>782</c:v>
                </c:pt>
                <c:pt idx="21">
                  <c:v>805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F53-4C4D-8089-C3391D0A6D71}"/>
            </c:ext>
          </c:extLst>
        </c:ser>
        <c:ser>
          <c:idx val="1"/>
          <c:order val="1"/>
          <c:tx>
            <c:strRef>
              <c:f>企業型!$A$4</c:f>
              <c:strCache>
                <c:ptCount val="1"/>
                <c:pt idx="0">
                  <c:v>前年比増加数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3.5574503891575618E-3"/>
                  <c:y val="-1.90042641285471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458029265574462E-2"/>
                      <c:h val="4.189369275411340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3F53-4C4D-8089-C3391D0A6D71}"/>
                </c:ext>
              </c:extLst>
            </c:dLbl>
            <c:dLbl>
              <c:idx val="1"/>
              <c:layout>
                <c:manualLayout>
                  <c:x val="-3.5574503891575618E-3"/>
                  <c:y val="-1.90042641285471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458029265574462E-2"/>
                      <c:h val="4.189369275411340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A-3F53-4C4D-8089-C3391D0A6D71}"/>
                </c:ext>
              </c:extLst>
            </c:dLbl>
            <c:dLbl>
              <c:idx val="2"/>
              <c:layout>
                <c:manualLayout>
                  <c:x val="-3.5574503891575618E-3"/>
                  <c:y val="-1.900426412854725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458029265574462E-2"/>
                      <c:h val="4.189369275411340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3F53-4C4D-8089-C3391D0A6D71}"/>
                </c:ext>
              </c:extLst>
            </c:dLbl>
            <c:dLbl>
              <c:idx val="3"/>
              <c:layout>
                <c:manualLayout>
                  <c:x val="-3.5574503891575618E-3"/>
                  <c:y val="-1.90042641285471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458029265574462E-2"/>
                      <c:h val="4.189369275411340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C-3F53-4C4D-8089-C3391D0A6D71}"/>
                </c:ext>
              </c:extLst>
            </c:dLbl>
            <c:dLbl>
              <c:idx val="4"/>
              <c:layout>
                <c:manualLayout>
                  <c:x val="-3.5574503891575618E-3"/>
                  <c:y val="-1.90042641285471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458029265574462E-2"/>
                      <c:h val="4.189369275411340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3F53-4C4D-8089-C3391D0A6D71}"/>
                </c:ext>
              </c:extLst>
            </c:dLbl>
            <c:dLbl>
              <c:idx val="5"/>
              <c:layout>
                <c:manualLayout>
                  <c:x val="-3.5574503891576052E-3"/>
                  <c:y val="-1.900426412854718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458029265574462E-2"/>
                      <c:h val="4.189369275411340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E-3F53-4C4D-8089-C3391D0A6D71}"/>
                </c:ext>
              </c:extLst>
            </c:dLbl>
            <c:dLbl>
              <c:idx val="6"/>
              <c:layout>
                <c:manualLayout>
                  <c:x val="-3.5574503891576052E-3"/>
                  <c:y val="-1.900426412854718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458029265574462E-2"/>
                      <c:h val="4.189369275411340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F-3F53-4C4D-8089-C3391D0A6D71}"/>
                </c:ext>
              </c:extLst>
            </c:dLbl>
            <c:dLbl>
              <c:idx val="7"/>
              <c:layout>
                <c:manualLayout>
                  <c:x val="-3.5574503891576486E-3"/>
                  <c:y val="-1.90042641285471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458029265574462E-2"/>
                      <c:h val="4.189369275411340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0-3F53-4C4D-8089-C3391D0A6D71}"/>
                </c:ext>
              </c:extLst>
            </c:dLbl>
            <c:dLbl>
              <c:idx val="8"/>
              <c:layout>
                <c:manualLayout>
                  <c:x val="-3.5574503891575618E-3"/>
                  <c:y val="-1.90042641285471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458029265574462E-2"/>
                      <c:h val="4.189369275411340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1-3F53-4C4D-8089-C3391D0A6D71}"/>
                </c:ext>
              </c:extLst>
            </c:dLbl>
            <c:dLbl>
              <c:idx val="9"/>
              <c:layout>
                <c:manualLayout>
                  <c:x val="-3.5574503891575618E-3"/>
                  <c:y val="-1.90042641285471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458029265574462E-2"/>
                      <c:h val="4.189369275411340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2-3F53-4C4D-8089-C3391D0A6D71}"/>
                </c:ext>
              </c:extLst>
            </c:dLbl>
            <c:dLbl>
              <c:idx val="10"/>
              <c:layout>
                <c:manualLayout>
                  <c:x val="-3.5574503891575618E-3"/>
                  <c:y val="-1.90042641285471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458029265574462E-2"/>
                      <c:h val="4.189369275411340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3-3F53-4C4D-8089-C3391D0A6D71}"/>
                </c:ext>
              </c:extLst>
            </c:dLbl>
            <c:dLbl>
              <c:idx val="11"/>
              <c:layout>
                <c:manualLayout>
                  <c:x val="-3.5574503891576486E-3"/>
                  <c:y val="-1.90042641285471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458029265574462E-2"/>
                      <c:h val="4.189369275411340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4-3F53-4C4D-8089-C3391D0A6D71}"/>
                </c:ext>
              </c:extLst>
            </c:dLbl>
            <c:dLbl>
              <c:idx val="12"/>
              <c:layout>
                <c:manualLayout>
                  <c:x val="-3.5574503891576486E-3"/>
                  <c:y val="-1.900426412854718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458029265574462E-2"/>
                      <c:h val="4.189369275411340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5-3F53-4C4D-8089-C3391D0A6D71}"/>
                </c:ext>
              </c:extLst>
            </c:dLbl>
            <c:dLbl>
              <c:idx val="13"/>
              <c:layout>
                <c:manualLayout>
                  <c:x val="-3.5574503891575618E-3"/>
                  <c:y val="-1.90042641285471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458029265574462E-2"/>
                      <c:h val="4.189369275411340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6-3F53-4C4D-8089-C3391D0A6D71}"/>
                </c:ext>
              </c:extLst>
            </c:dLbl>
            <c:dLbl>
              <c:idx val="14"/>
              <c:layout>
                <c:manualLayout>
                  <c:x val="-3.5574503891575618E-3"/>
                  <c:y val="-1.90042641285471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458029265574462E-2"/>
                      <c:h val="4.189369275411340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7-3F53-4C4D-8089-C3391D0A6D71}"/>
                </c:ext>
              </c:extLst>
            </c:dLbl>
            <c:dLbl>
              <c:idx val="15"/>
              <c:layout>
                <c:manualLayout>
                  <c:x val="-3.5574503891574747E-3"/>
                  <c:y val="-1.90042641285471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458029265574462E-2"/>
                      <c:h val="4.189369275411340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8-3F53-4C4D-8089-C3391D0A6D71}"/>
                </c:ext>
              </c:extLst>
            </c:dLbl>
            <c:dLbl>
              <c:idx val="16"/>
              <c:layout>
                <c:manualLayout>
                  <c:x val="-3.5574503891576486E-3"/>
                  <c:y val="-1.90042641285471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458029265574462E-2"/>
                      <c:h val="4.189369275411340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9-3F53-4C4D-8089-C3391D0A6D71}"/>
                </c:ext>
              </c:extLst>
            </c:dLbl>
            <c:dLbl>
              <c:idx val="17"/>
              <c:layout>
                <c:manualLayout>
                  <c:x val="-3.5574503891575618E-3"/>
                  <c:y val="-1.90042641285471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458029265574462E-2"/>
                      <c:h val="4.189369275411340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A-3F53-4C4D-8089-C3391D0A6D71}"/>
                </c:ext>
              </c:extLst>
            </c:dLbl>
            <c:dLbl>
              <c:idx val="18"/>
              <c:layout>
                <c:manualLayout>
                  <c:x val="-3.5574503891575618E-3"/>
                  <c:y val="-1.90042641285471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458029265574462E-2"/>
                      <c:h val="4.189369275411340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B-3F53-4C4D-8089-C3391D0A6D71}"/>
                </c:ext>
              </c:extLst>
            </c:dLbl>
            <c:dLbl>
              <c:idx val="19"/>
              <c:layout>
                <c:manualLayout>
                  <c:x val="-3.5574503891577357E-3"/>
                  <c:y val="-1.90042641285471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458029265574462E-2"/>
                      <c:h val="4.189369275411340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C-3F53-4C4D-8089-C3391D0A6D71}"/>
                </c:ext>
              </c:extLst>
            </c:dLbl>
            <c:dLbl>
              <c:idx val="20"/>
              <c:layout>
                <c:manualLayout>
                  <c:x val="-8.1471396306472006E-3"/>
                  <c:y val="-1.016097698366143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4362755084986474E-2"/>
                      <c:h val="8.763559318052625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D-3F53-4C4D-8089-C3391D0A6D71}"/>
                </c:ext>
              </c:extLst>
            </c:dLbl>
            <c:dLbl>
              <c:idx val="21"/>
              <c:layout>
                <c:manualLayout>
                  <c:x val="-1.9551669935890389E-4"/>
                  <c:y val="-3.718750372734139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sng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1E-3F53-4C4D-8089-C3391D0A6D7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horzOverflow="clip" vert="horz" wrap="square" lIns="38100" tIns="19050" rIns="38100" bIns="19050" anchor="ctr" anchorCtr="1">
                <a:no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strRef>
              <c:f>企業型!$B$1:$W$1</c:f>
              <c:strCache>
                <c:ptCount val="22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  <c:pt idx="18">
                  <c:v>2020年3月末</c:v>
                </c:pt>
                <c:pt idx="19">
                  <c:v>2021年3月末</c:v>
                </c:pt>
                <c:pt idx="20">
                  <c:v>2022年3月末</c:v>
                </c:pt>
                <c:pt idx="21">
                  <c:v>2023年3月末</c:v>
                </c:pt>
              </c:strCache>
            </c:strRef>
          </c:cat>
          <c:val>
            <c:numRef>
              <c:f>企業型!$B$4:$W$4</c:f>
              <c:numCache>
                <c:formatCode>0.0_ "万""人""増"</c:formatCode>
                <c:ptCount val="22"/>
                <c:pt idx="1">
                  <c:v>27</c:v>
                </c:pt>
                <c:pt idx="2">
                  <c:v>34</c:v>
                </c:pt>
                <c:pt idx="3">
                  <c:v>55</c:v>
                </c:pt>
                <c:pt idx="4">
                  <c:v>49</c:v>
                </c:pt>
                <c:pt idx="5">
                  <c:v>45</c:v>
                </c:pt>
                <c:pt idx="6">
                  <c:v>52</c:v>
                </c:pt>
                <c:pt idx="7">
                  <c:v>41</c:v>
                </c:pt>
                <c:pt idx="8">
                  <c:v>29</c:v>
                </c:pt>
                <c:pt idx="9">
                  <c:v>31</c:v>
                </c:pt>
                <c:pt idx="10">
                  <c:v>51</c:v>
                </c:pt>
                <c:pt idx="11">
                  <c:v>19</c:v>
                </c:pt>
                <c:pt idx="12">
                  <c:v>24</c:v>
                </c:pt>
                <c:pt idx="13">
                  <c:v>42</c:v>
                </c:pt>
                <c:pt idx="14">
                  <c:v>42</c:v>
                </c:pt>
                <c:pt idx="15">
                  <c:v>43</c:v>
                </c:pt>
                <c:pt idx="16">
                  <c:v>56.6</c:v>
                </c:pt>
                <c:pt idx="17">
                  <c:v>41</c:v>
                </c:pt>
                <c:pt idx="18">
                  <c:v>34</c:v>
                </c:pt>
                <c:pt idx="19">
                  <c:v>25</c:v>
                </c:pt>
                <c:pt idx="20">
                  <c:v>32</c:v>
                </c:pt>
                <c:pt idx="21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F-3F53-4C4D-8089-C3391D0A6D7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28961448"/>
        <c:axId val="428962104"/>
      </c:barChart>
      <c:catAx>
        <c:axId val="428961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428962104"/>
        <c:crosses val="autoZero"/>
        <c:auto val="1"/>
        <c:lblAlgn val="ctr"/>
        <c:lblOffset val="100"/>
        <c:noMultiLvlLbl val="0"/>
      </c:catAx>
      <c:valAx>
        <c:axId val="428962104"/>
        <c:scaling>
          <c:orientation val="minMax"/>
          <c:max val="9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_ &quot;万&quot;&quot;人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4289614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5850168456269675E-2"/>
          <c:y val="4.1868320038210449E-2"/>
          <c:w val="0.8832149386406245"/>
          <c:h val="0.7744552905736770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事業所数の推移!$A$2</c:f>
              <c:strCache>
                <c:ptCount val="1"/>
                <c:pt idx="0">
                  <c:v>企業型年金実施事業所数の推移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8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299-456D-8437-A44024BB3F93}"/>
              </c:ext>
            </c:extLst>
          </c:dPt>
          <c:dPt>
            <c:idx val="19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C299-456D-8437-A44024BB3F93}"/>
              </c:ext>
            </c:extLst>
          </c:dPt>
          <c:dPt>
            <c:idx val="2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C299-456D-8437-A44024BB3F93}"/>
              </c:ext>
            </c:extLst>
          </c:dPt>
          <c:dPt>
            <c:idx val="21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C299-456D-8437-A44024BB3F93}"/>
              </c:ext>
            </c:extLst>
          </c:dPt>
          <c:dLbls>
            <c:dLbl>
              <c:idx val="1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4430655963683534E-2"/>
                      <c:h val="6.064640271175037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299-456D-8437-A44024BB3F93}"/>
                </c:ext>
              </c:extLst>
            </c:dLbl>
            <c:dLbl>
              <c:idx val="19"/>
              <c:layout>
                <c:manualLayout>
                  <c:x val="1.4443655446480181E-3"/>
                  <c:y val="-3.0344256621163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299-456D-8437-A44024BB3F93}"/>
                </c:ext>
              </c:extLst>
            </c:dLbl>
            <c:dLbl>
              <c:idx val="20"/>
              <c:layout>
                <c:manualLayout>
                  <c:x val="-2.8821498023459033E-3"/>
                  <c:y val="-4.1273096278434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299-456D-8437-A44024BB3F93}"/>
                </c:ext>
              </c:extLst>
            </c:dLbl>
            <c:dLbl>
              <c:idx val="21"/>
              <c:layout>
                <c:manualLayout>
                  <c:x val="1.8631796907062675E-3"/>
                  <c:y val="-0.38573916361737187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2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defRPr>
                    </a:pPr>
                    <a:fld id="{EE819FD4-8430-4FD6-BEA2-16059DBE65A9}" type="VALUE">
                      <a:rPr lang="ja-JP" altLang="en-US" sz="1200" b="1" u="sng" dirty="0"/>
                      <a:pPr>
                        <a:defRPr sz="1200" b="1"/>
                      </a:pPr>
                      <a:t>[値]</a:t>
                    </a:fld>
                    <a:endParaRPr lang="ja-JP" alt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4060452573136227E-2"/>
                      <c:h val="5.627691208167529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C299-456D-8437-A44024BB3F9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事業所数の推移!$B$1:$W$1</c:f>
              <c:strCache>
                <c:ptCount val="22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  <c:pt idx="18">
                  <c:v>2020年3月末</c:v>
                </c:pt>
                <c:pt idx="19">
                  <c:v>2021年3月末</c:v>
                </c:pt>
                <c:pt idx="20">
                  <c:v>2022年3月末</c:v>
                </c:pt>
                <c:pt idx="21">
                  <c:v>2023年3月末</c:v>
                </c:pt>
              </c:strCache>
            </c:strRef>
          </c:cat>
          <c:val>
            <c:numRef>
              <c:f>事業所数の推移!$B$2:$W$2</c:f>
              <c:numCache>
                <c:formatCode>0_ "社"</c:formatCode>
                <c:ptCount val="22"/>
                <c:pt idx="0">
                  <c:v>68</c:v>
                </c:pt>
                <c:pt idx="1">
                  <c:v>659</c:v>
                </c:pt>
                <c:pt idx="2">
                  <c:v>2036</c:v>
                </c:pt>
                <c:pt idx="3">
                  <c:v>3694</c:v>
                </c:pt>
                <c:pt idx="4">
                  <c:v>5830</c:v>
                </c:pt>
                <c:pt idx="5">
                  <c:v>8161</c:v>
                </c:pt>
                <c:pt idx="6">
                  <c:v>9933</c:v>
                </c:pt>
                <c:pt idx="7">
                  <c:v>11550</c:v>
                </c:pt>
                <c:pt idx="8">
                  <c:v>12740</c:v>
                </c:pt>
                <c:pt idx="9">
                  <c:v>14405</c:v>
                </c:pt>
                <c:pt idx="10">
                  <c:v>16576</c:v>
                </c:pt>
                <c:pt idx="11">
                  <c:v>17356</c:v>
                </c:pt>
                <c:pt idx="12">
                  <c:v>18465</c:v>
                </c:pt>
                <c:pt idx="13">
                  <c:v>20097</c:v>
                </c:pt>
                <c:pt idx="14">
                  <c:v>22336</c:v>
                </c:pt>
                <c:pt idx="15">
                  <c:v>25968</c:v>
                </c:pt>
                <c:pt idx="16">
                  <c:v>30301</c:v>
                </c:pt>
                <c:pt idx="17">
                  <c:v>33599</c:v>
                </c:pt>
                <c:pt idx="18">
                  <c:v>36449</c:v>
                </c:pt>
                <c:pt idx="19">
                  <c:v>39081</c:v>
                </c:pt>
                <c:pt idx="20">
                  <c:v>42669</c:v>
                </c:pt>
                <c:pt idx="21">
                  <c:v>47138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299-456D-8437-A44024BB3F93}"/>
            </c:ext>
          </c:extLst>
        </c:ser>
        <c:ser>
          <c:idx val="1"/>
          <c:order val="1"/>
          <c:tx>
            <c:strRef>
              <c:f>事業所数の推移!$A$3</c:f>
              <c:strCache>
                <c:ptCount val="1"/>
                <c:pt idx="0">
                  <c:v>前年比増加数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1.5142838357269464E-2"/>
                  <c:y val="-2.93841362683535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0350841452381597E-2"/>
                      <c:h val="5.893445738133325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C299-456D-8437-A44024BB3F93}"/>
                </c:ext>
              </c:extLst>
            </c:dLbl>
            <c:dLbl>
              <c:idx val="2"/>
              <c:layout>
                <c:manualLayout>
                  <c:x val="-1.442175081644711E-2"/>
                  <c:y val="-2.8106565126251284E-2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defRPr>
                    </a:pPr>
                    <a:fld id="{42CCB2EA-30D6-4C58-AB5B-835DFEAF1AFD}" type="VALUE">
                      <a:rPr lang="ja-JP" altLang="en-US"/>
                      <a:pPr>
                        <a:defRPr/>
                      </a:pPr>
                      <a:t>[値]</a:t>
                    </a:fld>
                    <a:endParaRPr lang="ja-JP" altLang="en-US"/>
                  </a:p>
                </c:rich>
              </c:tx>
              <c:numFmt formatCode="0.&quot;社&quot;&quot;増&quot;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C299-456D-8437-A44024BB3F93}"/>
                </c:ext>
              </c:extLst>
            </c:dLbl>
            <c:dLbl>
              <c:idx val="3"/>
              <c:layout>
                <c:manualLayout>
                  <c:x val="-8.6530504898682664E-3"/>
                  <c:y val="-3.6070963745347677E-2"/>
                </c:manualLayout>
              </c:layout>
              <c:tx>
                <c:rich>
                  <a:bodyPr/>
                  <a:lstStyle/>
                  <a:p>
                    <a:fld id="{A3EE9889-4978-4413-A88A-3B4A58346779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C299-456D-8437-A44024BB3F93}"/>
                </c:ext>
              </c:extLst>
            </c:dLbl>
            <c:dLbl>
              <c:idx val="4"/>
              <c:layout>
                <c:manualLayout>
                  <c:x val="2.8843501632894218E-3"/>
                  <c:y val="-1.8423984215256546E-2"/>
                </c:manualLayout>
              </c:layout>
              <c:tx>
                <c:rich>
                  <a:bodyPr/>
                  <a:lstStyle/>
                  <a:p>
                    <a:fld id="{A1910A16-8A72-495D-B327-778539CD2EB4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C-C299-456D-8437-A44024BB3F93}"/>
                </c:ext>
              </c:extLst>
            </c:dLbl>
            <c:dLbl>
              <c:idx val="5"/>
              <c:layout>
                <c:manualLayout>
                  <c:x val="-8.6530504898682664E-3"/>
                  <c:y val="-1.5928596045887231E-2"/>
                </c:manualLayout>
              </c:layout>
              <c:tx>
                <c:rich>
                  <a:bodyPr/>
                  <a:lstStyle/>
                  <a:p>
                    <a:fld id="{9264079A-968C-465D-855D-B458D9E22CAF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C299-456D-8437-A44024BB3F93}"/>
                </c:ext>
              </c:extLst>
            </c:dLbl>
            <c:dLbl>
              <c:idx val="6"/>
              <c:layout>
                <c:manualLayout>
                  <c:x val="2.8843501632894218E-3"/>
                  <c:y val="-8.0839068487672579E-3"/>
                </c:manualLayout>
              </c:layout>
              <c:tx>
                <c:rich>
                  <a:bodyPr/>
                  <a:lstStyle/>
                  <a:p>
                    <a:fld id="{94772213-F91A-4509-B41C-F9700EC50E0B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E-C299-456D-8437-A44024BB3F93}"/>
                </c:ext>
              </c:extLst>
            </c:dLbl>
            <c:dLbl>
              <c:idx val="7"/>
              <c:layout>
                <c:manualLayout>
                  <c:x val="1.4414937390864536E-3"/>
                  <c:y val="-1.568957958654588E-2"/>
                </c:manualLayout>
              </c:layout>
              <c:tx>
                <c:rich>
                  <a:bodyPr/>
                  <a:lstStyle/>
                  <a:p>
                    <a:fld id="{2F1A5F4D-5B6C-4B96-960B-1E6FA602BC71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C299-456D-8437-A44024BB3F93}"/>
                </c:ext>
              </c:extLst>
            </c:dLbl>
            <c:dLbl>
              <c:idx val="8"/>
              <c:layout>
                <c:manualLayout>
                  <c:x val="0"/>
                  <c:y val="-1.2895219650693943E-2"/>
                </c:manualLayout>
              </c:layout>
              <c:tx>
                <c:rich>
                  <a:bodyPr/>
                  <a:lstStyle/>
                  <a:p>
                    <a:fld id="{01DA3292-71E3-4D0A-B6B6-CA65B42DAAA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0-C299-456D-8437-A44024BB3F93}"/>
                </c:ext>
              </c:extLst>
            </c:dLbl>
            <c:dLbl>
              <c:idx val="9"/>
              <c:layout>
                <c:manualLayout>
                  <c:x val="0"/>
                  <c:y val="-7.7551586210199818E-3"/>
                </c:manualLayout>
              </c:layout>
              <c:tx>
                <c:rich>
                  <a:bodyPr/>
                  <a:lstStyle/>
                  <a:p>
                    <a:fld id="{4E227E73-6563-4938-8D85-5B2666E5620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C299-456D-8437-A44024BB3F93}"/>
                </c:ext>
              </c:extLst>
            </c:dLbl>
            <c:dLbl>
              <c:idx val="10"/>
              <c:layout>
                <c:manualLayout>
                  <c:x val="1.441493739086348E-3"/>
                  <c:y val="-2.7344046287106653E-3"/>
                </c:manualLayout>
              </c:layout>
              <c:tx>
                <c:rich>
                  <a:bodyPr/>
                  <a:lstStyle/>
                  <a:p>
                    <a:fld id="{F28A5A92-96B0-4E3C-BBDC-D730D8B4015B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2-C299-456D-8437-A44024BB3F93}"/>
                </c:ext>
              </c:extLst>
            </c:dLbl>
            <c:dLbl>
              <c:idx val="11"/>
              <c:layout>
                <c:manualLayout>
                  <c:x val="-6.813425582573438E-7"/>
                  <c:y val="-1.5360831358798512E-2"/>
                </c:manualLayout>
              </c:layout>
              <c:tx>
                <c:rich>
                  <a:bodyPr/>
                  <a:lstStyle/>
                  <a:p>
                    <a:fld id="{810A2C04-27AD-48FB-B218-88362336A700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C299-456D-8437-A44024BB3F93}"/>
                </c:ext>
              </c:extLst>
            </c:dLbl>
            <c:dLbl>
              <c:idx val="12"/>
              <c:layout>
                <c:manualLayout>
                  <c:x val="2.8828828828828829E-3"/>
                  <c:y val="-1.5151515151515152E-2"/>
                </c:manualLayout>
              </c:layout>
              <c:tx>
                <c:rich>
                  <a:bodyPr/>
                  <a:lstStyle/>
                  <a:p>
                    <a:fld id="{7A1CFC2E-4587-4C0E-BFF0-9E9B7A6F72B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4-C299-456D-8437-A44024BB3F93}"/>
                </c:ext>
              </c:extLst>
            </c:dLbl>
            <c:dLbl>
              <c:idx val="13"/>
              <c:layout>
                <c:manualLayout>
                  <c:x val="0"/>
                  <c:y val="-1.7676767676767725E-2"/>
                </c:manualLayout>
              </c:layout>
              <c:tx>
                <c:rich>
                  <a:bodyPr/>
                  <a:lstStyle/>
                  <a:p>
                    <a:fld id="{66F22998-5A1D-488E-A738-33CC69F2BD69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5-C299-456D-8437-A44024BB3F93}"/>
                </c:ext>
              </c:extLst>
            </c:dLbl>
            <c:dLbl>
              <c:idx val="14"/>
              <c:layout>
                <c:manualLayout>
                  <c:x val="1.4414414414414415E-3"/>
                  <c:y val="5.0505050505050041E-3"/>
                </c:manualLayout>
              </c:layout>
              <c:tx>
                <c:rich>
                  <a:bodyPr/>
                  <a:lstStyle/>
                  <a:p>
                    <a:fld id="{87DC3A16-90B8-4FBD-B95D-0D09DC43FFC2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6-C299-456D-8437-A44024BB3F93}"/>
                </c:ext>
              </c:extLst>
            </c:dLbl>
            <c:dLbl>
              <c:idx val="15"/>
              <c:layout>
                <c:manualLayout>
                  <c:x val="4.325049002724575E-3"/>
                  <c:y val="1.2357231424870064E-2"/>
                </c:manualLayout>
              </c:layout>
              <c:tx>
                <c:rich>
                  <a:bodyPr/>
                  <a:lstStyle/>
                  <a:p>
                    <a:fld id="{B67B1F30-83EC-4CF2-BB30-1FD4B05B8900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7-C299-456D-8437-A44024BB3F93}"/>
                </c:ext>
              </c:extLst>
            </c:dLbl>
            <c:dLbl>
              <c:idx val="16"/>
              <c:layout>
                <c:manualLayout>
                  <c:x val="-1.0575828425855435E-16"/>
                  <c:y val="1.2416985539705355E-2"/>
                </c:manualLayout>
              </c:layout>
              <c:tx>
                <c:rich>
                  <a:bodyPr/>
                  <a:lstStyle/>
                  <a:p>
                    <a:r>
                      <a:rPr lang="en-US" altLang="ja-JP"/>
                      <a:t>2826</a:t>
                    </a:r>
                    <a:r>
                      <a:rPr lang="ja-JP" altLang="en-US"/>
                      <a:t>社増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8-C299-456D-8437-A44024BB3F93}"/>
                </c:ext>
              </c:extLst>
            </c:dLbl>
            <c:dLbl>
              <c:idx val="17"/>
              <c:tx>
                <c:rich>
                  <a:bodyPr/>
                  <a:lstStyle/>
                  <a:p>
                    <a:fld id="{283B375D-7B87-4AE6-B7A1-33BC71E34EC0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9621058844944933E-2"/>
                      <c:h val="6.6599884233947221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9-C299-456D-8437-A44024BB3F93}"/>
                </c:ext>
              </c:extLst>
            </c:dLbl>
            <c:dLbl>
              <c:idx val="1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C299-456D-8437-A44024BB3F93}"/>
                </c:ext>
              </c:extLst>
            </c:dLbl>
            <c:dLbl>
              <c:idx val="19"/>
              <c:layout>
                <c:manualLayout>
                  <c:x val="-1.4421750816447109E-3"/>
                  <c:y val="-1.5330853705227921E-2"/>
                </c:manualLayout>
              </c:layout>
              <c:tx>
                <c:rich>
                  <a:bodyPr/>
                  <a:lstStyle/>
                  <a:p>
                    <a:fld id="{7B97F471-513B-4661-AE36-4F21DC05D00B}" type="VALUE">
                      <a:rPr lang="ja-JP" altLang="en-US" sz="900" b="0" u="none"/>
                      <a:pPr/>
                      <a:t>[値]</a:t>
                    </a:fld>
                    <a:r>
                      <a:rPr lang="ja-JP" altLang="en-US" sz="900" b="0" u="none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2672856890922616E-2"/>
                      <c:h val="5.8934457381333259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B-C299-456D-8437-A44024BB3F93}"/>
                </c:ext>
              </c:extLst>
            </c:dLbl>
            <c:dLbl>
              <c:idx val="20"/>
              <c:numFmt formatCode="0&quot;社&quot;&quot;増&quot;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5631408665519054E-2"/>
                      <c:h val="5.637931509712860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C-C299-456D-8437-A44024BB3F93}"/>
                </c:ext>
              </c:extLst>
            </c:dLbl>
            <c:dLbl>
              <c:idx val="21"/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2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defRPr>
                    </a:pPr>
                    <a:r>
                      <a:rPr lang="en-US" altLang="ja-JP" sz="1200" b="1"/>
                      <a:t>4469</a:t>
                    </a:r>
                    <a:r>
                      <a:rPr lang="ja-JP" altLang="en-US" sz="1200" b="1"/>
                      <a:t>社増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9130748717537687E-2"/>
                      <c:h val="4.6599962163412022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1D-C299-456D-8437-A44024BB3F9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事業所数の推移!$B$1:$W$1</c:f>
              <c:strCache>
                <c:ptCount val="22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  <c:pt idx="18">
                  <c:v>2020年3月末</c:v>
                </c:pt>
                <c:pt idx="19">
                  <c:v>2021年3月末</c:v>
                </c:pt>
                <c:pt idx="20">
                  <c:v>2022年3月末</c:v>
                </c:pt>
                <c:pt idx="21">
                  <c:v>2023年3月末</c:v>
                </c:pt>
              </c:strCache>
            </c:strRef>
          </c:cat>
          <c:val>
            <c:numRef>
              <c:f>事業所数の推移!$B$3:$W$3</c:f>
              <c:numCache>
                <c:formatCode>0_ "社"</c:formatCode>
                <c:ptCount val="22"/>
                <c:pt idx="1">
                  <c:v>591</c:v>
                </c:pt>
                <c:pt idx="2">
                  <c:v>1377</c:v>
                </c:pt>
                <c:pt idx="3">
                  <c:v>1658</c:v>
                </c:pt>
                <c:pt idx="4">
                  <c:v>2136</c:v>
                </c:pt>
                <c:pt idx="5">
                  <c:v>2331</c:v>
                </c:pt>
                <c:pt idx="6">
                  <c:v>1772</c:v>
                </c:pt>
                <c:pt idx="7">
                  <c:v>1617</c:v>
                </c:pt>
                <c:pt idx="8">
                  <c:v>1190</c:v>
                </c:pt>
                <c:pt idx="9">
                  <c:v>1665</c:v>
                </c:pt>
                <c:pt idx="10">
                  <c:v>2171</c:v>
                </c:pt>
                <c:pt idx="11">
                  <c:v>780</c:v>
                </c:pt>
                <c:pt idx="12">
                  <c:v>1109</c:v>
                </c:pt>
                <c:pt idx="13">
                  <c:v>1632</c:v>
                </c:pt>
                <c:pt idx="14">
                  <c:v>2239</c:v>
                </c:pt>
                <c:pt idx="15">
                  <c:v>3632</c:v>
                </c:pt>
                <c:pt idx="16">
                  <c:v>4333</c:v>
                </c:pt>
                <c:pt idx="17">
                  <c:v>3298</c:v>
                </c:pt>
                <c:pt idx="18">
                  <c:v>2850</c:v>
                </c:pt>
                <c:pt idx="19">
                  <c:v>2632</c:v>
                </c:pt>
                <c:pt idx="20">
                  <c:v>3588</c:v>
                </c:pt>
                <c:pt idx="21">
                  <c:v>4469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E-C299-456D-8437-A44024BB3F9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100"/>
        <c:axId val="628878048"/>
        <c:axId val="628879032"/>
      </c:barChart>
      <c:catAx>
        <c:axId val="628878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628879032"/>
        <c:crosses val="autoZero"/>
        <c:auto val="1"/>
        <c:lblAlgn val="ctr"/>
        <c:lblOffset val="100"/>
        <c:noMultiLvlLbl val="0"/>
      </c:catAx>
      <c:valAx>
        <c:axId val="6288790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&quot;社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6288780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BIZ UDPゴシック" panose="020B0400000000000000" pitchFamily="50" charset="-128"/>
          <a:ea typeface="BIZ UDPゴシック" panose="020B0400000000000000" pitchFamily="50" charset="-128"/>
        </a:defRPr>
      </a:pPr>
      <a:endParaRPr lang="ja-JP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承認規約数!$A$2</c:f>
              <c:strCache>
                <c:ptCount val="1"/>
                <c:pt idx="0">
                  <c:v>企業型年金承認規約数の推移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dPt>
            <c:idx val="18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587-4260-929D-F96E8E4A6DE7}"/>
              </c:ext>
            </c:extLst>
          </c:dPt>
          <c:dPt>
            <c:idx val="19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587-4260-929D-F96E8E4A6DE7}"/>
              </c:ext>
            </c:extLst>
          </c:dPt>
          <c:dPt>
            <c:idx val="2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2587-4260-929D-F96E8E4A6DE7}"/>
              </c:ext>
            </c:extLst>
          </c:dPt>
          <c:dPt>
            <c:idx val="21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2587-4260-929D-F96E8E4A6DE7}"/>
              </c:ext>
            </c:extLst>
          </c:dPt>
          <c:dLbls>
            <c:dLbl>
              <c:idx val="1"/>
              <c:layout>
                <c:manualLayout>
                  <c:x val="1.9352263146448073E-3"/>
                  <c:y val="-5.643018589618462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1" i="0" u="sng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6484995277973902E-2"/>
                      <c:h val="2.658961844645452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8-2587-4260-929D-F96E8E4A6DE7}"/>
                </c:ext>
              </c:extLst>
            </c:dLbl>
            <c:dLbl>
              <c:idx val="2"/>
              <c:layout>
                <c:manualLayout>
                  <c:x val="0"/>
                  <c:y val="-8.59722782586061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587-4260-929D-F96E8E4A6DE7}"/>
                </c:ext>
              </c:extLst>
            </c:dLbl>
            <c:dLbl>
              <c:idx val="3"/>
              <c:layout>
                <c:manualLayout>
                  <c:x val="-5.6319918012518585E-3"/>
                  <c:y val="-0.1124272358517168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587-4260-929D-F96E8E4A6DE7}"/>
                </c:ext>
              </c:extLst>
            </c:dLbl>
            <c:dLbl>
              <c:idx val="4"/>
              <c:layout>
                <c:manualLayout>
                  <c:x val="4.2173502432513757E-4"/>
                  <c:y val="-0.1388823669768552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587-4260-929D-F96E8E4A6DE7}"/>
                </c:ext>
              </c:extLst>
            </c:dLbl>
            <c:dLbl>
              <c:idx val="5"/>
              <c:layout>
                <c:manualLayout>
                  <c:x val="4.2173502432508206E-4"/>
                  <c:y val="-0.1675411813192773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1" i="0" u="sng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5493697510285678E-2"/>
                      <c:h val="3.540504544369970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C-2587-4260-929D-F96E8E4A6DE7}"/>
                </c:ext>
              </c:extLst>
            </c:dLbl>
            <c:dLbl>
              <c:idx val="6"/>
              <c:layout>
                <c:manualLayout>
                  <c:x val="3.4485984371135799E-3"/>
                  <c:y val="-0.183418667707858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2587-4260-929D-F96E8E4A6DE7}"/>
                </c:ext>
              </c:extLst>
            </c:dLbl>
            <c:dLbl>
              <c:idx val="7"/>
              <c:layout>
                <c:manualLayout>
                  <c:x val="6.4754618499020776E-3"/>
                  <c:y val="-0.206349189822346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2587-4260-929D-F96E8E4A6DE7}"/>
                </c:ext>
              </c:extLst>
            </c:dLbl>
            <c:dLbl>
              <c:idx val="8"/>
              <c:layout>
                <c:manualLayout>
                  <c:x val="0"/>
                  <c:y val="-0.2248721719702392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2587-4260-929D-F96E8E4A6DE7}"/>
                </c:ext>
              </c:extLst>
            </c:dLbl>
            <c:dLbl>
              <c:idx val="9"/>
              <c:layout>
                <c:manualLayout>
                  <c:x val="-2.1833933641382227E-3"/>
                  <c:y val="-0.242070063556105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2587-4260-929D-F96E8E4A6DE7}"/>
                </c:ext>
              </c:extLst>
            </c:dLbl>
            <c:dLbl>
              <c:idx val="10"/>
              <c:layout>
                <c:manualLayout>
                  <c:x val="-4.5402951191827468E-3"/>
                  <c:y val="-0.2667628034099043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2587-4260-929D-F96E8E4A6DE7}"/>
                </c:ext>
              </c:extLst>
            </c:dLbl>
            <c:dLbl>
              <c:idx val="11"/>
              <c:layout>
                <c:manualLayout>
                  <c:x val="-1.5134317063942491E-3"/>
                  <c:y val="-0.2768769441009956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2587-4260-929D-F96E8E4A6DE7}"/>
                </c:ext>
              </c:extLst>
            </c:dLbl>
            <c:dLbl>
              <c:idx val="12"/>
              <c:layout>
                <c:manualLayout>
                  <c:x val="4.118560094857609E-3"/>
                  <c:y val="-0.2905549120409535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2587-4260-929D-F96E8E4A6DE7}"/>
                </c:ext>
              </c:extLst>
            </c:dLbl>
            <c:dLbl>
              <c:idx val="13"/>
              <c:layout>
                <c:manualLayout>
                  <c:x val="-8.4347004865027513E-4"/>
                  <c:y val="-0.3137085095767987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1" i="0" u="sng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3386243859131682E-2"/>
                      <c:h val="4.201661569163358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4-2587-4260-929D-F96E8E4A6DE7}"/>
                </c:ext>
              </c:extLst>
            </c:dLbl>
            <c:dLbl>
              <c:idx val="14"/>
              <c:layout>
                <c:manualLayout>
                  <c:x val="3.0268634127884981E-3"/>
                  <c:y val="-0.3104158261209084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2587-4260-929D-F96E8E4A6DE7}"/>
                </c:ext>
              </c:extLst>
            </c:dLbl>
            <c:dLbl>
              <c:idx val="15"/>
              <c:layout>
                <c:manualLayout>
                  <c:x val="3.8703334614387731E-3"/>
                  <c:y val="-0.338191362443330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2587-4260-929D-F96E8E4A6DE7}"/>
                </c:ext>
              </c:extLst>
            </c:dLbl>
            <c:dLbl>
              <c:idx val="16"/>
              <c:layout>
                <c:manualLayout>
                  <c:x val="-1.1098370970895976E-16"/>
                  <c:y val="-0.3721456801370903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2587-4260-929D-F96E8E4A6DE7}"/>
                </c:ext>
              </c:extLst>
            </c:dLbl>
            <c:dLbl>
              <c:idx val="17"/>
              <c:layout>
                <c:manualLayout>
                  <c:x val="1.2652050729753017E-3"/>
                  <c:y val="-0.3778826489663998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2587-4260-929D-F96E8E4A6DE7}"/>
                </c:ext>
              </c:extLst>
            </c:dLbl>
            <c:dLbl>
              <c:idx val="18"/>
              <c:layout>
                <c:manualLayout>
                  <c:x val="5.9524341523143883E-4"/>
                  <c:y val="-0.3836022645929589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587-4260-929D-F96E8E4A6DE7}"/>
                </c:ext>
              </c:extLst>
            </c:dLbl>
            <c:dLbl>
              <c:idx val="19"/>
              <c:layout>
                <c:manualLayout>
                  <c:x val="4.5402951191827468E-3"/>
                  <c:y val="-0.3812672176308539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587-4260-929D-F96E8E4A6DE7}"/>
                </c:ext>
              </c:extLst>
            </c:dLbl>
            <c:dLbl>
              <c:idx val="20"/>
              <c:layout>
                <c:manualLayout>
                  <c:x val="9.0991810737032549E-3"/>
                  <c:y val="-0.376362593230063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587-4260-929D-F96E8E4A6DE7}"/>
                </c:ext>
              </c:extLst>
            </c:dLbl>
            <c:dLbl>
              <c:idx val="2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sng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2587-4260-929D-F96E8E4A6D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sng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承認規約数!$B$1:$W$1</c:f>
              <c:strCache>
                <c:ptCount val="22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  <c:pt idx="18">
                  <c:v>2020年3月末</c:v>
                </c:pt>
                <c:pt idx="19">
                  <c:v>2021年3月末</c:v>
                </c:pt>
                <c:pt idx="20">
                  <c:v>2022年3月末</c:v>
                </c:pt>
                <c:pt idx="21">
                  <c:v>2023年3月末</c:v>
                </c:pt>
              </c:strCache>
            </c:strRef>
          </c:cat>
          <c:val>
            <c:numRef>
              <c:f>承認規約数!$B$2:$W$2</c:f>
              <c:numCache>
                <c:formatCode>0_ "件"</c:formatCode>
                <c:ptCount val="22"/>
                <c:pt idx="0">
                  <c:v>32</c:v>
                </c:pt>
                <c:pt idx="1">
                  <c:v>304</c:v>
                </c:pt>
                <c:pt idx="2">
                  <c:v>656</c:v>
                </c:pt>
                <c:pt idx="3">
                  <c:v>1170</c:v>
                </c:pt>
                <c:pt idx="4">
                  <c:v>1726</c:v>
                </c:pt>
                <c:pt idx="5">
                  <c:v>2216</c:v>
                </c:pt>
                <c:pt idx="6">
                  <c:v>2600</c:v>
                </c:pt>
                <c:pt idx="7">
                  <c:v>2946</c:v>
                </c:pt>
                <c:pt idx="8">
                  <c:v>3231</c:v>
                </c:pt>
                <c:pt idx="9">
                  <c:v>3593</c:v>
                </c:pt>
                <c:pt idx="10">
                  <c:v>4131</c:v>
                </c:pt>
                <c:pt idx="11">
                  <c:v>4219</c:v>
                </c:pt>
                <c:pt idx="12">
                  <c:v>4371</c:v>
                </c:pt>
                <c:pt idx="13">
                  <c:v>4579</c:v>
                </c:pt>
                <c:pt idx="14">
                  <c:v>4875</c:v>
                </c:pt>
                <c:pt idx="15">
                  <c:v>5231</c:v>
                </c:pt>
                <c:pt idx="16">
                  <c:v>5712</c:v>
                </c:pt>
                <c:pt idx="17">
                  <c:v>6107</c:v>
                </c:pt>
                <c:pt idx="18">
                  <c:v>6380</c:v>
                </c:pt>
                <c:pt idx="19">
                  <c:v>6601</c:v>
                </c:pt>
                <c:pt idx="20">
                  <c:v>6802</c:v>
                </c:pt>
                <c:pt idx="21">
                  <c:v>7049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9-2587-4260-929D-F96E8E4A6DE7}"/>
            </c:ext>
          </c:extLst>
        </c:ser>
        <c:ser>
          <c:idx val="1"/>
          <c:order val="1"/>
          <c:tx>
            <c:strRef>
              <c:f>承認規約数!$A$3</c:f>
              <c:strCache>
                <c:ptCount val="1"/>
                <c:pt idx="0">
                  <c:v>増加数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1763127538993935E-2"/>
                  <c:y val="2.3570276606990393E-2"/>
                </c:manualLayout>
              </c:layout>
              <c:tx>
                <c:rich>
                  <a:bodyPr/>
                  <a:lstStyle/>
                  <a:p>
                    <a:fld id="{BFC1C0F3-880D-4609-9CE7-93E0A73D0230}" type="VALUE">
                      <a:rPr lang="ja-JP" altLang="en-US" sz="800" b="0" u="none"/>
                      <a:pPr/>
                      <a:t>[値]</a:t>
                    </a:fld>
                    <a:r>
                      <a:rPr lang="ja-JP" altLang="en-US" sz="800" b="0" u="none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352625507798787E-2"/>
                      <c:h val="4.7140553213980786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A-2587-4260-929D-F96E8E4A6DE7}"/>
                </c:ext>
              </c:extLst>
            </c:dLbl>
            <c:dLbl>
              <c:idx val="1"/>
              <c:layout>
                <c:manualLayout>
                  <c:x val="1.1350691036231949E-2"/>
                  <c:y val="5.5096426199737055E-3"/>
                </c:manualLayout>
              </c:layout>
              <c:tx>
                <c:rich>
                  <a:bodyPr/>
                  <a:lstStyle/>
                  <a:p>
                    <a:fld id="{BFC1C0F3-880D-4609-9CE7-93E0A73D0230}" type="VALUE">
                      <a:rPr lang="ja-JP" altLang="en-US" sz="800" b="0" u="none"/>
                      <a:pPr/>
                      <a:t>[値]</a:t>
                    </a:fld>
                    <a:r>
                      <a:rPr lang="ja-JP" altLang="en-US" sz="800" b="0" u="none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352625507798787E-2"/>
                      <c:h val="4.7140553213980779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B-2587-4260-929D-F96E8E4A6DE7}"/>
                </c:ext>
              </c:extLst>
            </c:dLbl>
            <c:dLbl>
              <c:idx val="2"/>
              <c:layout>
                <c:manualLayout>
                  <c:x val="1.1350691036231935E-2"/>
                  <c:y val="5.5096426199737055E-3"/>
                </c:manualLayout>
              </c:layout>
              <c:tx>
                <c:rich>
                  <a:bodyPr/>
                  <a:lstStyle/>
                  <a:p>
                    <a:fld id="{BFC1C0F3-880D-4609-9CE7-93E0A73D0230}" type="VALUE">
                      <a:rPr lang="ja-JP" altLang="en-US" sz="800" b="0" u="none"/>
                      <a:pPr/>
                      <a:t>[値]</a:t>
                    </a:fld>
                    <a:r>
                      <a:rPr lang="ja-JP" altLang="en-US" sz="800" b="0" u="none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352625507798787E-2"/>
                      <c:h val="4.7140553213980779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C-2587-4260-929D-F96E8E4A6DE7}"/>
                </c:ext>
              </c:extLst>
            </c:dLbl>
            <c:dLbl>
              <c:idx val="3"/>
              <c:layout>
                <c:manualLayout>
                  <c:x val="1.1350691036231935E-2"/>
                  <c:y val="5.5096426199736214E-3"/>
                </c:manualLayout>
              </c:layout>
              <c:tx>
                <c:rich>
                  <a:bodyPr/>
                  <a:lstStyle/>
                  <a:p>
                    <a:fld id="{BFC1C0F3-880D-4609-9CE7-93E0A73D0230}" type="VALUE">
                      <a:rPr lang="ja-JP" altLang="en-US" sz="800" b="0" u="none"/>
                      <a:pPr/>
                      <a:t>[値]</a:t>
                    </a:fld>
                    <a:r>
                      <a:rPr lang="ja-JP" altLang="en-US" sz="800" b="0" u="none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352625507798787E-2"/>
                      <c:h val="4.7140553213980779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D-2587-4260-929D-F96E8E4A6DE7}"/>
                </c:ext>
              </c:extLst>
            </c:dLbl>
            <c:dLbl>
              <c:idx val="4"/>
              <c:layout>
                <c:manualLayout>
                  <c:x val="1.1350691036231908E-2"/>
                  <c:y val="5.5096426199736214E-3"/>
                </c:manualLayout>
              </c:layout>
              <c:tx>
                <c:rich>
                  <a:bodyPr/>
                  <a:lstStyle/>
                  <a:p>
                    <a:fld id="{BFC1C0F3-880D-4609-9CE7-93E0A73D0230}" type="VALUE">
                      <a:rPr lang="ja-JP" altLang="en-US" sz="800" b="0" u="none"/>
                      <a:pPr/>
                      <a:t>[値]</a:t>
                    </a:fld>
                    <a:r>
                      <a:rPr lang="ja-JP" altLang="en-US" sz="800" b="0" u="none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352625507798787E-2"/>
                      <c:h val="4.7140553213980779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E-2587-4260-929D-F96E8E4A6DE7}"/>
                </c:ext>
              </c:extLst>
            </c:dLbl>
            <c:dLbl>
              <c:idx val="5"/>
              <c:layout>
                <c:manualLayout>
                  <c:x val="1.1350691036231935E-2"/>
                  <c:y val="5.5096426199737055E-3"/>
                </c:manualLayout>
              </c:layout>
              <c:tx>
                <c:rich>
                  <a:bodyPr/>
                  <a:lstStyle/>
                  <a:p>
                    <a:fld id="{BFC1C0F3-880D-4609-9CE7-93E0A73D0230}" type="VALUE">
                      <a:rPr lang="ja-JP" altLang="en-US" sz="800" b="0" u="none"/>
                      <a:pPr/>
                      <a:t>[値]</a:t>
                    </a:fld>
                    <a:r>
                      <a:rPr lang="ja-JP" altLang="en-US" sz="800" b="0" u="none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352625507798787E-2"/>
                      <c:h val="4.7140553213980779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F-2587-4260-929D-F96E8E4A6DE7}"/>
                </c:ext>
              </c:extLst>
            </c:dLbl>
            <c:dLbl>
              <c:idx val="6"/>
              <c:layout>
                <c:manualLayout>
                  <c:x val="1.1350691036231935E-2"/>
                  <c:y val="5.5096426199737055E-3"/>
                </c:manualLayout>
              </c:layout>
              <c:tx>
                <c:rich>
                  <a:bodyPr/>
                  <a:lstStyle/>
                  <a:p>
                    <a:fld id="{BFC1C0F3-880D-4609-9CE7-93E0A73D0230}" type="VALUE">
                      <a:rPr lang="ja-JP" altLang="en-US" sz="800" b="0" u="none"/>
                      <a:pPr/>
                      <a:t>[値]</a:t>
                    </a:fld>
                    <a:r>
                      <a:rPr lang="ja-JP" altLang="en-US" sz="800" b="0" u="none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352625507798787E-2"/>
                      <c:h val="4.7140553213980779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0-2587-4260-929D-F96E8E4A6DE7}"/>
                </c:ext>
              </c:extLst>
            </c:dLbl>
            <c:dLbl>
              <c:idx val="7"/>
              <c:layout>
                <c:manualLayout>
                  <c:x val="1.1350691036231935E-2"/>
                  <c:y val="5.5096426199736214E-3"/>
                </c:manualLayout>
              </c:layout>
              <c:tx>
                <c:rich>
                  <a:bodyPr/>
                  <a:lstStyle/>
                  <a:p>
                    <a:fld id="{BFC1C0F3-880D-4609-9CE7-93E0A73D0230}" type="VALUE">
                      <a:rPr lang="ja-JP" altLang="en-US" sz="800" b="0" u="none"/>
                      <a:pPr/>
                      <a:t>[値]</a:t>
                    </a:fld>
                    <a:r>
                      <a:rPr lang="ja-JP" altLang="en-US" sz="800" b="0" u="none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352625507798787E-2"/>
                      <c:h val="4.7140553213980779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1-2587-4260-929D-F96E8E4A6DE7}"/>
                </c:ext>
              </c:extLst>
            </c:dLbl>
            <c:dLbl>
              <c:idx val="8"/>
              <c:layout>
                <c:manualLayout>
                  <c:x val="1.1350691036231935E-2"/>
                  <c:y val="5.5096426199736214E-3"/>
                </c:manualLayout>
              </c:layout>
              <c:tx>
                <c:rich>
                  <a:bodyPr/>
                  <a:lstStyle/>
                  <a:p>
                    <a:fld id="{BFC1C0F3-880D-4609-9CE7-93E0A73D0230}" type="VALUE">
                      <a:rPr lang="ja-JP" altLang="en-US" sz="800" b="0" u="none"/>
                      <a:pPr/>
                      <a:t>[値]</a:t>
                    </a:fld>
                    <a:r>
                      <a:rPr lang="ja-JP" altLang="en-US" sz="800" b="0" u="none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352625507798787E-2"/>
                      <c:h val="4.7140553213980779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2-2587-4260-929D-F96E8E4A6DE7}"/>
                </c:ext>
              </c:extLst>
            </c:dLbl>
            <c:dLbl>
              <c:idx val="9"/>
              <c:layout>
                <c:manualLayout>
                  <c:x val="1.1350691036231935E-2"/>
                  <c:y val="5.5096426199737055E-3"/>
                </c:manualLayout>
              </c:layout>
              <c:tx>
                <c:rich>
                  <a:bodyPr/>
                  <a:lstStyle/>
                  <a:p>
                    <a:fld id="{BFC1C0F3-880D-4609-9CE7-93E0A73D0230}" type="VALUE">
                      <a:rPr lang="ja-JP" altLang="en-US" sz="800" b="0" u="none"/>
                      <a:pPr/>
                      <a:t>[値]</a:t>
                    </a:fld>
                    <a:r>
                      <a:rPr lang="ja-JP" altLang="en-US" sz="800" b="0" u="none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352625507798787E-2"/>
                      <c:h val="4.7140553213980779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3-2587-4260-929D-F96E8E4A6DE7}"/>
                </c:ext>
              </c:extLst>
            </c:dLbl>
            <c:dLbl>
              <c:idx val="10"/>
              <c:layout>
                <c:manualLayout>
                  <c:x val="1.1350691036231991E-2"/>
                  <c:y val="5.5096426199737055E-3"/>
                </c:manualLayout>
              </c:layout>
              <c:tx>
                <c:rich>
                  <a:bodyPr/>
                  <a:lstStyle/>
                  <a:p>
                    <a:fld id="{BFC1C0F3-880D-4609-9CE7-93E0A73D0230}" type="VALUE">
                      <a:rPr lang="ja-JP" altLang="en-US" sz="800" b="0" u="none"/>
                      <a:pPr/>
                      <a:t>[値]</a:t>
                    </a:fld>
                    <a:r>
                      <a:rPr lang="ja-JP" altLang="en-US" sz="800" b="0" u="none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352625507798787E-2"/>
                      <c:h val="4.7140553213980779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4-2587-4260-929D-F96E8E4A6DE7}"/>
                </c:ext>
              </c:extLst>
            </c:dLbl>
            <c:dLbl>
              <c:idx val="11"/>
              <c:layout>
                <c:manualLayout>
                  <c:x val="1.1350691036231935E-2"/>
                  <c:y val="5.5096426199737055E-3"/>
                </c:manualLayout>
              </c:layout>
              <c:tx>
                <c:rich>
                  <a:bodyPr/>
                  <a:lstStyle/>
                  <a:p>
                    <a:fld id="{BFC1C0F3-880D-4609-9CE7-93E0A73D0230}" type="VALUE">
                      <a:rPr lang="ja-JP" altLang="en-US" sz="800" b="0" u="none"/>
                      <a:pPr/>
                      <a:t>[値]</a:t>
                    </a:fld>
                    <a:r>
                      <a:rPr lang="ja-JP" altLang="en-US" sz="800" b="0" u="none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352625507798787E-2"/>
                      <c:h val="4.7140553213980779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5-2587-4260-929D-F96E8E4A6DE7}"/>
                </c:ext>
              </c:extLst>
            </c:dLbl>
            <c:dLbl>
              <c:idx val="12"/>
              <c:layout>
                <c:manualLayout>
                  <c:x val="1.1350691036231824E-2"/>
                  <c:y val="5.5096426199737055E-3"/>
                </c:manualLayout>
              </c:layout>
              <c:tx>
                <c:rich>
                  <a:bodyPr/>
                  <a:lstStyle/>
                  <a:p>
                    <a:fld id="{BFC1C0F3-880D-4609-9CE7-93E0A73D0230}" type="VALUE">
                      <a:rPr lang="ja-JP" altLang="en-US" sz="800" b="0" u="none"/>
                      <a:pPr/>
                      <a:t>[値]</a:t>
                    </a:fld>
                    <a:r>
                      <a:rPr lang="ja-JP" altLang="en-US" sz="800" b="0" u="none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352625507798787E-2"/>
                      <c:h val="4.7140553213980779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6-2587-4260-929D-F96E8E4A6DE7}"/>
                </c:ext>
              </c:extLst>
            </c:dLbl>
            <c:dLbl>
              <c:idx val="13"/>
              <c:layout>
                <c:manualLayout>
                  <c:x val="1.1350691036231824E-2"/>
                  <c:y val="5.5096426199737055E-3"/>
                </c:manualLayout>
              </c:layout>
              <c:tx>
                <c:rich>
                  <a:bodyPr/>
                  <a:lstStyle/>
                  <a:p>
                    <a:fld id="{BFC1C0F3-880D-4609-9CE7-93E0A73D0230}" type="VALUE">
                      <a:rPr lang="ja-JP" altLang="en-US" sz="800" b="0" u="none"/>
                      <a:pPr/>
                      <a:t>[値]</a:t>
                    </a:fld>
                    <a:r>
                      <a:rPr lang="ja-JP" altLang="en-US" sz="800" b="0" u="none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352625507798787E-2"/>
                      <c:h val="4.7140553213980779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7-2587-4260-929D-F96E8E4A6DE7}"/>
                </c:ext>
              </c:extLst>
            </c:dLbl>
            <c:dLbl>
              <c:idx val="14"/>
              <c:layout>
                <c:manualLayout>
                  <c:x val="1.1350691036231824E-2"/>
                  <c:y val="5.509642619973663E-3"/>
                </c:manualLayout>
              </c:layout>
              <c:tx>
                <c:rich>
                  <a:bodyPr/>
                  <a:lstStyle/>
                  <a:p>
                    <a:fld id="{BFC1C0F3-880D-4609-9CE7-93E0A73D0230}" type="VALUE">
                      <a:rPr lang="ja-JP" altLang="en-US" sz="800" b="0" u="none"/>
                      <a:pPr/>
                      <a:t>[値]</a:t>
                    </a:fld>
                    <a:r>
                      <a:rPr lang="ja-JP" altLang="en-US" sz="800" b="0" u="none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352625507798787E-2"/>
                      <c:h val="4.7140553213980779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8-2587-4260-929D-F96E8E4A6DE7}"/>
                </c:ext>
              </c:extLst>
            </c:dLbl>
            <c:dLbl>
              <c:idx val="15"/>
              <c:layout>
                <c:manualLayout>
                  <c:x val="1.1350691036231935E-2"/>
                  <c:y val="5.5096426199737055E-3"/>
                </c:manualLayout>
              </c:layout>
              <c:tx>
                <c:rich>
                  <a:bodyPr/>
                  <a:lstStyle/>
                  <a:p>
                    <a:fld id="{BFC1C0F3-880D-4609-9CE7-93E0A73D0230}" type="VALUE">
                      <a:rPr lang="ja-JP" altLang="en-US" sz="800" b="0" u="none"/>
                      <a:pPr/>
                      <a:t>[値]</a:t>
                    </a:fld>
                    <a:r>
                      <a:rPr lang="ja-JP" altLang="en-US" sz="800" b="0" u="none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352625507798787E-2"/>
                      <c:h val="4.7140553213980779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9-2587-4260-929D-F96E8E4A6DE7}"/>
                </c:ext>
              </c:extLst>
            </c:dLbl>
            <c:dLbl>
              <c:idx val="16"/>
              <c:layout>
                <c:manualLayout>
                  <c:x val="1.1350691036231935E-2"/>
                  <c:y val="5.5096426199737055E-3"/>
                </c:manualLayout>
              </c:layout>
              <c:tx>
                <c:rich>
                  <a:bodyPr/>
                  <a:lstStyle/>
                  <a:p>
                    <a:fld id="{BFC1C0F3-880D-4609-9CE7-93E0A73D0230}" type="VALUE">
                      <a:rPr lang="ja-JP" altLang="en-US" sz="800" b="0" u="none"/>
                      <a:pPr/>
                      <a:t>[値]</a:t>
                    </a:fld>
                    <a:r>
                      <a:rPr lang="ja-JP" altLang="en-US" sz="800" b="0" u="none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352625507798787E-2"/>
                      <c:h val="4.7140553213980779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A-2587-4260-929D-F96E8E4A6DE7}"/>
                </c:ext>
              </c:extLst>
            </c:dLbl>
            <c:dLbl>
              <c:idx val="17"/>
              <c:layout>
                <c:manualLayout>
                  <c:x val="1.1350691036231935E-2"/>
                  <c:y val="5.5096426199737055E-3"/>
                </c:manualLayout>
              </c:layout>
              <c:tx>
                <c:rich>
                  <a:bodyPr/>
                  <a:lstStyle/>
                  <a:p>
                    <a:fld id="{BFC1C0F3-880D-4609-9CE7-93E0A73D0230}" type="VALUE">
                      <a:rPr lang="ja-JP" altLang="en-US" sz="800" b="0" u="none"/>
                      <a:pPr/>
                      <a:t>[値]</a:t>
                    </a:fld>
                    <a:r>
                      <a:rPr lang="ja-JP" altLang="en-US" sz="800" b="0" u="none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352625507798787E-2"/>
                      <c:h val="4.7140553213980779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B-2587-4260-929D-F96E8E4A6DE7}"/>
                </c:ext>
              </c:extLst>
            </c:dLbl>
            <c:dLbl>
              <c:idx val="18"/>
              <c:layout>
                <c:manualLayout>
                  <c:x val="1.1350691036231935E-2"/>
                  <c:y val="5.5096426199736847E-3"/>
                </c:manualLayout>
              </c:layout>
              <c:tx>
                <c:rich>
                  <a:bodyPr/>
                  <a:lstStyle/>
                  <a:p>
                    <a:fld id="{BFC1C0F3-880D-4609-9CE7-93E0A73D0230}" type="VALUE">
                      <a:rPr lang="ja-JP" altLang="en-US" sz="800" b="0" u="none"/>
                      <a:pPr/>
                      <a:t>[値]</a:t>
                    </a:fld>
                    <a:r>
                      <a:rPr lang="ja-JP" altLang="en-US" sz="800" b="0" u="none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352625507798787E-2"/>
                      <c:h val="4.7140553213980779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C-2587-4260-929D-F96E8E4A6DE7}"/>
                </c:ext>
              </c:extLst>
            </c:dLbl>
            <c:dLbl>
              <c:idx val="19"/>
              <c:layout>
                <c:manualLayout>
                  <c:x val="1.1350691036232046E-2"/>
                  <c:y val="5.5096426199737055E-3"/>
                </c:manualLayout>
              </c:layout>
              <c:tx>
                <c:rich>
                  <a:bodyPr/>
                  <a:lstStyle/>
                  <a:p>
                    <a:fld id="{BFC1C0F3-880D-4609-9CE7-93E0A73D0230}" type="VALUE">
                      <a:rPr lang="ja-JP" altLang="en-US" sz="800" b="0" u="none"/>
                      <a:pPr/>
                      <a:t>[値]</a:t>
                    </a:fld>
                    <a:r>
                      <a:rPr lang="ja-JP" altLang="en-US" sz="800" b="0" u="none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352625507798787E-2"/>
                      <c:h val="4.7140553213980779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D-2587-4260-929D-F96E8E4A6DE7}"/>
                </c:ext>
              </c:extLst>
            </c:dLbl>
            <c:dLbl>
              <c:idx val="20"/>
              <c:layout>
                <c:manualLayout>
                  <c:x val="1.1350691036231713E-2"/>
                  <c:y val="5.5096426199737055E-3"/>
                </c:manualLayout>
              </c:layout>
              <c:tx>
                <c:rich>
                  <a:bodyPr/>
                  <a:lstStyle/>
                  <a:p>
                    <a:fld id="{BFC1C0F3-880D-4609-9CE7-93E0A73D0230}" type="VALUE">
                      <a:rPr lang="ja-JP" altLang="en-US" sz="800" b="0" u="none"/>
                      <a:pPr/>
                      <a:t>[値]</a:t>
                    </a:fld>
                    <a:r>
                      <a:rPr lang="ja-JP" altLang="en-US" sz="800" b="0" u="none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352625507798787E-2"/>
                      <c:h val="4.7140553213980779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E-2587-4260-929D-F96E8E4A6DE7}"/>
                </c:ext>
              </c:extLst>
            </c:dLbl>
            <c:dLbl>
              <c:idx val="21"/>
              <c:layout>
                <c:manualLayout>
                  <c:x val="4.3824139816917788E-4"/>
                  <c:y val="0.42203287842031795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defRPr>
                    </a:pPr>
                    <a:fld id="{BFC1C0F3-880D-4609-9CE7-93E0A73D0230}" type="VALUE">
                      <a:rPr lang="ja-JP" altLang="en-US" sz="900" b="1" u="none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rPr>
                      <a:pPr>
                        <a:defRPr b="1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defRPr>
                      </a:pPr>
                      <a:t>[値]</a:t>
                    </a:fld>
                    <a:r>
                      <a:rPr lang="ja-JP" altLang="en-US" sz="900" b="1" u="none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rPr>
                      <a:t>増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5042785256938421E-2"/>
                      <c:h val="6.3204810242093221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F-2587-4260-929D-F96E8E4A6D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no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承認規約数!$B$1:$W$1</c:f>
              <c:strCache>
                <c:ptCount val="22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  <c:pt idx="18">
                  <c:v>2020年3月末</c:v>
                </c:pt>
                <c:pt idx="19">
                  <c:v>2021年3月末</c:v>
                </c:pt>
                <c:pt idx="20">
                  <c:v>2022年3月末</c:v>
                </c:pt>
                <c:pt idx="21">
                  <c:v>2023年3月末</c:v>
                </c:pt>
              </c:strCache>
            </c:strRef>
          </c:cat>
          <c:val>
            <c:numRef>
              <c:f>承認規約数!$B$3:$W$3</c:f>
              <c:numCache>
                <c:formatCode>0_ "件"</c:formatCode>
                <c:ptCount val="22"/>
                <c:pt idx="1">
                  <c:v>272</c:v>
                </c:pt>
                <c:pt idx="2">
                  <c:v>352</c:v>
                </c:pt>
                <c:pt idx="3">
                  <c:v>514</c:v>
                </c:pt>
                <c:pt idx="4">
                  <c:v>556</c:v>
                </c:pt>
                <c:pt idx="5">
                  <c:v>490</c:v>
                </c:pt>
                <c:pt idx="6">
                  <c:v>384</c:v>
                </c:pt>
                <c:pt idx="7">
                  <c:v>346</c:v>
                </c:pt>
                <c:pt idx="8">
                  <c:v>285</c:v>
                </c:pt>
                <c:pt idx="9">
                  <c:v>362</c:v>
                </c:pt>
                <c:pt idx="10">
                  <c:v>538</c:v>
                </c:pt>
                <c:pt idx="11">
                  <c:v>88</c:v>
                </c:pt>
                <c:pt idx="12">
                  <c:v>152</c:v>
                </c:pt>
                <c:pt idx="13">
                  <c:v>208</c:v>
                </c:pt>
                <c:pt idx="14">
                  <c:v>296</c:v>
                </c:pt>
                <c:pt idx="15">
                  <c:v>356</c:v>
                </c:pt>
                <c:pt idx="16">
                  <c:v>481</c:v>
                </c:pt>
                <c:pt idx="17">
                  <c:v>395</c:v>
                </c:pt>
                <c:pt idx="18">
                  <c:v>273</c:v>
                </c:pt>
                <c:pt idx="19">
                  <c:v>221</c:v>
                </c:pt>
                <c:pt idx="20">
                  <c:v>201</c:v>
                </c:pt>
                <c:pt idx="21">
                  <c:v>247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0-2587-4260-929D-F96E8E4A6DE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100"/>
        <c:axId val="426841312"/>
        <c:axId val="426845904"/>
      </c:barChart>
      <c:catAx>
        <c:axId val="426841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426845904"/>
        <c:crosses val="autoZero"/>
        <c:auto val="1"/>
        <c:lblAlgn val="ctr"/>
        <c:lblOffset val="100"/>
        <c:noMultiLvlLbl val="0"/>
      </c:catAx>
      <c:valAx>
        <c:axId val="426845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&quot;件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4268413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0.7863</cdr:x>
      <cdr:y>0.31215</cdr:y>
    </cdr:from>
    <cdr:to>
      <cdr:x>0.87678</cdr:x>
      <cdr:y>0.37978</cdr:y>
    </cdr:to>
    <cdr:sp macro="" textlink="">
      <cdr:nvSpPr>
        <cdr:cNvPr id="3" name="正方形/長方形 2">
          <a:extLst xmlns:a="http://schemas.openxmlformats.org/drawingml/2006/main">
            <a:ext uri="{FF2B5EF4-FFF2-40B4-BE49-F238E27FC236}">
              <a16:creationId xmlns:a16="http://schemas.microsoft.com/office/drawing/2014/main" id="{B2497ED2-FA3E-4492-A776-A99B0D9CB22F}"/>
            </a:ext>
          </a:extLst>
        </cdr:cNvPr>
        <cdr:cNvSpPr/>
      </cdr:nvSpPr>
      <cdr:spPr>
        <a:xfrm xmlns:a="http://schemas.openxmlformats.org/drawingml/2006/main">
          <a:off x="8790234" y="1930484"/>
          <a:ext cx="1011501" cy="41825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kumimoji="1" lang="en-US" altLang="ja-JP" sz="900" u="none">
              <a:solidFill>
                <a:schemeClr val="tx1">
                  <a:lumMod val="75000"/>
                  <a:lumOff val="25000"/>
                </a:schemeClr>
              </a:solidFill>
            </a:rPr>
            <a:t>2850</a:t>
          </a:r>
          <a:r>
            <a:rPr kumimoji="1" lang="ja-JP" altLang="en-US" sz="900" u="none">
              <a:solidFill>
                <a:schemeClr val="tx1">
                  <a:lumMod val="75000"/>
                  <a:lumOff val="25000"/>
                </a:schemeClr>
              </a:solidFill>
            </a:rPr>
            <a:t>社増</a:t>
          </a:r>
          <a:endParaRPr kumimoji="1" lang="en-US" altLang="ja-JP" sz="900" u="none">
            <a:solidFill>
              <a:schemeClr val="tx1">
                <a:lumMod val="75000"/>
                <a:lumOff val="25000"/>
              </a:schemeClr>
            </a:solidFill>
          </a:endParaRPr>
        </a:p>
        <a:p xmlns:a="http://schemas.openxmlformats.org/drawingml/2006/main">
          <a:pPr algn="l"/>
          <a:endParaRPr kumimoji="1" lang="en-US" altLang="ja-JP" sz="1100" u="sng">
            <a:solidFill>
              <a:schemeClr val="tx1">
                <a:lumMod val="75000"/>
                <a:lumOff val="2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0.19789</cdr:x>
      <cdr:y>0.20668</cdr:y>
    </cdr:from>
    <cdr:to>
      <cdr:x>0.71592</cdr:x>
      <cdr:y>0.37997</cdr:y>
    </cdr:to>
    <cdr:sp macro="" textlink="">
      <cdr:nvSpPr>
        <cdr:cNvPr id="4" name="テキスト ボックス 3">
          <a:extLst xmlns:a="http://schemas.openxmlformats.org/drawingml/2006/main">
            <a:ext uri="{FF2B5EF4-FFF2-40B4-BE49-F238E27FC236}">
              <a16:creationId xmlns:a16="http://schemas.microsoft.com/office/drawing/2014/main" id="{63FC5177-15C3-7D3B-7CE6-B76C684912E0}"/>
            </a:ext>
          </a:extLst>
        </cdr:cNvPr>
        <cdr:cNvSpPr txBox="1"/>
      </cdr:nvSpPr>
      <cdr:spPr>
        <a:xfrm xmlns:a="http://schemas.openxmlformats.org/drawingml/2006/main">
          <a:off x="2212257" y="1278193"/>
          <a:ext cx="5791200" cy="10717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ja-JP" altLang="en-US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0.27696</cdr:x>
      <cdr:y>0.05289</cdr:y>
    </cdr:from>
    <cdr:to>
      <cdr:x>0.6604</cdr:x>
      <cdr:y>0.1157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B28A199B-7C78-30BC-F8E0-92F2DE3DBFAD}"/>
            </a:ext>
          </a:extLst>
        </cdr:cNvPr>
        <cdr:cNvSpPr txBox="1"/>
      </cdr:nvSpPr>
      <cdr:spPr>
        <a:xfrm xmlns:a="http://schemas.openxmlformats.org/drawingml/2006/main">
          <a:off x="3061049" y="327210"/>
          <a:ext cx="4237907" cy="3885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ja-JP" altLang="en-US" sz="2400" dirty="0">
              <a:latin typeface="BIZ UDPゴシック" panose="020B0400000000000000" pitchFamily="50" charset="-128"/>
              <a:ea typeface="BIZ UDPゴシック" panose="020B0400000000000000" pitchFamily="50" charset="-128"/>
            </a:rPr>
            <a:t>企業型年金承認規約数の推移</a:t>
          </a:r>
          <a:endParaRPr lang="ja-JP" altLang="en-US" sz="24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5574B6-FD98-4AEC-9FF9-C541A2DCA206}" type="datetimeFigureOut">
              <a:rPr kumimoji="1" lang="ja-JP" altLang="en-US" smtClean="0"/>
              <a:t>2024/7/30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17C736-1D9A-48DC-8EFA-E0C142B0D1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4893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E7B462-C0C6-407E-BA7E-D348F024F40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36242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17C736-1D9A-48DC-8EFA-E0C142B0D1A5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61281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E7B462-C0C6-407E-BA7E-D348F024F40C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94578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82DBE-C424-4308-872F-C00EB0FEE2FB}" type="datetimeFigureOut">
              <a:rPr kumimoji="1" lang="ja-JP" altLang="en-US" smtClean="0"/>
              <a:t>2024/7/30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63A12-4156-4E93-B087-FF6366F184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9252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82DBE-C424-4308-872F-C00EB0FEE2FB}" type="datetimeFigureOut">
              <a:rPr kumimoji="1" lang="ja-JP" altLang="en-US" smtClean="0"/>
              <a:t>2024/7/30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63A12-4156-4E93-B087-FF6366F184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6247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82DBE-C424-4308-872F-C00EB0FEE2FB}" type="datetimeFigureOut">
              <a:rPr kumimoji="1" lang="ja-JP" altLang="en-US" smtClean="0"/>
              <a:t>2024/7/30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63A12-4156-4E93-B087-FF6366F184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6681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82DBE-C424-4308-872F-C00EB0FEE2FB}" type="datetimeFigureOut">
              <a:rPr kumimoji="1" lang="ja-JP" altLang="en-US" smtClean="0"/>
              <a:t>2024/7/30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63A12-4156-4E93-B087-FF6366F184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9269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82DBE-C424-4308-872F-C00EB0FEE2FB}" type="datetimeFigureOut">
              <a:rPr kumimoji="1" lang="ja-JP" altLang="en-US" smtClean="0"/>
              <a:t>2024/7/30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63A12-4156-4E93-B087-FF6366F184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7463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82DBE-C424-4308-872F-C00EB0FEE2FB}" type="datetimeFigureOut">
              <a:rPr kumimoji="1" lang="ja-JP" altLang="en-US" smtClean="0"/>
              <a:t>2024/7/30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63A12-4156-4E93-B087-FF6366F184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4941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82DBE-C424-4308-872F-C00EB0FEE2FB}" type="datetimeFigureOut">
              <a:rPr kumimoji="1" lang="ja-JP" altLang="en-US" smtClean="0"/>
              <a:t>2024/7/30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63A12-4156-4E93-B087-FF6366F184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8566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82DBE-C424-4308-872F-C00EB0FEE2FB}" type="datetimeFigureOut">
              <a:rPr kumimoji="1" lang="ja-JP" altLang="en-US" smtClean="0"/>
              <a:t>2024/7/30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63A12-4156-4E93-B087-FF6366F184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6133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82DBE-C424-4308-872F-C00EB0FEE2FB}" type="datetimeFigureOut">
              <a:rPr kumimoji="1" lang="ja-JP" altLang="en-US" smtClean="0"/>
              <a:t>2024/7/30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63A12-4156-4E93-B087-FF6366F184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1521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82DBE-C424-4308-872F-C00EB0FEE2FB}" type="datetimeFigureOut">
              <a:rPr kumimoji="1" lang="ja-JP" altLang="en-US" smtClean="0"/>
              <a:t>2024/7/30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63A12-4156-4E93-B087-FF6366F184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7617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82DBE-C424-4308-872F-C00EB0FEE2FB}" type="datetimeFigureOut">
              <a:rPr kumimoji="1" lang="ja-JP" altLang="en-US" smtClean="0"/>
              <a:t>2024/7/30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63A12-4156-4E93-B087-FF6366F184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6793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B82DBE-C424-4308-872F-C00EB0FEE2FB}" type="datetimeFigureOut">
              <a:rPr kumimoji="1" lang="ja-JP" altLang="en-US" smtClean="0"/>
              <a:t>2024/7/30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E63A12-4156-4E93-B087-FF6366F184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8630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hlw.go.jp/content/000520816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mhlw.go.jp/content/000520816.pdf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mhlw.go.jp/content/000520816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1DDDD51-0588-4070-9EBE-00B42C58675D}"/>
              </a:ext>
            </a:extLst>
          </p:cNvPr>
          <p:cNvSpPr/>
          <p:nvPr/>
        </p:nvSpPr>
        <p:spPr>
          <a:xfrm>
            <a:off x="5257637" y="6445022"/>
            <a:ext cx="7195931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  <a:hlinkClick r:id="rId3"/>
              </a:rPr>
              <a:t>https://www.mhlw.go.jp/content/000520816.pdf</a:t>
            </a:r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より作成</a:t>
            </a:r>
          </a:p>
        </p:txBody>
      </p:sp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6F1A2325-6148-45D9-AEF0-7FC4C72F0AA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4634252"/>
              </p:ext>
            </p:extLst>
          </p:nvPr>
        </p:nvGraphicFramePr>
        <p:xfrm>
          <a:off x="186813" y="373627"/>
          <a:ext cx="11779045" cy="62041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883048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グラフ 3">
            <a:extLst>
              <a:ext uri="{FF2B5EF4-FFF2-40B4-BE49-F238E27FC236}">
                <a16:creationId xmlns:a16="http://schemas.microsoft.com/office/drawing/2014/main" id="{522AA76B-273F-40CF-9D29-B372A3CF5AD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291251"/>
              </p:ext>
            </p:extLst>
          </p:nvPr>
        </p:nvGraphicFramePr>
        <p:xfrm>
          <a:off x="560440" y="403123"/>
          <a:ext cx="11179276" cy="61844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55B07A4-09DE-58B7-9C73-388F283187D6}"/>
              </a:ext>
            </a:extLst>
          </p:cNvPr>
          <p:cNvSpPr/>
          <p:nvPr/>
        </p:nvSpPr>
        <p:spPr>
          <a:xfrm>
            <a:off x="6862916" y="6468778"/>
            <a:ext cx="497512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  <a:hlinkClick r:id="rId4"/>
              </a:rPr>
              <a:t>https://www.mhlw.go.jp/content/000520816.pdf</a:t>
            </a:r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より作成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B11FBD3-1F03-8E59-D854-4BB0DD21485B}"/>
              </a:ext>
            </a:extLst>
          </p:cNvPr>
          <p:cNvSpPr txBox="1"/>
          <p:nvPr/>
        </p:nvSpPr>
        <p:spPr>
          <a:xfrm>
            <a:off x="3500284" y="904568"/>
            <a:ext cx="45818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企業型年金実施事業所数の推移</a:t>
            </a:r>
          </a:p>
        </p:txBody>
      </p:sp>
    </p:spTree>
    <p:extLst>
      <p:ext uri="{BB962C8B-B14F-4D97-AF65-F5344CB8AC3E}">
        <p14:creationId xmlns:p14="http://schemas.microsoft.com/office/powerpoint/2010/main" val="526300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47DF9F45-EF27-475E-A899-F5C6BAD26B6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7887827"/>
              </p:ext>
            </p:extLst>
          </p:nvPr>
        </p:nvGraphicFramePr>
        <p:xfrm>
          <a:off x="596347" y="258417"/>
          <a:ext cx="11052313" cy="61866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2AB316B-F861-2A51-6587-E779613AA9E5}"/>
              </a:ext>
            </a:extLst>
          </p:cNvPr>
          <p:cNvSpPr/>
          <p:nvPr/>
        </p:nvSpPr>
        <p:spPr>
          <a:xfrm>
            <a:off x="8045082" y="6468778"/>
            <a:ext cx="3792957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100" dirty="0">
                <a:hlinkClick r:id="rId4"/>
              </a:rPr>
              <a:t>https://www.mhlw.go.jp/content/000520816.pdf</a:t>
            </a:r>
            <a:r>
              <a:rPr lang="ja-JP" altLang="en-US" sz="1100" dirty="0"/>
              <a:t>　より作成</a:t>
            </a:r>
          </a:p>
        </p:txBody>
      </p:sp>
    </p:spTree>
    <p:extLst>
      <p:ext uri="{BB962C8B-B14F-4D97-AF65-F5344CB8AC3E}">
        <p14:creationId xmlns:p14="http://schemas.microsoft.com/office/powerpoint/2010/main" val="13910633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31</TotalTime>
  <Words>207</Words>
  <Application>Microsoft Office PowerPoint</Application>
  <PresentationFormat>ワイド画面</PresentationFormat>
  <Paragraphs>102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BIZ UDPゴシック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貴子 柏原</dc:creator>
  <cp:lastModifiedBy>貴子 柏原</cp:lastModifiedBy>
  <cp:revision>4</cp:revision>
  <dcterms:created xsi:type="dcterms:W3CDTF">2024-07-26T04:14:39Z</dcterms:created>
  <dcterms:modified xsi:type="dcterms:W3CDTF">2024-07-30T04:08:20Z</dcterms:modified>
</cp:coreProperties>
</file>