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5" r:id="rId6"/>
    <p:sldId id="261" r:id="rId7"/>
    <p:sldId id="266" r:id="rId8"/>
    <p:sldId id="262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33"/>
    <a:srgbClr val="CC006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0" d="100"/>
          <a:sy n="70" d="100"/>
        </p:scale>
        <p:origin x="33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3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1Q</c:v>
                </c:pt>
                <c:pt idx="1">
                  <c:v>2Q</c:v>
                </c:pt>
                <c:pt idx="2">
                  <c:v>3Q</c:v>
                </c:pt>
                <c:pt idx="3">
                  <c:v>4Q</c:v>
                </c:pt>
                <c:pt idx="4">
                  <c:v>1Q</c:v>
                </c:pt>
                <c:pt idx="5">
                  <c:v>2Q</c:v>
                </c:pt>
                <c:pt idx="6">
                  <c:v>3Q</c:v>
                </c:pt>
                <c:pt idx="7">
                  <c:v>4Q</c:v>
                </c:pt>
              </c:strCache>
            </c:strRef>
          </c:cat>
          <c:val>
            <c:numRef>
              <c:f>Sheet1!$B$2:$B$9</c:f>
              <c:numCache>
                <c:formatCode>#,##0_ </c:formatCode>
                <c:ptCount val="8"/>
                <c:pt idx="0">
                  <c:v>5132</c:v>
                </c:pt>
                <c:pt idx="1">
                  <c:v>5328</c:v>
                </c:pt>
                <c:pt idx="2">
                  <c:v>5540</c:v>
                </c:pt>
                <c:pt idx="3">
                  <c:v>5310</c:v>
                </c:pt>
                <c:pt idx="4">
                  <c:v>5163</c:v>
                </c:pt>
                <c:pt idx="5">
                  <c:v>5460</c:v>
                </c:pt>
                <c:pt idx="6">
                  <c:v>5472</c:v>
                </c:pt>
                <c:pt idx="7">
                  <c:v>5783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axId val="410629456"/>
        <c:axId val="410631024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営業利益率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1Q</c:v>
                </c:pt>
                <c:pt idx="1">
                  <c:v>2Q</c:v>
                </c:pt>
                <c:pt idx="2">
                  <c:v>3Q</c:v>
                </c:pt>
                <c:pt idx="3">
                  <c:v>4Q</c:v>
                </c:pt>
                <c:pt idx="4">
                  <c:v>1Q</c:v>
                </c:pt>
                <c:pt idx="5">
                  <c:v>2Q</c:v>
                </c:pt>
                <c:pt idx="6">
                  <c:v>3Q</c:v>
                </c:pt>
                <c:pt idx="7">
                  <c:v>4Q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1.9</c:v>
                </c:pt>
                <c:pt idx="1">
                  <c:v>2.2999999999999998</c:v>
                </c:pt>
                <c:pt idx="2">
                  <c:v>3.1</c:v>
                </c:pt>
                <c:pt idx="3">
                  <c:v>2.1</c:v>
                </c:pt>
                <c:pt idx="4">
                  <c:v>2</c:v>
                </c:pt>
                <c:pt idx="5">
                  <c:v>2.5</c:v>
                </c:pt>
                <c:pt idx="6">
                  <c:v>2.2000000000000002</c:v>
                </c:pt>
                <c:pt idx="7">
                  <c:v>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094720"/>
        <c:axId val="208086096"/>
      </c:lineChart>
      <c:catAx>
        <c:axId val="41062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10631024"/>
        <c:crosses val="autoZero"/>
        <c:auto val="1"/>
        <c:lblAlgn val="ctr"/>
        <c:lblOffset val="100"/>
        <c:noMultiLvlLbl val="0"/>
      </c:catAx>
      <c:valAx>
        <c:axId val="410631024"/>
        <c:scaling>
          <c:orientation val="minMax"/>
          <c:max val="600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10629456"/>
        <c:crosses val="autoZero"/>
        <c:crossBetween val="between"/>
      </c:valAx>
      <c:valAx>
        <c:axId val="208086096"/>
        <c:scaling>
          <c:orientation val="minMax"/>
          <c:max val="4"/>
        </c:scaling>
        <c:delete val="0"/>
        <c:axPos val="r"/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8094720"/>
        <c:crosses val="max"/>
        <c:crossBetween val="between"/>
        <c:majorUnit val="1"/>
      </c:valAx>
      <c:catAx>
        <c:axId val="208094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8086096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国内</c:v>
                </c:pt>
                <c:pt idx="1">
                  <c:v>海外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国内</c:v>
                </c:pt>
                <c:pt idx="1">
                  <c:v>海外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71</c:v>
                </c:pt>
                <c:pt idx="1">
                  <c:v>29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259957559040028"/>
          <c:y val="2.7804287683882115E-2"/>
          <c:w val="0.80713918444087307"/>
          <c:h val="0.747783033214888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国内</c:v>
                </c:pt>
                <c:pt idx="1">
                  <c:v>海外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</c:v>
                </c:pt>
                <c:pt idx="1">
                  <c:v>34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64A03-2BB2-4BFC-8FBE-D67444708887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F4CD5FCF-D7F1-4515-8392-D3F8B01081FA}">
      <dgm:prSet phldrT="[テキスト]"/>
      <dgm:spPr/>
      <dgm:t>
        <a:bodyPr/>
        <a:lstStyle/>
        <a:p>
          <a:r>
            <a:rPr kumimoji="1" lang="ja-JP" altLang="en-US" dirty="0" smtClean="0"/>
            <a:t>開発・設計</a:t>
          </a:r>
          <a:endParaRPr kumimoji="1" lang="ja-JP" altLang="en-US" dirty="0"/>
        </a:p>
      </dgm:t>
    </dgm:pt>
    <dgm:pt modelId="{7E44FFA1-D1F6-41DC-920B-14C4D965760B}" type="parTrans" cxnId="{C426499B-D5CC-4616-9A1C-2AFB2C2F65DC}">
      <dgm:prSet/>
      <dgm:spPr/>
      <dgm:t>
        <a:bodyPr/>
        <a:lstStyle/>
        <a:p>
          <a:endParaRPr kumimoji="1" lang="ja-JP" altLang="en-US"/>
        </a:p>
      </dgm:t>
    </dgm:pt>
    <dgm:pt modelId="{1CB5E06C-EFE0-48C8-B3BF-F2428F14F300}" type="sibTrans" cxnId="{C426499B-D5CC-4616-9A1C-2AFB2C2F65DC}">
      <dgm:prSet/>
      <dgm:spPr/>
      <dgm:t>
        <a:bodyPr/>
        <a:lstStyle/>
        <a:p>
          <a:endParaRPr kumimoji="1" lang="ja-JP" altLang="en-US"/>
        </a:p>
      </dgm:t>
    </dgm:pt>
    <dgm:pt modelId="{6ED8D199-88C1-411E-BA66-3C4E0172D848}">
      <dgm:prSet phldrT="[テキスト]"/>
      <dgm:spPr/>
      <dgm:t>
        <a:bodyPr/>
        <a:lstStyle/>
        <a:p>
          <a:r>
            <a:rPr kumimoji="1" lang="ja-JP" altLang="en-US" dirty="0" smtClean="0"/>
            <a:t>生産</a:t>
          </a:r>
          <a:endParaRPr kumimoji="1" lang="ja-JP" altLang="en-US" dirty="0"/>
        </a:p>
      </dgm:t>
    </dgm:pt>
    <dgm:pt modelId="{5E46DB3F-61F0-4B98-90B9-DF30CF731F76}" type="parTrans" cxnId="{087F24C3-A55A-4070-BA95-0AC9175A7858}">
      <dgm:prSet/>
      <dgm:spPr/>
      <dgm:t>
        <a:bodyPr/>
        <a:lstStyle/>
        <a:p>
          <a:endParaRPr kumimoji="1" lang="ja-JP" altLang="en-US"/>
        </a:p>
      </dgm:t>
    </dgm:pt>
    <dgm:pt modelId="{FD8F107F-39E6-4002-B2E2-D208932AC2E1}" type="sibTrans" cxnId="{087F24C3-A55A-4070-BA95-0AC9175A7858}">
      <dgm:prSet/>
      <dgm:spPr/>
      <dgm:t>
        <a:bodyPr/>
        <a:lstStyle/>
        <a:p>
          <a:endParaRPr kumimoji="1" lang="ja-JP" altLang="en-US"/>
        </a:p>
      </dgm:t>
    </dgm:pt>
    <dgm:pt modelId="{A4B564C8-3CA4-44E6-920A-CACD511DD26A}">
      <dgm:prSet phldrT="[テキスト]"/>
      <dgm:spPr/>
      <dgm:t>
        <a:bodyPr/>
        <a:lstStyle/>
        <a:p>
          <a:r>
            <a:rPr kumimoji="1" lang="ja-JP" altLang="en-US" dirty="0" smtClean="0"/>
            <a:t>物流</a:t>
          </a:r>
          <a:endParaRPr kumimoji="1" lang="ja-JP" altLang="en-US" dirty="0"/>
        </a:p>
      </dgm:t>
    </dgm:pt>
    <dgm:pt modelId="{98015F4A-0983-44C8-8FE6-AA88C73B46FD}" type="parTrans" cxnId="{C07EC332-BDE8-487D-A3A3-872FC24D17B1}">
      <dgm:prSet/>
      <dgm:spPr/>
      <dgm:t>
        <a:bodyPr/>
        <a:lstStyle/>
        <a:p>
          <a:endParaRPr kumimoji="1" lang="ja-JP" altLang="en-US"/>
        </a:p>
      </dgm:t>
    </dgm:pt>
    <dgm:pt modelId="{7F3B8205-1DCE-4953-B577-2A180F7EE490}" type="sibTrans" cxnId="{C07EC332-BDE8-487D-A3A3-872FC24D17B1}">
      <dgm:prSet/>
      <dgm:spPr/>
      <dgm:t>
        <a:bodyPr/>
        <a:lstStyle/>
        <a:p>
          <a:endParaRPr kumimoji="1" lang="ja-JP" altLang="en-US"/>
        </a:p>
      </dgm:t>
    </dgm:pt>
    <dgm:pt modelId="{F5B05388-96B4-4825-A2DF-707FDD3EE48E}">
      <dgm:prSet phldrT="[テキスト]"/>
      <dgm:spPr/>
      <dgm:t>
        <a:bodyPr/>
        <a:lstStyle/>
        <a:p>
          <a:r>
            <a:rPr kumimoji="1" lang="ja-JP" altLang="en-US" dirty="0" smtClean="0"/>
            <a:t>販売</a:t>
          </a:r>
          <a:endParaRPr kumimoji="1" lang="ja-JP" altLang="en-US" dirty="0"/>
        </a:p>
      </dgm:t>
    </dgm:pt>
    <dgm:pt modelId="{37B2DA00-7118-496C-B647-A204FA46AD76}" type="parTrans" cxnId="{5C5F9E39-0F07-4FE5-8008-288B5D7AF5AE}">
      <dgm:prSet/>
      <dgm:spPr/>
      <dgm:t>
        <a:bodyPr/>
        <a:lstStyle/>
        <a:p>
          <a:endParaRPr kumimoji="1" lang="ja-JP" altLang="en-US"/>
        </a:p>
      </dgm:t>
    </dgm:pt>
    <dgm:pt modelId="{EAFE3210-FAE4-47FF-B1F1-08B4C1B26647}" type="sibTrans" cxnId="{5C5F9E39-0F07-4FE5-8008-288B5D7AF5AE}">
      <dgm:prSet/>
      <dgm:spPr/>
      <dgm:t>
        <a:bodyPr/>
        <a:lstStyle/>
        <a:p>
          <a:endParaRPr kumimoji="1" lang="ja-JP" altLang="en-US"/>
        </a:p>
      </dgm:t>
    </dgm:pt>
    <dgm:pt modelId="{48DDA872-166E-4B61-986A-D226C406EF2D}">
      <dgm:prSet phldrT="[テキスト]"/>
      <dgm:spPr/>
      <dgm:t>
        <a:bodyPr/>
        <a:lstStyle/>
        <a:p>
          <a:r>
            <a:rPr kumimoji="1" lang="ja-JP" altLang="en-US" dirty="0" smtClean="0"/>
            <a:t>サービス</a:t>
          </a:r>
          <a:endParaRPr kumimoji="1" lang="ja-JP" altLang="en-US" dirty="0"/>
        </a:p>
      </dgm:t>
    </dgm:pt>
    <dgm:pt modelId="{D9FEF8E5-A045-436D-BF7C-AAB6BE158767}" type="parTrans" cxnId="{C7CEA8DD-605D-4948-8692-5F54597FBF28}">
      <dgm:prSet/>
      <dgm:spPr/>
      <dgm:t>
        <a:bodyPr/>
        <a:lstStyle/>
        <a:p>
          <a:endParaRPr kumimoji="1" lang="ja-JP" altLang="en-US"/>
        </a:p>
      </dgm:t>
    </dgm:pt>
    <dgm:pt modelId="{B9C651AA-7118-4745-B46F-8C044E00916F}" type="sibTrans" cxnId="{C7CEA8DD-605D-4948-8692-5F54597FBF28}">
      <dgm:prSet/>
      <dgm:spPr/>
      <dgm:t>
        <a:bodyPr/>
        <a:lstStyle/>
        <a:p>
          <a:endParaRPr kumimoji="1" lang="ja-JP" altLang="en-US"/>
        </a:p>
      </dgm:t>
    </dgm:pt>
    <dgm:pt modelId="{B3FC0E7D-DF71-445A-B1A9-993A6C3B8D2C}" type="pres">
      <dgm:prSet presAssocID="{60764A03-2BB2-4BFC-8FBE-D67444708887}" presName="cycle" presStyleCnt="0">
        <dgm:presLayoutVars>
          <dgm:dir/>
          <dgm:resizeHandles val="exact"/>
        </dgm:presLayoutVars>
      </dgm:prSet>
      <dgm:spPr/>
    </dgm:pt>
    <dgm:pt modelId="{F19FB55F-AD92-438F-AD43-CEF2F4771773}" type="pres">
      <dgm:prSet presAssocID="{F4CD5FCF-D7F1-4515-8392-D3F8B01081FA}" presName="node" presStyleLbl="node1" presStyleIdx="0" presStyleCnt="5">
        <dgm:presLayoutVars>
          <dgm:bulletEnabled val="1"/>
        </dgm:presLayoutVars>
      </dgm:prSet>
      <dgm:spPr/>
    </dgm:pt>
    <dgm:pt modelId="{95389ADB-0D0D-429D-BD3E-A55BF2532C15}" type="pres">
      <dgm:prSet presAssocID="{1CB5E06C-EFE0-48C8-B3BF-F2428F14F300}" presName="sibTrans" presStyleLbl="sibTrans2D1" presStyleIdx="0" presStyleCnt="5"/>
      <dgm:spPr/>
    </dgm:pt>
    <dgm:pt modelId="{A561141D-A249-4B57-B70F-C3422E1B2DFF}" type="pres">
      <dgm:prSet presAssocID="{1CB5E06C-EFE0-48C8-B3BF-F2428F14F300}" presName="connectorText" presStyleLbl="sibTrans2D1" presStyleIdx="0" presStyleCnt="5"/>
      <dgm:spPr/>
    </dgm:pt>
    <dgm:pt modelId="{1C94C00F-49FB-449D-B082-CDD2BD00D44E}" type="pres">
      <dgm:prSet presAssocID="{6ED8D199-88C1-411E-BA66-3C4E0172D848}" presName="node" presStyleLbl="node1" presStyleIdx="1" presStyleCnt="5">
        <dgm:presLayoutVars>
          <dgm:bulletEnabled val="1"/>
        </dgm:presLayoutVars>
      </dgm:prSet>
      <dgm:spPr/>
    </dgm:pt>
    <dgm:pt modelId="{F4F11597-67DE-458A-BD23-719841EF58F4}" type="pres">
      <dgm:prSet presAssocID="{FD8F107F-39E6-4002-B2E2-D208932AC2E1}" presName="sibTrans" presStyleLbl="sibTrans2D1" presStyleIdx="1" presStyleCnt="5"/>
      <dgm:spPr/>
    </dgm:pt>
    <dgm:pt modelId="{34054AC8-E3F8-40CC-9FCE-CFC8C3816E96}" type="pres">
      <dgm:prSet presAssocID="{FD8F107F-39E6-4002-B2E2-D208932AC2E1}" presName="connectorText" presStyleLbl="sibTrans2D1" presStyleIdx="1" presStyleCnt="5"/>
      <dgm:spPr/>
    </dgm:pt>
    <dgm:pt modelId="{0CD0C733-647C-468A-863B-40DE414DC729}" type="pres">
      <dgm:prSet presAssocID="{A4B564C8-3CA4-44E6-920A-CACD511DD26A}" presName="node" presStyleLbl="node1" presStyleIdx="2" presStyleCnt="5">
        <dgm:presLayoutVars>
          <dgm:bulletEnabled val="1"/>
        </dgm:presLayoutVars>
      </dgm:prSet>
      <dgm:spPr/>
    </dgm:pt>
    <dgm:pt modelId="{0D320EBB-0717-481F-9181-6AB35737FDBF}" type="pres">
      <dgm:prSet presAssocID="{7F3B8205-1DCE-4953-B577-2A180F7EE490}" presName="sibTrans" presStyleLbl="sibTrans2D1" presStyleIdx="2" presStyleCnt="5"/>
      <dgm:spPr/>
    </dgm:pt>
    <dgm:pt modelId="{16B77059-38EC-46D1-A709-677F578A6B6E}" type="pres">
      <dgm:prSet presAssocID="{7F3B8205-1DCE-4953-B577-2A180F7EE490}" presName="connectorText" presStyleLbl="sibTrans2D1" presStyleIdx="2" presStyleCnt="5"/>
      <dgm:spPr/>
    </dgm:pt>
    <dgm:pt modelId="{5B927E05-F44E-46F5-983F-CABF451DBF39}" type="pres">
      <dgm:prSet presAssocID="{F5B05388-96B4-4825-A2DF-707FDD3EE48E}" presName="node" presStyleLbl="node1" presStyleIdx="3" presStyleCnt="5">
        <dgm:presLayoutVars>
          <dgm:bulletEnabled val="1"/>
        </dgm:presLayoutVars>
      </dgm:prSet>
      <dgm:spPr/>
    </dgm:pt>
    <dgm:pt modelId="{7DC384DC-AB37-4B4A-8995-6D8179BA79FD}" type="pres">
      <dgm:prSet presAssocID="{EAFE3210-FAE4-47FF-B1F1-08B4C1B26647}" presName="sibTrans" presStyleLbl="sibTrans2D1" presStyleIdx="3" presStyleCnt="5"/>
      <dgm:spPr/>
    </dgm:pt>
    <dgm:pt modelId="{BDEFD94A-0DC6-4A14-BCC8-8BC4910DC08A}" type="pres">
      <dgm:prSet presAssocID="{EAFE3210-FAE4-47FF-B1F1-08B4C1B26647}" presName="connectorText" presStyleLbl="sibTrans2D1" presStyleIdx="3" presStyleCnt="5"/>
      <dgm:spPr/>
    </dgm:pt>
    <dgm:pt modelId="{20132007-8F76-4FE8-95C9-C14CE1CF5819}" type="pres">
      <dgm:prSet presAssocID="{48DDA872-166E-4B61-986A-D226C406EF2D}" presName="node" presStyleLbl="node1" presStyleIdx="4" presStyleCnt="5">
        <dgm:presLayoutVars>
          <dgm:bulletEnabled val="1"/>
        </dgm:presLayoutVars>
      </dgm:prSet>
      <dgm:spPr/>
    </dgm:pt>
    <dgm:pt modelId="{8C491214-64E3-4F03-99C5-4DFC7E819166}" type="pres">
      <dgm:prSet presAssocID="{B9C651AA-7118-4745-B46F-8C044E00916F}" presName="sibTrans" presStyleLbl="sibTrans2D1" presStyleIdx="4" presStyleCnt="5"/>
      <dgm:spPr/>
    </dgm:pt>
    <dgm:pt modelId="{E76DECE4-5E8D-4EFC-9C5D-AE2F599EAEF0}" type="pres">
      <dgm:prSet presAssocID="{B9C651AA-7118-4745-B46F-8C044E00916F}" presName="connectorText" presStyleLbl="sibTrans2D1" presStyleIdx="4" presStyleCnt="5"/>
      <dgm:spPr/>
    </dgm:pt>
  </dgm:ptLst>
  <dgm:cxnLst>
    <dgm:cxn modelId="{5C5F9E39-0F07-4FE5-8008-288B5D7AF5AE}" srcId="{60764A03-2BB2-4BFC-8FBE-D67444708887}" destId="{F5B05388-96B4-4825-A2DF-707FDD3EE48E}" srcOrd="3" destOrd="0" parTransId="{37B2DA00-7118-496C-B647-A204FA46AD76}" sibTransId="{EAFE3210-FAE4-47FF-B1F1-08B4C1B26647}"/>
    <dgm:cxn modelId="{098AF163-329E-4D8F-B7C7-B7C50528756E}" type="presOf" srcId="{60764A03-2BB2-4BFC-8FBE-D67444708887}" destId="{B3FC0E7D-DF71-445A-B1A9-993A6C3B8D2C}" srcOrd="0" destOrd="0" presId="urn:microsoft.com/office/officeart/2005/8/layout/cycle2"/>
    <dgm:cxn modelId="{F682F1D8-B24E-4DD5-8085-B800FA0EF113}" type="presOf" srcId="{F4CD5FCF-D7F1-4515-8392-D3F8B01081FA}" destId="{F19FB55F-AD92-438F-AD43-CEF2F4771773}" srcOrd="0" destOrd="0" presId="urn:microsoft.com/office/officeart/2005/8/layout/cycle2"/>
    <dgm:cxn modelId="{3BD951CC-F4B1-4E99-9B5B-F66B95D2E47E}" type="presOf" srcId="{EAFE3210-FAE4-47FF-B1F1-08B4C1B26647}" destId="{BDEFD94A-0DC6-4A14-BCC8-8BC4910DC08A}" srcOrd="1" destOrd="0" presId="urn:microsoft.com/office/officeart/2005/8/layout/cycle2"/>
    <dgm:cxn modelId="{EA6AABCC-ECAC-4FE3-A3F6-0EA503C31068}" type="presOf" srcId="{F5B05388-96B4-4825-A2DF-707FDD3EE48E}" destId="{5B927E05-F44E-46F5-983F-CABF451DBF39}" srcOrd="0" destOrd="0" presId="urn:microsoft.com/office/officeart/2005/8/layout/cycle2"/>
    <dgm:cxn modelId="{7475E8B5-9CAC-442C-8DCF-3E872E740FB4}" type="presOf" srcId="{6ED8D199-88C1-411E-BA66-3C4E0172D848}" destId="{1C94C00F-49FB-449D-B082-CDD2BD00D44E}" srcOrd="0" destOrd="0" presId="urn:microsoft.com/office/officeart/2005/8/layout/cycle2"/>
    <dgm:cxn modelId="{C7CEA8DD-605D-4948-8692-5F54597FBF28}" srcId="{60764A03-2BB2-4BFC-8FBE-D67444708887}" destId="{48DDA872-166E-4B61-986A-D226C406EF2D}" srcOrd="4" destOrd="0" parTransId="{D9FEF8E5-A045-436D-BF7C-AAB6BE158767}" sibTransId="{B9C651AA-7118-4745-B46F-8C044E00916F}"/>
    <dgm:cxn modelId="{CA7C42EC-C4BF-429C-9676-1A741F3EEA90}" type="presOf" srcId="{A4B564C8-3CA4-44E6-920A-CACD511DD26A}" destId="{0CD0C733-647C-468A-863B-40DE414DC729}" srcOrd="0" destOrd="0" presId="urn:microsoft.com/office/officeart/2005/8/layout/cycle2"/>
    <dgm:cxn modelId="{6FF7A79C-E34D-4B18-A95F-6B53579CD40D}" type="presOf" srcId="{48DDA872-166E-4B61-986A-D226C406EF2D}" destId="{20132007-8F76-4FE8-95C9-C14CE1CF5819}" srcOrd="0" destOrd="0" presId="urn:microsoft.com/office/officeart/2005/8/layout/cycle2"/>
    <dgm:cxn modelId="{AFCD32C3-077F-44D9-8535-DE32F7C37EB1}" type="presOf" srcId="{FD8F107F-39E6-4002-B2E2-D208932AC2E1}" destId="{34054AC8-E3F8-40CC-9FCE-CFC8C3816E96}" srcOrd="1" destOrd="0" presId="urn:microsoft.com/office/officeart/2005/8/layout/cycle2"/>
    <dgm:cxn modelId="{C07EC332-BDE8-487D-A3A3-872FC24D17B1}" srcId="{60764A03-2BB2-4BFC-8FBE-D67444708887}" destId="{A4B564C8-3CA4-44E6-920A-CACD511DD26A}" srcOrd="2" destOrd="0" parTransId="{98015F4A-0983-44C8-8FE6-AA88C73B46FD}" sibTransId="{7F3B8205-1DCE-4953-B577-2A180F7EE490}"/>
    <dgm:cxn modelId="{CB3FFB06-A066-4988-A07D-CC457335ED9D}" type="presOf" srcId="{B9C651AA-7118-4745-B46F-8C044E00916F}" destId="{8C491214-64E3-4F03-99C5-4DFC7E819166}" srcOrd="0" destOrd="0" presId="urn:microsoft.com/office/officeart/2005/8/layout/cycle2"/>
    <dgm:cxn modelId="{087F24C3-A55A-4070-BA95-0AC9175A7858}" srcId="{60764A03-2BB2-4BFC-8FBE-D67444708887}" destId="{6ED8D199-88C1-411E-BA66-3C4E0172D848}" srcOrd="1" destOrd="0" parTransId="{5E46DB3F-61F0-4B98-90B9-DF30CF731F76}" sibTransId="{FD8F107F-39E6-4002-B2E2-D208932AC2E1}"/>
    <dgm:cxn modelId="{C426499B-D5CC-4616-9A1C-2AFB2C2F65DC}" srcId="{60764A03-2BB2-4BFC-8FBE-D67444708887}" destId="{F4CD5FCF-D7F1-4515-8392-D3F8B01081FA}" srcOrd="0" destOrd="0" parTransId="{7E44FFA1-D1F6-41DC-920B-14C4D965760B}" sibTransId="{1CB5E06C-EFE0-48C8-B3BF-F2428F14F300}"/>
    <dgm:cxn modelId="{35FF3146-04F0-4B37-B93E-9857CF09B3E1}" type="presOf" srcId="{EAFE3210-FAE4-47FF-B1F1-08B4C1B26647}" destId="{7DC384DC-AB37-4B4A-8995-6D8179BA79FD}" srcOrd="0" destOrd="0" presId="urn:microsoft.com/office/officeart/2005/8/layout/cycle2"/>
    <dgm:cxn modelId="{41CD7127-9746-4E90-A478-D36B057CA7E9}" type="presOf" srcId="{1CB5E06C-EFE0-48C8-B3BF-F2428F14F300}" destId="{A561141D-A249-4B57-B70F-C3422E1B2DFF}" srcOrd="1" destOrd="0" presId="urn:microsoft.com/office/officeart/2005/8/layout/cycle2"/>
    <dgm:cxn modelId="{AF8F8565-7807-49DB-A87A-B9C9872D7659}" type="presOf" srcId="{7F3B8205-1DCE-4953-B577-2A180F7EE490}" destId="{16B77059-38EC-46D1-A709-677F578A6B6E}" srcOrd="1" destOrd="0" presId="urn:microsoft.com/office/officeart/2005/8/layout/cycle2"/>
    <dgm:cxn modelId="{C4C96D04-DC83-41F5-B9A1-43D2C4660C85}" type="presOf" srcId="{7F3B8205-1DCE-4953-B577-2A180F7EE490}" destId="{0D320EBB-0717-481F-9181-6AB35737FDBF}" srcOrd="0" destOrd="0" presId="urn:microsoft.com/office/officeart/2005/8/layout/cycle2"/>
    <dgm:cxn modelId="{D422E69E-2FB6-462E-8FC5-8CB614562CE4}" type="presOf" srcId="{B9C651AA-7118-4745-B46F-8C044E00916F}" destId="{E76DECE4-5E8D-4EFC-9C5D-AE2F599EAEF0}" srcOrd="1" destOrd="0" presId="urn:microsoft.com/office/officeart/2005/8/layout/cycle2"/>
    <dgm:cxn modelId="{BD823C05-ABC1-4776-A3A4-814E0BF18B24}" type="presOf" srcId="{1CB5E06C-EFE0-48C8-B3BF-F2428F14F300}" destId="{95389ADB-0D0D-429D-BD3E-A55BF2532C15}" srcOrd="0" destOrd="0" presId="urn:microsoft.com/office/officeart/2005/8/layout/cycle2"/>
    <dgm:cxn modelId="{022ED82D-5558-4E93-9A9C-B6FAF9D0DF45}" type="presOf" srcId="{FD8F107F-39E6-4002-B2E2-D208932AC2E1}" destId="{F4F11597-67DE-458A-BD23-719841EF58F4}" srcOrd="0" destOrd="0" presId="urn:microsoft.com/office/officeart/2005/8/layout/cycle2"/>
    <dgm:cxn modelId="{433CDF1F-CD4D-407A-8DD5-946F782BFAFA}" type="presParOf" srcId="{B3FC0E7D-DF71-445A-B1A9-993A6C3B8D2C}" destId="{F19FB55F-AD92-438F-AD43-CEF2F4771773}" srcOrd="0" destOrd="0" presId="urn:microsoft.com/office/officeart/2005/8/layout/cycle2"/>
    <dgm:cxn modelId="{9FF844E1-8AE5-499E-9F19-EF62E27160ED}" type="presParOf" srcId="{B3FC0E7D-DF71-445A-B1A9-993A6C3B8D2C}" destId="{95389ADB-0D0D-429D-BD3E-A55BF2532C15}" srcOrd="1" destOrd="0" presId="urn:microsoft.com/office/officeart/2005/8/layout/cycle2"/>
    <dgm:cxn modelId="{D2C79A84-9117-431E-B497-6D288437BDE4}" type="presParOf" srcId="{95389ADB-0D0D-429D-BD3E-A55BF2532C15}" destId="{A561141D-A249-4B57-B70F-C3422E1B2DFF}" srcOrd="0" destOrd="0" presId="urn:microsoft.com/office/officeart/2005/8/layout/cycle2"/>
    <dgm:cxn modelId="{107DE06C-AF8B-4EDF-9A7E-9D7B22B15571}" type="presParOf" srcId="{B3FC0E7D-DF71-445A-B1A9-993A6C3B8D2C}" destId="{1C94C00F-49FB-449D-B082-CDD2BD00D44E}" srcOrd="2" destOrd="0" presId="urn:microsoft.com/office/officeart/2005/8/layout/cycle2"/>
    <dgm:cxn modelId="{CA9FE118-9242-4F68-A3CB-42D56E533C7C}" type="presParOf" srcId="{B3FC0E7D-DF71-445A-B1A9-993A6C3B8D2C}" destId="{F4F11597-67DE-458A-BD23-719841EF58F4}" srcOrd="3" destOrd="0" presId="urn:microsoft.com/office/officeart/2005/8/layout/cycle2"/>
    <dgm:cxn modelId="{2B5E86CC-F303-4AEF-86C0-68FCD1DBB9ED}" type="presParOf" srcId="{F4F11597-67DE-458A-BD23-719841EF58F4}" destId="{34054AC8-E3F8-40CC-9FCE-CFC8C3816E96}" srcOrd="0" destOrd="0" presId="urn:microsoft.com/office/officeart/2005/8/layout/cycle2"/>
    <dgm:cxn modelId="{5FE49D1A-AACE-4450-AEBE-AD2F388173D4}" type="presParOf" srcId="{B3FC0E7D-DF71-445A-B1A9-993A6C3B8D2C}" destId="{0CD0C733-647C-468A-863B-40DE414DC729}" srcOrd="4" destOrd="0" presId="urn:microsoft.com/office/officeart/2005/8/layout/cycle2"/>
    <dgm:cxn modelId="{4B3635D5-B66B-4478-A88A-C515E580A92E}" type="presParOf" srcId="{B3FC0E7D-DF71-445A-B1A9-993A6C3B8D2C}" destId="{0D320EBB-0717-481F-9181-6AB35737FDBF}" srcOrd="5" destOrd="0" presId="urn:microsoft.com/office/officeart/2005/8/layout/cycle2"/>
    <dgm:cxn modelId="{2383BA93-329D-4445-A853-8A9CE794EFBC}" type="presParOf" srcId="{0D320EBB-0717-481F-9181-6AB35737FDBF}" destId="{16B77059-38EC-46D1-A709-677F578A6B6E}" srcOrd="0" destOrd="0" presId="urn:microsoft.com/office/officeart/2005/8/layout/cycle2"/>
    <dgm:cxn modelId="{2F30ABDB-1728-4149-B3DB-D0F932E592D0}" type="presParOf" srcId="{B3FC0E7D-DF71-445A-B1A9-993A6C3B8D2C}" destId="{5B927E05-F44E-46F5-983F-CABF451DBF39}" srcOrd="6" destOrd="0" presId="urn:microsoft.com/office/officeart/2005/8/layout/cycle2"/>
    <dgm:cxn modelId="{F38E5303-8CCE-40E4-BCA3-51EE4865980C}" type="presParOf" srcId="{B3FC0E7D-DF71-445A-B1A9-993A6C3B8D2C}" destId="{7DC384DC-AB37-4B4A-8995-6D8179BA79FD}" srcOrd="7" destOrd="0" presId="urn:microsoft.com/office/officeart/2005/8/layout/cycle2"/>
    <dgm:cxn modelId="{0E533005-7455-4921-AB37-6D6D17488E9F}" type="presParOf" srcId="{7DC384DC-AB37-4B4A-8995-6D8179BA79FD}" destId="{BDEFD94A-0DC6-4A14-BCC8-8BC4910DC08A}" srcOrd="0" destOrd="0" presId="urn:microsoft.com/office/officeart/2005/8/layout/cycle2"/>
    <dgm:cxn modelId="{958C1DB7-6A61-4535-8E41-F0DA4E24479F}" type="presParOf" srcId="{B3FC0E7D-DF71-445A-B1A9-993A6C3B8D2C}" destId="{20132007-8F76-4FE8-95C9-C14CE1CF5819}" srcOrd="8" destOrd="0" presId="urn:microsoft.com/office/officeart/2005/8/layout/cycle2"/>
    <dgm:cxn modelId="{5F7B0451-B4A4-4321-979C-4628F5DB03A1}" type="presParOf" srcId="{B3FC0E7D-DF71-445A-B1A9-993A6C3B8D2C}" destId="{8C491214-64E3-4F03-99C5-4DFC7E819166}" srcOrd="9" destOrd="0" presId="urn:microsoft.com/office/officeart/2005/8/layout/cycle2"/>
    <dgm:cxn modelId="{FFAA9F9D-75C6-421C-B7C0-D7480BC5E62F}" type="presParOf" srcId="{8C491214-64E3-4F03-99C5-4DFC7E819166}" destId="{E76DECE4-5E8D-4EFC-9C5D-AE2F599EAEF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070CB6-08A0-41D9-BE18-6813DC342C14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B0E6FCD0-DE31-4FCB-9652-41E2CF0C4F41}">
      <dgm:prSet phldrT="[テキスト]"/>
      <dgm:spPr/>
      <dgm:t>
        <a:bodyPr/>
        <a:lstStyle/>
        <a:p>
          <a:r>
            <a:rPr kumimoji="1" lang="ja-JP" altLang="en-US" dirty="0" smtClean="0"/>
            <a:t>コア事業の深耕</a:t>
          </a:r>
          <a:endParaRPr kumimoji="1" lang="ja-JP" altLang="en-US" dirty="0"/>
        </a:p>
      </dgm:t>
    </dgm:pt>
    <dgm:pt modelId="{252349A9-FE63-43D6-987D-E2BC27D24D6C}" type="parTrans" cxnId="{38860174-9A71-468F-99C8-7E8E4E8ED3B4}">
      <dgm:prSet/>
      <dgm:spPr/>
      <dgm:t>
        <a:bodyPr/>
        <a:lstStyle/>
        <a:p>
          <a:endParaRPr kumimoji="1" lang="ja-JP" altLang="en-US"/>
        </a:p>
      </dgm:t>
    </dgm:pt>
    <dgm:pt modelId="{64172EE4-BAC1-4BED-B099-E459E56ED49F}" type="sibTrans" cxnId="{38860174-9A71-468F-99C8-7E8E4E8ED3B4}">
      <dgm:prSet/>
      <dgm:spPr/>
      <dgm:t>
        <a:bodyPr/>
        <a:lstStyle/>
        <a:p>
          <a:endParaRPr kumimoji="1" lang="ja-JP" altLang="en-US"/>
        </a:p>
      </dgm:t>
    </dgm:pt>
    <dgm:pt modelId="{5DE159DB-3E3D-4E43-BED9-E0A3C699D792}">
      <dgm:prSet phldrT="[テキスト]"/>
      <dgm:spPr/>
      <dgm:t>
        <a:bodyPr/>
        <a:lstStyle/>
        <a:p>
          <a:r>
            <a:rPr kumimoji="1" lang="ja-JP" altLang="en-US" dirty="0" smtClean="0"/>
            <a:t>新規</a:t>
          </a:r>
          <a:r>
            <a:rPr kumimoji="1" lang="en-US" altLang="ja-JP" dirty="0" smtClean="0"/>
            <a:t/>
          </a:r>
          <a:br>
            <a:rPr kumimoji="1" lang="en-US" altLang="ja-JP" dirty="0" smtClean="0"/>
          </a:br>
          <a:r>
            <a:rPr kumimoji="1" lang="ja-JP" altLang="en-US" dirty="0" smtClean="0"/>
            <a:t>事業の</a:t>
          </a:r>
          <a:r>
            <a:rPr kumimoji="1" lang="en-US" altLang="ja-JP" dirty="0" smtClean="0"/>
            <a:t/>
          </a:r>
          <a:br>
            <a:rPr kumimoji="1" lang="en-US" altLang="ja-JP" dirty="0" smtClean="0"/>
          </a:br>
          <a:r>
            <a:rPr kumimoji="1" lang="ja-JP" altLang="en-US" dirty="0" smtClean="0"/>
            <a:t>創造</a:t>
          </a:r>
          <a:endParaRPr kumimoji="1" lang="ja-JP" altLang="en-US" dirty="0"/>
        </a:p>
      </dgm:t>
    </dgm:pt>
    <dgm:pt modelId="{626CC07F-4148-4825-BF82-0A18137A11F9}" type="parTrans" cxnId="{7F746BD0-CB12-4D09-AA3E-CDBEB674ACA8}">
      <dgm:prSet/>
      <dgm:spPr/>
      <dgm:t>
        <a:bodyPr/>
        <a:lstStyle/>
        <a:p>
          <a:endParaRPr kumimoji="1" lang="ja-JP" altLang="en-US"/>
        </a:p>
      </dgm:t>
    </dgm:pt>
    <dgm:pt modelId="{E71BEDC2-D550-4BBD-B33A-E0F87FA08414}" type="sibTrans" cxnId="{7F746BD0-CB12-4D09-AA3E-CDBEB674ACA8}">
      <dgm:prSet/>
      <dgm:spPr/>
      <dgm:t>
        <a:bodyPr/>
        <a:lstStyle/>
        <a:p>
          <a:endParaRPr kumimoji="1" lang="ja-JP" altLang="en-US"/>
        </a:p>
      </dgm:t>
    </dgm:pt>
    <dgm:pt modelId="{4575FB75-0CBC-4A40-B898-3809A0E10E5B}">
      <dgm:prSet phldrT="[テキスト]"/>
      <dgm:spPr/>
      <dgm:t>
        <a:bodyPr/>
        <a:lstStyle/>
        <a:p>
          <a:r>
            <a:rPr kumimoji="1" lang="ja-JP" altLang="en-US" dirty="0" smtClean="0"/>
            <a:t>企業</a:t>
          </a:r>
          <a:r>
            <a:rPr kumimoji="1" lang="en-US" altLang="ja-JP" dirty="0" smtClean="0"/>
            <a:t/>
          </a:r>
          <a:br>
            <a:rPr kumimoji="1" lang="en-US" altLang="ja-JP" dirty="0" smtClean="0"/>
          </a:br>
          <a:r>
            <a:rPr kumimoji="1" lang="ja-JP" altLang="en-US" dirty="0" smtClean="0"/>
            <a:t>体質の強化</a:t>
          </a:r>
          <a:endParaRPr kumimoji="1" lang="ja-JP" altLang="en-US" dirty="0"/>
        </a:p>
      </dgm:t>
    </dgm:pt>
    <dgm:pt modelId="{9885D465-3930-46D2-98FA-F47E8F18BB6E}" type="parTrans" cxnId="{FAA190C0-EC5C-43B5-92D0-214BD4E6EAA1}">
      <dgm:prSet/>
      <dgm:spPr/>
      <dgm:t>
        <a:bodyPr/>
        <a:lstStyle/>
        <a:p>
          <a:endParaRPr kumimoji="1" lang="ja-JP" altLang="en-US"/>
        </a:p>
      </dgm:t>
    </dgm:pt>
    <dgm:pt modelId="{807CF2B2-3704-4074-BF2C-0894FB13F1E1}" type="sibTrans" cxnId="{FAA190C0-EC5C-43B5-92D0-214BD4E6EAA1}">
      <dgm:prSet/>
      <dgm:spPr/>
      <dgm:t>
        <a:bodyPr/>
        <a:lstStyle/>
        <a:p>
          <a:endParaRPr kumimoji="1" lang="ja-JP" altLang="en-US"/>
        </a:p>
      </dgm:t>
    </dgm:pt>
    <dgm:pt modelId="{45AECED2-0760-4946-BF74-39B030DD9CE3}" type="pres">
      <dgm:prSet presAssocID="{40070CB6-08A0-41D9-BE18-6813DC342C14}" presName="compositeShape" presStyleCnt="0">
        <dgm:presLayoutVars>
          <dgm:chMax val="7"/>
          <dgm:dir/>
          <dgm:resizeHandles val="exact"/>
        </dgm:presLayoutVars>
      </dgm:prSet>
      <dgm:spPr/>
    </dgm:pt>
    <dgm:pt modelId="{D587E93C-FD2B-4B87-B14F-59085AB94478}" type="pres">
      <dgm:prSet presAssocID="{B0E6FCD0-DE31-4FCB-9652-41E2CF0C4F41}" presName="circ1" presStyleLbl="vennNode1" presStyleIdx="0" presStyleCnt="3"/>
      <dgm:spPr/>
    </dgm:pt>
    <dgm:pt modelId="{92697787-23F8-4ECA-8D47-41FBC5302397}" type="pres">
      <dgm:prSet presAssocID="{B0E6FCD0-DE31-4FCB-9652-41E2CF0C4F4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F1C05F3-16F2-4B56-9BBA-0E39C83A4121}" type="pres">
      <dgm:prSet presAssocID="{5DE159DB-3E3D-4E43-BED9-E0A3C699D792}" presName="circ2" presStyleLbl="vennNode1" presStyleIdx="1" presStyleCnt="3"/>
      <dgm:spPr/>
    </dgm:pt>
    <dgm:pt modelId="{D68C9846-81FE-4B1C-8525-D1E3571313D5}" type="pres">
      <dgm:prSet presAssocID="{5DE159DB-3E3D-4E43-BED9-E0A3C699D79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A1F06EB-1385-4D6C-B627-DAE7D828DBBB}" type="pres">
      <dgm:prSet presAssocID="{4575FB75-0CBC-4A40-B898-3809A0E10E5B}" presName="circ3" presStyleLbl="vennNode1" presStyleIdx="2" presStyleCnt="3"/>
      <dgm:spPr/>
    </dgm:pt>
    <dgm:pt modelId="{C8A075E6-70E5-448E-B476-F36DA8CDA969}" type="pres">
      <dgm:prSet presAssocID="{4575FB75-0CBC-4A40-B898-3809A0E10E5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AA190C0-EC5C-43B5-92D0-214BD4E6EAA1}" srcId="{40070CB6-08A0-41D9-BE18-6813DC342C14}" destId="{4575FB75-0CBC-4A40-B898-3809A0E10E5B}" srcOrd="2" destOrd="0" parTransId="{9885D465-3930-46D2-98FA-F47E8F18BB6E}" sibTransId="{807CF2B2-3704-4074-BF2C-0894FB13F1E1}"/>
    <dgm:cxn modelId="{D49BDC99-6E6D-4DED-B3C0-10EF4C1BFD6A}" type="presOf" srcId="{40070CB6-08A0-41D9-BE18-6813DC342C14}" destId="{45AECED2-0760-4946-BF74-39B030DD9CE3}" srcOrd="0" destOrd="0" presId="urn:microsoft.com/office/officeart/2005/8/layout/venn1"/>
    <dgm:cxn modelId="{868805F6-ACC9-4AB8-B89D-9D361B4C1A1D}" type="presOf" srcId="{5DE159DB-3E3D-4E43-BED9-E0A3C699D792}" destId="{8F1C05F3-16F2-4B56-9BBA-0E39C83A4121}" srcOrd="0" destOrd="0" presId="urn:microsoft.com/office/officeart/2005/8/layout/venn1"/>
    <dgm:cxn modelId="{7F746BD0-CB12-4D09-AA3E-CDBEB674ACA8}" srcId="{40070CB6-08A0-41D9-BE18-6813DC342C14}" destId="{5DE159DB-3E3D-4E43-BED9-E0A3C699D792}" srcOrd="1" destOrd="0" parTransId="{626CC07F-4148-4825-BF82-0A18137A11F9}" sibTransId="{E71BEDC2-D550-4BBD-B33A-E0F87FA08414}"/>
    <dgm:cxn modelId="{01AD0393-4802-4DC0-B7CA-0B94B05F0DC7}" type="presOf" srcId="{4575FB75-0CBC-4A40-B898-3809A0E10E5B}" destId="{C8A075E6-70E5-448E-B476-F36DA8CDA969}" srcOrd="1" destOrd="0" presId="urn:microsoft.com/office/officeart/2005/8/layout/venn1"/>
    <dgm:cxn modelId="{D74544DA-0042-4438-91CB-0274AA5ACF82}" type="presOf" srcId="{5DE159DB-3E3D-4E43-BED9-E0A3C699D792}" destId="{D68C9846-81FE-4B1C-8525-D1E3571313D5}" srcOrd="1" destOrd="0" presId="urn:microsoft.com/office/officeart/2005/8/layout/venn1"/>
    <dgm:cxn modelId="{2772DD85-C9BD-4284-964E-CE85FC29D47B}" type="presOf" srcId="{B0E6FCD0-DE31-4FCB-9652-41E2CF0C4F41}" destId="{92697787-23F8-4ECA-8D47-41FBC5302397}" srcOrd="1" destOrd="0" presId="urn:microsoft.com/office/officeart/2005/8/layout/venn1"/>
    <dgm:cxn modelId="{FE599A0B-6E96-4976-8990-9DB3F5EA5888}" type="presOf" srcId="{4575FB75-0CBC-4A40-B898-3809A0E10E5B}" destId="{2A1F06EB-1385-4D6C-B627-DAE7D828DBBB}" srcOrd="0" destOrd="0" presId="urn:microsoft.com/office/officeart/2005/8/layout/venn1"/>
    <dgm:cxn modelId="{FE606506-BB9C-43D3-844E-E0A6FE9DD08A}" type="presOf" srcId="{B0E6FCD0-DE31-4FCB-9652-41E2CF0C4F41}" destId="{D587E93C-FD2B-4B87-B14F-59085AB94478}" srcOrd="0" destOrd="0" presId="urn:microsoft.com/office/officeart/2005/8/layout/venn1"/>
    <dgm:cxn modelId="{38860174-9A71-468F-99C8-7E8E4E8ED3B4}" srcId="{40070CB6-08A0-41D9-BE18-6813DC342C14}" destId="{B0E6FCD0-DE31-4FCB-9652-41E2CF0C4F41}" srcOrd="0" destOrd="0" parTransId="{252349A9-FE63-43D6-987D-E2BC27D24D6C}" sibTransId="{64172EE4-BAC1-4BED-B099-E459E56ED49F}"/>
    <dgm:cxn modelId="{15D733A5-AE9D-4EAF-BEE3-1A7F525EDC7E}" type="presParOf" srcId="{45AECED2-0760-4946-BF74-39B030DD9CE3}" destId="{D587E93C-FD2B-4B87-B14F-59085AB94478}" srcOrd="0" destOrd="0" presId="urn:microsoft.com/office/officeart/2005/8/layout/venn1"/>
    <dgm:cxn modelId="{B8386ED9-7C56-4E1F-89D2-A470CAB37CC5}" type="presParOf" srcId="{45AECED2-0760-4946-BF74-39B030DD9CE3}" destId="{92697787-23F8-4ECA-8D47-41FBC5302397}" srcOrd="1" destOrd="0" presId="urn:microsoft.com/office/officeart/2005/8/layout/venn1"/>
    <dgm:cxn modelId="{06AA2EF9-EA1E-451F-B500-50B52A975FFD}" type="presParOf" srcId="{45AECED2-0760-4946-BF74-39B030DD9CE3}" destId="{8F1C05F3-16F2-4B56-9BBA-0E39C83A4121}" srcOrd="2" destOrd="0" presId="urn:microsoft.com/office/officeart/2005/8/layout/venn1"/>
    <dgm:cxn modelId="{04E4C6BB-E996-476D-9D57-7E6A9B7425F5}" type="presParOf" srcId="{45AECED2-0760-4946-BF74-39B030DD9CE3}" destId="{D68C9846-81FE-4B1C-8525-D1E3571313D5}" srcOrd="3" destOrd="0" presId="urn:microsoft.com/office/officeart/2005/8/layout/venn1"/>
    <dgm:cxn modelId="{D6FE596C-C473-42C8-ABBB-4312D330EF33}" type="presParOf" srcId="{45AECED2-0760-4946-BF74-39B030DD9CE3}" destId="{2A1F06EB-1385-4D6C-B627-DAE7D828DBBB}" srcOrd="4" destOrd="0" presId="urn:microsoft.com/office/officeart/2005/8/layout/venn1"/>
    <dgm:cxn modelId="{9F96A18A-170D-443B-98F2-39A07263D6B5}" type="presParOf" srcId="{45AECED2-0760-4946-BF74-39B030DD9CE3}" destId="{C8A075E6-70E5-448E-B476-F36DA8CDA96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FB55F-AD92-438F-AD43-CEF2F4771773}">
      <dsp:nvSpPr>
        <dsp:cNvPr id="0" name=""/>
        <dsp:cNvSpPr/>
      </dsp:nvSpPr>
      <dsp:spPr>
        <a:xfrm>
          <a:off x="2488406" y="174"/>
          <a:ext cx="1119187" cy="11191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 smtClean="0"/>
            <a:t>開発・設計</a:t>
          </a:r>
          <a:endParaRPr kumimoji="1" lang="ja-JP" altLang="en-US" sz="2300" kern="1200" dirty="0"/>
        </a:p>
      </dsp:txBody>
      <dsp:txXfrm>
        <a:off x="2652307" y="164075"/>
        <a:ext cx="791385" cy="791385"/>
      </dsp:txXfrm>
    </dsp:sp>
    <dsp:sp modelId="{95389ADB-0D0D-429D-BD3E-A55BF2532C15}">
      <dsp:nvSpPr>
        <dsp:cNvPr id="0" name=""/>
        <dsp:cNvSpPr/>
      </dsp:nvSpPr>
      <dsp:spPr>
        <a:xfrm rot="2160000">
          <a:off x="3572348" y="860136"/>
          <a:ext cx="298041" cy="3777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>
        <a:off x="3580886" y="909403"/>
        <a:ext cx="208629" cy="226635"/>
      </dsp:txXfrm>
    </dsp:sp>
    <dsp:sp modelId="{1C94C00F-49FB-449D-B082-CDD2BD00D44E}">
      <dsp:nvSpPr>
        <dsp:cNvPr id="0" name=""/>
        <dsp:cNvSpPr/>
      </dsp:nvSpPr>
      <dsp:spPr>
        <a:xfrm>
          <a:off x="3848792" y="988552"/>
          <a:ext cx="1119187" cy="1119187"/>
        </a:xfrm>
        <a:prstGeom prst="ellipse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 smtClean="0"/>
            <a:t>生産</a:t>
          </a:r>
          <a:endParaRPr kumimoji="1" lang="ja-JP" altLang="en-US" sz="2300" kern="1200" dirty="0"/>
        </a:p>
      </dsp:txBody>
      <dsp:txXfrm>
        <a:off x="4012693" y="1152453"/>
        <a:ext cx="791385" cy="791385"/>
      </dsp:txXfrm>
    </dsp:sp>
    <dsp:sp modelId="{F4F11597-67DE-458A-BD23-719841EF58F4}">
      <dsp:nvSpPr>
        <dsp:cNvPr id="0" name=""/>
        <dsp:cNvSpPr/>
      </dsp:nvSpPr>
      <dsp:spPr>
        <a:xfrm rot="6480000">
          <a:off x="4002161" y="2150875"/>
          <a:ext cx="298041" cy="3777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 rot="10800000">
        <a:off x="4060682" y="2183902"/>
        <a:ext cx="208629" cy="226635"/>
      </dsp:txXfrm>
    </dsp:sp>
    <dsp:sp modelId="{0CD0C733-647C-468A-863B-40DE414DC729}">
      <dsp:nvSpPr>
        <dsp:cNvPr id="0" name=""/>
        <dsp:cNvSpPr/>
      </dsp:nvSpPr>
      <dsp:spPr>
        <a:xfrm>
          <a:off x="3329171" y="2587782"/>
          <a:ext cx="1119187" cy="1119187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 smtClean="0"/>
            <a:t>物流</a:t>
          </a:r>
          <a:endParaRPr kumimoji="1" lang="ja-JP" altLang="en-US" sz="2300" kern="1200" dirty="0"/>
        </a:p>
      </dsp:txBody>
      <dsp:txXfrm>
        <a:off x="3493072" y="2751683"/>
        <a:ext cx="791385" cy="791385"/>
      </dsp:txXfrm>
    </dsp:sp>
    <dsp:sp modelId="{0D320EBB-0717-481F-9181-6AB35737FDBF}">
      <dsp:nvSpPr>
        <dsp:cNvPr id="0" name=""/>
        <dsp:cNvSpPr/>
      </dsp:nvSpPr>
      <dsp:spPr>
        <a:xfrm rot="10800000">
          <a:off x="2907414" y="2958513"/>
          <a:ext cx="298041" cy="3777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 rot="10800000">
        <a:off x="2996826" y="3034058"/>
        <a:ext cx="208629" cy="226635"/>
      </dsp:txXfrm>
    </dsp:sp>
    <dsp:sp modelId="{5B927E05-F44E-46F5-983F-CABF451DBF39}">
      <dsp:nvSpPr>
        <dsp:cNvPr id="0" name=""/>
        <dsp:cNvSpPr/>
      </dsp:nvSpPr>
      <dsp:spPr>
        <a:xfrm>
          <a:off x="1647641" y="2587782"/>
          <a:ext cx="1119187" cy="1119187"/>
        </a:xfrm>
        <a:prstGeom prst="ellipse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 smtClean="0"/>
            <a:t>販売</a:t>
          </a:r>
          <a:endParaRPr kumimoji="1" lang="ja-JP" altLang="en-US" sz="2300" kern="1200" dirty="0"/>
        </a:p>
      </dsp:txBody>
      <dsp:txXfrm>
        <a:off x="1811542" y="2751683"/>
        <a:ext cx="791385" cy="791385"/>
      </dsp:txXfrm>
    </dsp:sp>
    <dsp:sp modelId="{7DC384DC-AB37-4B4A-8995-6D8179BA79FD}">
      <dsp:nvSpPr>
        <dsp:cNvPr id="0" name=""/>
        <dsp:cNvSpPr/>
      </dsp:nvSpPr>
      <dsp:spPr>
        <a:xfrm rot="15120000">
          <a:off x="1801010" y="2166920"/>
          <a:ext cx="298041" cy="3777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 rot="10800000">
        <a:off x="1859531" y="2284983"/>
        <a:ext cx="208629" cy="226635"/>
      </dsp:txXfrm>
    </dsp:sp>
    <dsp:sp modelId="{20132007-8F76-4FE8-95C9-C14CE1CF5819}">
      <dsp:nvSpPr>
        <dsp:cNvPr id="0" name=""/>
        <dsp:cNvSpPr/>
      </dsp:nvSpPr>
      <dsp:spPr>
        <a:xfrm>
          <a:off x="1128020" y="988552"/>
          <a:ext cx="1119187" cy="1119187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 smtClean="0"/>
            <a:t>サービス</a:t>
          </a:r>
          <a:endParaRPr kumimoji="1" lang="ja-JP" altLang="en-US" sz="2300" kern="1200" dirty="0"/>
        </a:p>
      </dsp:txBody>
      <dsp:txXfrm>
        <a:off x="1291921" y="1152453"/>
        <a:ext cx="791385" cy="791385"/>
      </dsp:txXfrm>
    </dsp:sp>
    <dsp:sp modelId="{8C491214-64E3-4F03-99C5-4DFC7E819166}">
      <dsp:nvSpPr>
        <dsp:cNvPr id="0" name=""/>
        <dsp:cNvSpPr/>
      </dsp:nvSpPr>
      <dsp:spPr>
        <a:xfrm rot="19440000">
          <a:off x="2211962" y="870052"/>
          <a:ext cx="298041" cy="3777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/>
        </a:p>
      </dsp:txBody>
      <dsp:txXfrm>
        <a:off x="2220500" y="971875"/>
        <a:ext cx="208629" cy="226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7E93C-FD2B-4B87-B14F-59085AB94478}">
      <dsp:nvSpPr>
        <dsp:cNvPr id="0" name=""/>
        <dsp:cNvSpPr/>
      </dsp:nvSpPr>
      <dsp:spPr>
        <a:xfrm>
          <a:off x="2010273" y="43238"/>
          <a:ext cx="2075452" cy="207545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 smtClean="0"/>
            <a:t>コア事業の深耕</a:t>
          </a:r>
          <a:endParaRPr kumimoji="1" lang="ja-JP" altLang="en-US" sz="2500" kern="1200" dirty="0"/>
        </a:p>
      </dsp:txBody>
      <dsp:txXfrm>
        <a:off x="2287000" y="406442"/>
        <a:ext cx="1521998" cy="933953"/>
      </dsp:txXfrm>
    </dsp:sp>
    <dsp:sp modelId="{8F1C05F3-16F2-4B56-9BBA-0E39C83A4121}">
      <dsp:nvSpPr>
        <dsp:cNvPr id="0" name=""/>
        <dsp:cNvSpPr/>
      </dsp:nvSpPr>
      <dsp:spPr>
        <a:xfrm>
          <a:off x="2759166" y="1340396"/>
          <a:ext cx="2075452" cy="2075452"/>
        </a:xfrm>
        <a:prstGeom prst="ellipse">
          <a:avLst/>
        </a:prstGeom>
        <a:solidFill>
          <a:schemeClr val="accent2">
            <a:alpha val="50000"/>
            <a:hueOff val="2340759"/>
            <a:satOff val="-2919"/>
            <a:lumOff val="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 smtClean="0"/>
            <a:t>新規</a:t>
          </a:r>
          <a:r>
            <a:rPr kumimoji="1" lang="en-US" altLang="ja-JP" sz="2500" kern="1200" dirty="0" smtClean="0"/>
            <a:t/>
          </a:r>
          <a:br>
            <a:rPr kumimoji="1" lang="en-US" altLang="ja-JP" sz="2500" kern="1200" dirty="0" smtClean="0"/>
          </a:br>
          <a:r>
            <a:rPr kumimoji="1" lang="ja-JP" altLang="en-US" sz="2500" kern="1200" dirty="0" smtClean="0"/>
            <a:t>事業の</a:t>
          </a:r>
          <a:r>
            <a:rPr kumimoji="1" lang="en-US" altLang="ja-JP" sz="2500" kern="1200" dirty="0" smtClean="0"/>
            <a:t/>
          </a:r>
          <a:br>
            <a:rPr kumimoji="1" lang="en-US" altLang="ja-JP" sz="2500" kern="1200" dirty="0" smtClean="0"/>
          </a:br>
          <a:r>
            <a:rPr kumimoji="1" lang="ja-JP" altLang="en-US" sz="2500" kern="1200" dirty="0" smtClean="0"/>
            <a:t>創造</a:t>
          </a:r>
          <a:endParaRPr kumimoji="1" lang="ja-JP" altLang="en-US" sz="2500" kern="1200" dirty="0"/>
        </a:p>
      </dsp:txBody>
      <dsp:txXfrm>
        <a:off x="3393908" y="1876555"/>
        <a:ext cx="1245271" cy="1141499"/>
      </dsp:txXfrm>
    </dsp:sp>
    <dsp:sp modelId="{2A1F06EB-1385-4D6C-B627-DAE7D828DBBB}">
      <dsp:nvSpPr>
        <dsp:cNvPr id="0" name=""/>
        <dsp:cNvSpPr/>
      </dsp:nvSpPr>
      <dsp:spPr>
        <a:xfrm>
          <a:off x="1261381" y="1340396"/>
          <a:ext cx="2075452" cy="2075452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 smtClean="0"/>
            <a:t>企業</a:t>
          </a:r>
          <a:r>
            <a:rPr kumimoji="1" lang="en-US" altLang="ja-JP" sz="2500" kern="1200" dirty="0" smtClean="0"/>
            <a:t/>
          </a:r>
          <a:br>
            <a:rPr kumimoji="1" lang="en-US" altLang="ja-JP" sz="2500" kern="1200" dirty="0" smtClean="0"/>
          </a:br>
          <a:r>
            <a:rPr kumimoji="1" lang="ja-JP" altLang="en-US" sz="2500" kern="1200" dirty="0" smtClean="0"/>
            <a:t>体質の強化</a:t>
          </a:r>
          <a:endParaRPr kumimoji="1" lang="ja-JP" altLang="en-US" sz="2500" kern="1200" dirty="0"/>
        </a:p>
      </dsp:txBody>
      <dsp:txXfrm>
        <a:off x="1456819" y="1876555"/>
        <a:ext cx="1245271" cy="1141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2D2437-2043-4374-AE22-7E9F90B766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5919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D2437-2043-4374-AE22-7E9F90B766AE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4609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D2437-2043-4374-AE22-7E9F90B766AE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584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 userDrawn="1"/>
        </p:nvGrpSpPr>
        <p:grpSpPr>
          <a:xfrm>
            <a:off x="685800" y="1314568"/>
            <a:ext cx="4680320" cy="2393336"/>
            <a:chOff x="1691680" y="2997000"/>
            <a:chExt cx="4680320" cy="2393336"/>
          </a:xfrm>
        </p:grpSpPr>
        <p:sp>
          <p:nvSpPr>
            <p:cNvPr id="11" name="正方形/長方形 10"/>
            <p:cNvSpPr/>
            <p:nvPr/>
          </p:nvSpPr>
          <p:spPr>
            <a:xfrm>
              <a:off x="1691680" y="3717032"/>
              <a:ext cx="288032" cy="42020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979712" y="3717032"/>
              <a:ext cx="288032" cy="43204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267744" y="3717032"/>
              <a:ext cx="288032" cy="432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555776" y="3717032"/>
              <a:ext cx="288032" cy="4320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979712" y="4130784"/>
              <a:ext cx="288032" cy="42020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267744" y="4130784"/>
              <a:ext cx="288032" cy="43204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555776" y="4130784"/>
              <a:ext cx="288032" cy="432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843808" y="4130784"/>
              <a:ext cx="288032" cy="4320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267744" y="4544536"/>
              <a:ext cx="288032" cy="4137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555776" y="4544536"/>
              <a:ext cx="288032" cy="43204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843808" y="4544536"/>
              <a:ext cx="288032" cy="432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131840" y="4544536"/>
              <a:ext cx="288032" cy="4320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556000" y="4958288"/>
              <a:ext cx="288032" cy="43204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2844032" y="4958288"/>
              <a:ext cx="288032" cy="43204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132064" y="4958288"/>
              <a:ext cx="288032" cy="432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3420096" y="4958288"/>
              <a:ext cx="288032" cy="4320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3131904" y="3705186"/>
              <a:ext cx="288032" cy="4320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419936" y="3705186"/>
              <a:ext cx="288032" cy="432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3995712" y="3698736"/>
              <a:ext cx="288032" cy="43204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3420000" y="4130784"/>
              <a:ext cx="288032" cy="42020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3708032" y="4129464"/>
              <a:ext cx="288032" cy="432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3707936" y="4550986"/>
              <a:ext cx="288032" cy="4096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3995936" y="4539777"/>
              <a:ext cx="288032" cy="432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3995712" y="4955378"/>
              <a:ext cx="288032" cy="4320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4283296" y="4951175"/>
              <a:ext cx="288032" cy="432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" name="直線コネクタ 35"/>
            <p:cNvCxnSpPr/>
            <p:nvPr/>
          </p:nvCxnSpPr>
          <p:spPr>
            <a:xfrm>
              <a:off x="1907704" y="3213000"/>
              <a:ext cx="0" cy="1872000"/>
            </a:xfrm>
            <a:prstGeom prst="line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1907704" y="5085000"/>
              <a:ext cx="3816296" cy="0"/>
            </a:xfrm>
            <a:prstGeom prst="line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4571328" y="5301000"/>
              <a:ext cx="1800672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V="1">
              <a:off x="1764000" y="2997000"/>
              <a:ext cx="0" cy="720032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619672" y="1143000"/>
            <a:ext cx="7200800" cy="1828800"/>
          </a:xfrm>
        </p:spPr>
        <p:txBody>
          <a:bodyPr/>
          <a:lstStyle>
            <a:lvl1pPr>
              <a:defRPr sz="5400">
                <a:solidFill>
                  <a:srgbClr val="990033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noProof="0" dirty="0" smtClean="0"/>
              <a:t>マスタータイトルの書式設定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4293096"/>
            <a:ext cx="7200800" cy="1219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32584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15472" y="6248400"/>
            <a:ext cx="1905000" cy="457200"/>
          </a:xfrm>
        </p:spPr>
        <p:txBody>
          <a:bodyPr/>
          <a:lstStyle>
            <a:lvl1pPr>
              <a:defRPr sz="1600"/>
            </a:lvl1pPr>
          </a:lstStyle>
          <a:p>
            <a:fld id="{A1DBB2DC-6FF6-4BC3-AF47-719149ABC95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 userDrawn="1"/>
        </p:nvGrpSpPr>
        <p:grpSpPr>
          <a:xfrm>
            <a:off x="179512" y="476672"/>
            <a:ext cx="2491328" cy="633464"/>
            <a:chOff x="4024672" y="4221000"/>
            <a:chExt cx="2491328" cy="623988"/>
          </a:xfrm>
        </p:grpSpPr>
        <p:sp>
          <p:nvSpPr>
            <p:cNvPr id="8" name="正方形/長方形 7"/>
            <p:cNvSpPr/>
            <p:nvPr/>
          </p:nvSpPr>
          <p:spPr>
            <a:xfrm>
              <a:off x="4024672" y="4408726"/>
              <a:ext cx="153319" cy="10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4177991" y="4408726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331310" y="4408726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484629" y="4408726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177991" y="4516599"/>
              <a:ext cx="153319" cy="10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331310" y="4516599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484629" y="4516599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637948" y="4516599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331310" y="4624472"/>
              <a:ext cx="153319" cy="10787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484629" y="4624472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637948" y="4624472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791267" y="4624472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484748" y="4732345"/>
              <a:ext cx="153319" cy="11264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638067" y="4732345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791386" y="4732345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944705" y="4732345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791301" y="4405637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4944620" y="4405637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251105" y="4403956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4944654" y="4516599"/>
              <a:ext cx="153319" cy="1095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5097973" y="4516255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5097922" y="4626154"/>
              <a:ext cx="153319" cy="1067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5251224" y="4623231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5251105" y="4731586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5404186" y="4730490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/>
            <p:cNvCxnSpPr/>
            <p:nvPr/>
          </p:nvCxnSpPr>
          <p:spPr>
            <a:xfrm>
              <a:off x="4139661" y="4277315"/>
              <a:ext cx="0" cy="488066"/>
            </a:xfrm>
            <a:prstGeom prst="line">
              <a:avLst/>
            </a:prstGeom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4139661" y="4765381"/>
              <a:ext cx="2031409" cy="0"/>
            </a:xfrm>
            <a:prstGeom prst="line">
              <a:avLst/>
            </a:prstGeom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5557505" y="4821696"/>
              <a:ext cx="958495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V="1">
              <a:off x="4063168" y="4221000"/>
              <a:ext cx="0" cy="187726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C2143DA2-B330-4B9F-99CA-C42870ADA7B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800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038350" cy="59436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962650" cy="59436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429A12EB-40F6-4F7B-99FC-FADB4E63CAF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9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 userDrawn="1"/>
        </p:nvGrpSpPr>
        <p:grpSpPr>
          <a:xfrm>
            <a:off x="179512" y="476672"/>
            <a:ext cx="2491328" cy="633464"/>
            <a:chOff x="4024672" y="4221000"/>
            <a:chExt cx="2491328" cy="623988"/>
          </a:xfrm>
        </p:grpSpPr>
        <p:sp>
          <p:nvSpPr>
            <p:cNvPr id="8" name="正方形/長方形 7"/>
            <p:cNvSpPr/>
            <p:nvPr/>
          </p:nvSpPr>
          <p:spPr>
            <a:xfrm>
              <a:off x="4024672" y="4408726"/>
              <a:ext cx="153319" cy="10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4177991" y="4408726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331310" y="4408726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484629" y="4408726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177991" y="4516599"/>
              <a:ext cx="153319" cy="10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331310" y="4516599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484629" y="4516599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637948" y="4516599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331310" y="4624472"/>
              <a:ext cx="153319" cy="10787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484629" y="4624472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637948" y="4624472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791267" y="4624472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484748" y="4732345"/>
              <a:ext cx="153319" cy="11264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638067" y="4732345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791386" y="4732345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944705" y="4732345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791301" y="4405637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4944620" y="4405637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251105" y="4403956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4944654" y="4516599"/>
              <a:ext cx="153319" cy="1095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5097973" y="4516255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5097922" y="4626154"/>
              <a:ext cx="153319" cy="1067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5251224" y="4623231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5251105" y="4731586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5404186" y="4730490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/>
            <p:cNvCxnSpPr/>
            <p:nvPr/>
          </p:nvCxnSpPr>
          <p:spPr>
            <a:xfrm>
              <a:off x="4139661" y="4277315"/>
              <a:ext cx="0" cy="488066"/>
            </a:xfrm>
            <a:prstGeom prst="line">
              <a:avLst/>
            </a:prstGeom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4139661" y="4765381"/>
              <a:ext cx="2031409" cy="0"/>
            </a:xfrm>
            <a:prstGeom prst="line">
              <a:avLst/>
            </a:prstGeom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5557505" y="4821696"/>
              <a:ext cx="958495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V="1">
              <a:off x="4063168" y="4221000"/>
              <a:ext cx="0" cy="187726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9CB49-A57C-4F0C-8A11-E51619BB2E06}" type="slidenum">
              <a:rPr lang="en-US" altLang="ja-JP"/>
              <a:pPr/>
              <a:t>‹#›</a:t>
            </a:fld>
            <a:endParaRPr lang="en-US" altLang="ja-JP" dirty="0"/>
          </a:p>
        </p:txBody>
      </p:sp>
      <p:pic>
        <p:nvPicPr>
          <p:cNvPr id="37" name="図 3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66964" y="6293064"/>
            <a:ext cx="1026840" cy="37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59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 userDrawn="1"/>
        </p:nvGrpSpPr>
        <p:grpSpPr>
          <a:xfrm>
            <a:off x="685800" y="1314568"/>
            <a:ext cx="4680320" cy="2393336"/>
            <a:chOff x="1691680" y="2997000"/>
            <a:chExt cx="4680320" cy="2393336"/>
          </a:xfrm>
        </p:grpSpPr>
        <p:sp>
          <p:nvSpPr>
            <p:cNvPr id="8" name="正方形/長方形 7"/>
            <p:cNvSpPr/>
            <p:nvPr/>
          </p:nvSpPr>
          <p:spPr>
            <a:xfrm>
              <a:off x="1691680" y="3717032"/>
              <a:ext cx="288032" cy="42020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979712" y="3717032"/>
              <a:ext cx="288032" cy="43204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2267744" y="3717032"/>
              <a:ext cx="288032" cy="432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2555776" y="3717032"/>
              <a:ext cx="288032" cy="4320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979712" y="4130784"/>
              <a:ext cx="288032" cy="42020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267744" y="4130784"/>
              <a:ext cx="288032" cy="43204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2555776" y="4130784"/>
              <a:ext cx="288032" cy="432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843808" y="4130784"/>
              <a:ext cx="288032" cy="4320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267744" y="4544536"/>
              <a:ext cx="288032" cy="4137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555776" y="4544536"/>
              <a:ext cx="288032" cy="43204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843808" y="4544536"/>
              <a:ext cx="288032" cy="432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131840" y="4544536"/>
              <a:ext cx="288032" cy="4320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556000" y="4958288"/>
              <a:ext cx="288032" cy="43204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844032" y="4958288"/>
              <a:ext cx="288032" cy="43204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132064" y="4958288"/>
              <a:ext cx="288032" cy="432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3420096" y="4958288"/>
              <a:ext cx="288032" cy="4320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131904" y="3705186"/>
              <a:ext cx="288032" cy="4320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419936" y="3705186"/>
              <a:ext cx="288032" cy="432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3995712" y="3698736"/>
              <a:ext cx="288032" cy="43204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3420000" y="4130784"/>
              <a:ext cx="288032" cy="42020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708032" y="4129464"/>
              <a:ext cx="288032" cy="432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3707936" y="4550986"/>
              <a:ext cx="288032" cy="4096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3995936" y="4539777"/>
              <a:ext cx="288032" cy="432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3995712" y="4955378"/>
              <a:ext cx="288032" cy="4320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4283296" y="4951175"/>
              <a:ext cx="288032" cy="4320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/>
            <p:cNvCxnSpPr/>
            <p:nvPr/>
          </p:nvCxnSpPr>
          <p:spPr>
            <a:xfrm>
              <a:off x="1907704" y="3213000"/>
              <a:ext cx="0" cy="1872000"/>
            </a:xfrm>
            <a:prstGeom prst="line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1907704" y="5085000"/>
              <a:ext cx="3816296" cy="0"/>
            </a:xfrm>
            <a:prstGeom prst="line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4571328" y="5301000"/>
              <a:ext cx="1800672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V="1">
              <a:off x="1764000" y="2997000"/>
              <a:ext cx="0" cy="720032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75656" y="1124745"/>
            <a:ext cx="7344816" cy="1935112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475656" y="4589463"/>
            <a:ext cx="7344816" cy="15001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C0F2B33D-740A-4008-A72C-A4BB4D95F9E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553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 userDrawn="1"/>
        </p:nvGrpSpPr>
        <p:grpSpPr>
          <a:xfrm>
            <a:off x="179512" y="476672"/>
            <a:ext cx="2491328" cy="633464"/>
            <a:chOff x="4024672" y="4221000"/>
            <a:chExt cx="2491328" cy="623988"/>
          </a:xfrm>
        </p:grpSpPr>
        <p:sp>
          <p:nvSpPr>
            <p:cNvPr id="9" name="正方形/長方形 8"/>
            <p:cNvSpPr/>
            <p:nvPr/>
          </p:nvSpPr>
          <p:spPr>
            <a:xfrm>
              <a:off x="4024672" y="4408726"/>
              <a:ext cx="153319" cy="10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177991" y="4408726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331310" y="4408726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484629" y="4408726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177991" y="4516599"/>
              <a:ext cx="153319" cy="10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331310" y="4516599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484629" y="4516599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637948" y="4516599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331310" y="4624472"/>
              <a:ext cx="153319" cy="10787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484629" y="4624472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637948" y="4624472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791267" y="4624472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484748" y="4732345"/>
              <a:ext cx="153319" cy="11264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638067" y="4732345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791386" y="4732345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944705" y="4732345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4791301" y="4405637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4944620" y="4405637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251105" y="4403956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4944654" y="4516599"/>
              <a:ext cx="153319" cy="1095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5097973" y="4516255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5097922" y="4626154"/>
              <a:ext cx="153319" cy="1067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5251224" y="4623231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5251105" y="4731586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5404186" y="4730490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4" name="直線コネクタ 33"/>
            <p:cNvCxnSpPr/>
            <p:nvPr/>
          </p:nvCxnSpPr>
          <p:spPr>
            <a:xfrm>
              <a:off x="4139661" y="4277315"/>
              <a:ext cx="0" cy="488066"/>
            </a:xfrm>
            <a:prstGeom prst="line">
              <a:avLst/>
            </a:prstGeom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4139661" y="4765381"/>
              <a:ext cx="2031409" cy="0"/>
            </a:xfrm>
            <a:prstGeom prst="line">
              <a:avLst/>
            </a:prstGeom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5557505" y="4821696"/>
              <a:ext cx="958495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4063168" y="4221000"/>
              <a:ext cx="0" cy="187726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4000500" cy="49530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38700" y="1143000"/>
            <a:ext cx="4000500" cy="49530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B4DECB9D-98B0-4A3A-818D-925739D653C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649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 userDrawn="1"/>
        </p:nvGrpSpPr>
        <p:grpSpPr>
          <a:xfrm>
            <a:off x="179512" y="476672"/>
            <a:ext cx="2491328" cy="633464"/>
            <a:chOff x="4024672" y="4221000"/>
            <a:chExt cx="2491328" cy="623988"/>
          </a:xfrm>
        </p:grpSpPr>
        <p:sp>
          <p:nvSpPr>
            <p:cNvPr id="11" name="正方形/長方形 10"/>
            <p:cNvSpPr/>
            <p:nvPr/>
          </p:nvSpPr>
          <p:spPr>
            <a:xfrm>
              <a:off x="4024672" y="4408726"/>
              <a:ext cx="153319" cy="10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177991" y="4408726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331310" y="4408726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484629" y="4408726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177991" y="4516599"/>
              <a:ext cx="153319" cy="10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331310" y="4516599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484629" y="4516599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637948" y="4516599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331310" y="4624472"/>
              <a:ext cx="153319" cy="10787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484629" y="4624472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637948" y="4624472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791267" y="4624472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484748" y="4732345"/>
              <a:ext cx="153319" cy="11264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638067" y="4732345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4791386" y="4732345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4944705" y="4732345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4791301" y="4405637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4944620" y="4405637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5251105" y="4403956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4944654" y="4516599"/>
              <a:ext cx="153319" cy="1095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5097973" y="4516255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5097922" y="4626154"/>
              <a:ext cx="153319" cy="1067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5251224" y="4623231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251105" y="4731586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404186" y="4730490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" name="直線コネクタ 35"/>
            <p:cNvCxnSpPr/>
            <p:nvPr/>
          </p:nvCxnSpPr>
          <p:spPr>
            <a:xfrm>
              <a:off x="4139661" y="4277315"/>
              <a:ext cx="0" cy="488066"/>
            </a:xfrm>
            <a:prstGeom prst="line">
              <a:avLst/>
            </a:prstGeom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4139661" y="4765381"/>
              <a:ext cx="2031409" cy="0"/>
            </a:xfrm>
            <a:prstGeom prst="line">
              <a:avLst/>
            </a:prstGeom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5557505" y="4821696"/>
              <a:ext cx="958495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V="1">
              <a:off x="4063168" y="4221000"/>
              <a:ext cx="0" cy="187726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116633"/>
            <a:ext cx="8502444" cy="86409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330946"/>
            <a:ext cx="39417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359335"/>
            <a:ext cx="394176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860032" y="1330946"/>
            <a:ext cx="39604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860032" y="2359335"/>
            <a:ext cx="39604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E14D2739-293D-4951-8EAC-6F50777868A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819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 userDrawn="1"/>
        </p:nvGrpSpPr>
        <p:grpSpPr>
          <a:xfrm>
            <a:off x="179512" y="476672"/>
            <a:ext cx="2491328" cy="633464"/>
            <a:chOff x="4024672" y="4221000"/>
            <a:chExt cx="2491328" cy="623988"/>
          </a:xfrm>
        </p:grpSpPr>
        <p:sp>
          <p:nvSpPr>
            <p:cNvPr id="7" name="正方形/長方形 6"/>
            <p:cNvSpPr/>
            <p:nvPr/>
          </p:nvSpPr>
          <p:spPr>
            <a:xfrm>
              <a:off x="4024672" y="4408726"/>
              <a:ext cx="153319" cy="10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177991" y="4408726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4331310" y="4408726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484629" y="4408726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177991" y="4516599"/>
              <a:ext cx="153319" cy="10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331310" y="4516599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484629" y="4516599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637948" y="4516599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331310" y="4624472"/>
              <a:ext cx="153319" cy="10787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484629" y="4624472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637948" y="4624472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791267" y="4624472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484748" y="4732345"/>
              <a:ext cx="153319" cy="11264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638067" y="4732345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791386" y="4732345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944705" y="4732345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791301" y="4405637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944620" y="4405637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5251105" y="4403956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4944654" y="4516599"/>
              <a:ext cx="153319" cy="1095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097973" y="4516255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5097922" y="4626154"/>
              <a:ext cx="153319" cy="1067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5251224" y="4623231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5251105" y="4731586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5404186" y="4730490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4139661" y="4277315"/>
              <a:ext cx="0" cy="488066"/>
            </a:xfrm>
            <a:prstGeom prst="line">
              <a:avLst/>
            </a:prstGeom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4139661" y="4765381"/>
              <a:ext cx="2031409" cy="0"/>
            </a:xfrm>
            <a:prstGeom prst="line">
              <a:avLst/>
            </a:prstGeom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5557505" y="4821696"/>
              <a:ext cx="958495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V="1">
              <a:off x="4063168" y="4221000"/>
              <a:ext cx="0" cy="187726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AC6F20ED-FAC9-400D-818A-13E35C02A7D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551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6B28F63B-0B18-46FC-985C-09125B9E298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646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 userDrawn="1"/>
        </p:nvGrpSpPr>
        <p:grpSpPr>
          <a:xfrm>
            <a:off x="179512" y="476672"/>
            <a:ext cx="2491328" cy="633464"/>
            <a:chOff x="4024672" y="4221000"/>
            <a:chExt cx="2491328" cy="623988"/>
          </a:xfrm>
        </p:grpSpPr>
        <p:sp>
          <p:nvSpPr>
            <p:cNvPr id="9" name="正方形/長方形 8"/>
            <p:cNvSpPr/>
            <p:nvPr/>
          </p:nvSpPr>
          <p:spPr>
            <a:xfrm>
              <a:off x="4024672" y="4408726"/>
              <a:ext cx="153319" cy="10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177991" y="4408726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331310" y="4408726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484629" y="4408726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177991" y="4516599"/>
              <a:ext cx="153319" cy="10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331310" y="4516599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484629" y="4516599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637948" y="4516599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331310" y="4624472"/>
              <a:ext cx="153319" cy="10787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484629" y="4624472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637948" y="4624472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791267" y="4624472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484748" y="4732345"/>
              <a:ext cx="153319" cy="11264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638067" y="4732345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791386" y="4732345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944705" y="4732345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4791301" y="4405637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4944620" y="4405637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251105" y="4403956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4944654" y="4516599"/>
              <a:ext cx="153319" cy="1095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5097973" y="4516255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5097922" y="4626154"/>
              <a:ext cx="153319" cy="1067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5251224" y="4623231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5251105" y="4731586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5404186" y="4730490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4" name="直線コネクタ 33"/>
            <p:cNvCxnSpPr/>
            <p:nvPr/>
          </p:nvCxnSpPr>
          <p:spPr>
            <a:xfrm>
              <a:off x="4139661" y="4277315"/>
              <a:ext cx="0" cy="488066"/>
            </a:xfrm>
            <a:prstGeom prst="line">
              <a:avLst/>
            </a:prstGeom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4139661" y="4765381"/>
              <a:ext cx="2031409" cy="0"/>
            </a:xfrm>
            <a:prstGeom prst="line">
              <a:avLst/>
            </a:prstGeom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5557505" y="4821696"/>
              <a:ext cx="958495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4063168" y="4221000"/>
              <a:ext cx="0" cy="187726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187325"/>
            <a:ext cx="3149674" cy="8001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91322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268760"/>
            <a:ext cx="3149674" cy="46002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4AB36314-9AE8-4774-A81C-EDB625C627E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044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 userDrawn="1"/>
        </p:nvGrpSpPr>
        <p:grpSpPr>
          <a:xfrm>
            <a:off x="179512" y="476672"/>
            <a:ext cx="2491328" cy="633464"/>
            <a:chOff x="4024672" y="4221000"/>
            <a:chExt cx="2491328" cy="623988"/>
          </a:xfrm>
        </p:grpSpPr>
        <p:sp>
          <p:nvSpPr>
            <p:cNvPr id="9" name="正方形/長方形 8"/>
            <p:cNvSpPr/>
            <p:nvPr/>
          </p:nvSpPr>
          <p:spPr>
            <a:xfrm>
              <a:off x="4024672" y="4408726"/>
              <a:ext cx="153319" cy="10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177991" y="4408726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331310" y="4408726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484629" y="4408726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177991" y="4516599"/>
              <a:ext cx="153319" cy="10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331310" y="4516599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484629" y="4516599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637948" y="4516599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331310" y="4624472"/>
              <a:ext cx="153319" cy="10787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484629" y="4624472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637948" y="4624472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791267" y="4624472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484748" y="4732345"/>
              <a:ext cx="153319" cy="11264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638067" y="4732345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791386" y="4732345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4944705" y="4732345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4791301" y="4405637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4944620" y="4405637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251105" y="4403956"/>
              <a:ext cx="153319" cy="11264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4944654" y="4516599"/>
              <a:ext cx="153319" cy="10955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5097973" y="4516255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5097922" y="4626154"/>
              <a:ext cx="153319" cy="1067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5251224" y="4623231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5251105" y="4731586"/>
              <a:ext cx="153319" cy="1126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5404186" y="4730490"/>
              <a:ext cx="153319" cy="1126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4" name="直線コネクタ 33"/>
            <p:cNvCxnSpPr/>
            <p:nvPr/>
          </p:nvCxnSpPr>
          <p:spPr>
            <a:xfrm>
              <a:off x="4139661" y="4277315"/>
              <a:ext cx="0" cy="488066"/>
            </a:xfrm>
            <a:prstGeom prst="line">
              <a:avLst/>
            </a:prstGeom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4139661" y="4765381"/>
              <a:ext cx="2031409" cy="0"/>
            </a:xfrm>
            <a:prstGeom prst="line">
              <a:avLst/>
            </a:prstGeom>
            <a:ln w="190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5557505" y="4821696"/>
              <a:ext cx="958495" cy="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V="1">
              <a:off x="4063168" y="4221000"/>
              <a:ext cx="0" cy="187726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188640"/>
            <a:ext cx="3221682" cy="79878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191322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1374775"/>
            <a:ext cx="3221682" cy="44942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6AB3B69E-6F7C-4609-98E1-0B43999D9DA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303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8153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87712"/>
            <a:ext cx="8153400" cy="49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2584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5472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/>
            </a:lvl1pPr>
          </a:lstStyle>
          <a:p>
            <a:fld id="{670F7B8B-6D93-40A3-9E4B-6185957B78F8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rgbClr val="990033"/>
          </a:solidFill>
          <a:latin typeface="HGS創英角ｺﾞｼｯｸUB" panose="020B0900000000000000" pitchFamily="50" charset="-128"/>
          <a:ea typeface="HGS創英角ｺﾞｼｯｸUB" panose="020B0900000000000000" pitchFamily="5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66"/>
        </a:buClr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66"/>
        </a:buClr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66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66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66"/>
        </a:buClr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7604" y="1143000"/>
            <a:ext cx="8062168" cy="1828800"/>
          </a:xfrm>
        </p:spPr>
        <p:txBody>
          <a:bodyPr/>
          <a:lstStyle/>
          <a:p>
            <a:r>
              <a:rPr lang="en-US" altLang="ja-JP" dirty="0" smtClean="0"/>
              <a:t>2014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月期 決算</a:t>
            </a:r>
            <a:r>
              <a:rPr lang="ja-JP" altLang="en-US" dirty="0" smtClean="0"/>
              <a:t>説明会</a:t>
            </a:r>
            <a:endParaRPr lang="ja-JP" altLang="ja-JP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293096"/>
            <a:ext cx="7920880" cy="1219200"/>
          </a:xfrm>
        </p:spPr>
        <p:txBody>
          <a:bodyPr/>
          <a:lstStyle/>
          <a:p>
            <a:r>
              <a:rPr lang="en-US" altLang="ja-JP" dirty="0" smtClean="0"/>
              <a:t>2014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</a:t>
            </a:r>
            <a:r>
              <a:rPr lang="en-US" altLang="ja-JP" dirty="0" smtClean="0"/>
              <a:t>4</a:t>
            </a:r>
            <a:r>
              <a:rPr lang="ja-JP" altLang="en-US" dirty="0" smtClean="0"/>
              <a:t>日</a:t>
            </a:r>
            <a:endParaRPr lang="en-US" altLang="ja-JP" dirty="0" smtClean="0"/>
          </a:p>
          <a:p>
            <a:r>
              <a:rPr lang="ja-JP" altLang="en-US" dirty="0" smtClean="0"/>
              <a:t>日商電機産業株式会社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決算のポイント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2014</a:t>
            </a:r>
            <a:r>
              <a:rPr lang="ja-JP" altLang="en-US" dirty="0" smtClean="0"/>
              <a:t>年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月期決算概要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主要</a:t>
            </a:r>
            <a:r>
              <a:rPr kumimoji="1" lang="ja-JP" altLang="en-US" dirty="0"/>
              <a:t>ユーザ</a:t>
            </a:r>
            <a:r>
              <a:rPr kumimoji="1" lang="ja-JP" altLang="en-US" dirty="0" smtClean="0"/>
              <a:t>ーの</a:t>
            </a:r>
            <a:r>
              <a:rPr kumimoji="1" lang="ja-JP" altLang="en-US" dirty="0" smtClean="0"/>
              <a:t>新興国向け海外</a:t>
            </a:r>
            <a:r>
              <a:rPr kumimoji="1" lang="ja-JP" altLang="en-US" dirty="0" smtClean="0"/>
              <a:t>販売</a:t>
            </a:r>
            <a:r>
              <a:rPr kumimoji="1" lang="ja-JP" altLang="en-US" dirty="0" smtClean="0"/>
              <a:t>需要が伸長</a:t>
            </a:r>
            <a:r>
              <a:rPr kumimoji="1" lang="ja-JP" altLang="en-US" dirty="0" smtClean="0"/>
              <a:t>したため売り上げが堅調に推移した。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国内</a:t>
            </a:r>
            <a:r>
              <a:rPr lang="ja-JP" altLang="en-US" dirty="0" smtClean="0"/>
              <a:t>では、消費税率引き上げ前の駆け込み需要が</a:t>
            </a:r>
            <a:r>
              <a:rPr lang="ja-JP" altLang="en-US" dirty="0" smtClean="0"/>
              <a:t>想定以上</a:t>
            </a:r>
            <a:r>
              <a:rPr lang="ja-JP" altLang="en-US" dirty="0" smtClean="0"/>
              <a:t>にあった。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主要ユーザーの国内設備投資需要が増加した。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通期</a:t>
            </a:r>
            <a:r>
              <a:rPr lang="ja-JP" altLang="en-US" dirty="0" smtClean="0"/>
              <a:t>で増収増益であった。</a:t>
            </a:r>
            <a:endParaRPr lang="en-US" altLang="ja-JP" dirty="0" smtClean="0"/>
          </a:p>
          <a:p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月期業績予想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景気回復基調にあるが、先行き</a:t>
            </a:r>
            <a:r>
              <a:rPr lang="ja-JP" altLang="en-US" dirty="0"/>
              <a:t>不透明</a:t>
            </a:r>
            <a:r>
              <a:rPr lang="ja-JP" altLang="en-US" dirty="0" smtClean="0"/>
              <a:t>な状況にある。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増収</a:t>
            </a:r>
            <a:r>
              <a:rPr kumimoji="1" lang="ja-JP" altLang="en-US" dirty="0"/>
              <a:t>増益</a:t>
            </a:r>
            <a:r>
              <a:rPr kumimoji="1" lang="ja-JP" altLang="en-US" dirty="0" smtClean="0"/>
              <a:t>の基調は維持できる。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CB49-A57C-4F0C-8A11-E51619BB2E06}" type="slidenum">
              <a:rPr lang="en-US" altLang="ja-JP" smtClean="0"/>
              <a:pPr/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9963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2014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月期 決算概要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121979"/>
              </p:ext>
            </p:extLst>
          </p:nvPr>
        </p:nvGraphicFramePr>
        <p:xfrm>
          <a:off x="539552" y="1628800"/>
          <a:ext cx="8153396" cy="352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8152"/>
                <a:gridCol w="1130874"/>
                <a:gridCol w="1130874"/>
                <a:gridCol w="1130874"/>
                <a:gridCol w="1130874"/>
                <a:gridCol w="1130874"/>
                <a:gridCol w="1130874"/>
              </a:tblGrid>
              <a:tr h="504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2013</a:t>
                      </a:r>
                      <a:r>
                        <a:rPr kumimoji="1" lang="ja-JP" altLang="en-US" dirty="0" smtClean="0"/>
                        <a:t>年</a:t>
                      </a: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月期</a:t>
                      </a:r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2014</a:t>
                      </a:r>
                      <a:r>
                        <a:rPr kumimoji="1" lang="ja-JP" altLang="en-US" dirty="0" smtClean="0"/>
                        <a:t>年</a:t>
                      </a:r>
                      <a:r>
                        <a:rPr kumimoji="1" lang="en-US" altLang="ja-JP" dirty="0" smtClean="0"/>
                        <a:t>3</a:t>
                      </a:r>
                      <a:r>
                        <a:rPr kumimoji="1" lang="ja-JP" altLang="en-US" dirty="0" smtClean="0"/>
                        <a:t>月期</a:t>
                      </a:r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5040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実績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売上高比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実績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売上高比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前期比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増減額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売上高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21,310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err="1" smtClean="0"/>
                        <a:t>ー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21,878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err="1" smtClean="0"/>
                        <a:t>ー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+2.7%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+568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売上総利益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2,038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2,199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10.1%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+7.9%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+161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営業利益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521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554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2.5%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+6.3%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+33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経常利益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519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2.4%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592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2.7%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+14.1%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+73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当期純利益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1.3%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298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1.4%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+4.6%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+13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CB49-A57C-4F0C-8A11-E51619BB2E06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63387" y="126876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/>
              <a:t>（単位：百万円）</a:t>
            </a:r>
            <a:endParaRPr kumimoji="1" lang="ja-JP" altLang="en-US" sz="1800" dirty="0"/>
          </a:p>
        </p:txBody>
      </p:sp>
      <p:sp>
        <p:nvSpPr>
          <p:cNvPr id="3" name="正方形/長方形 2"/>
          <p:cNvSpPr/>
          <p:nvPr/>
        </p:nvSpPr>
        <p:spPr>
          <a:xfrm>
            <a:off x="4178808" y="1638092"/>
            <a:ext cx="4507992" cy="3519124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95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営業利益増減要因（前年比）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CB49-A57C-4F0C-8A11-E51619BB2E06}" type="slidenum">
              <a:rPr lang="en-US" altLang="ja-JP" smtClean="0"/>
              <a:pPr/>
              <a:t>4</a:t>
            </a:fld>
            <a:endParaRPr lang="en-US" altLang="ja-JP" dirty="0"/>
          </a:p>
        </p:txBody>
      </p:sp>
      <p:sp>
        <p:nvSpPr>
          <p:cNvPr id="10" name="正方形/長方形 9"/>
          <p:cNvSpPr/>
          <p:nvPr/>
        </p:nvSpPr>
        <p:spPr>
          <a:xfrm>
            <a:off x="1494858" y="3835880"/>
            <a:ext cx="916902" cy="18722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1" name="正方形/長方形 10"/>
          <p:cNvSpPr/>
          <p:nvPr/>
        </p:nvSpPr>
        <p:spPr>
          <a:xfrm>
            <a:off x="2411760" y="2745276"/>
            <a:ext cx="916902" cy="10801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2" name="正方形/長方形 11"/>
          <p:cNvSpPr/>
          <p:nvPr/>
        </p:nvSpPr>
        <p:spPr>
          <a:xfrm>
            <a:off x="3347864" y="1834952"/>
            <a:ext cx="916902" cy="9109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3" name="正方形/長方形 12"/>
          <p:cNvSpPr/>
          <p:nvPr/>
        </p:nvSpPr>
        <p:spPr>
          <a:xfrm>
            <a:off x="4267166" y="1690936"/>
            <a:ext cx="916902" cy="1440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4" name="正方形/長方形 13"/>
          <p:cNvSpPr/>
          <p:nvPr/>
        </p:nvSpPr>
        <p:spPr>
          <a:xfrm>
            <a:off x="5184068" y="1690936"/>
            <a:ext cx="916902" cy="1102960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5" name="正方形/長方形 14"/>
          <p:cNvSpPr/>
          <p:nvPr/>
        </p:nvSpPr>
        <p:spPr>
          <a:xfrm>
            <a:off x="6103370" y="2805368"/>
            <a:ext cx="916902" cy="901792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16" name="正方形/長方形 15"/>
          <p:cNvSpPr/>
          <p:nvPr/>
        </p:nvSpPr>
        <p:spPr>
          <a:xfrm>
            <a:off x="7018501" y="3704449"/>
            <a:ext cx="916902" cy="20162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94127" y="5718572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j-lt"/>
              </a:rPr>
              <a:t>2013</a:t>
            </a:r>
            <a:r>
              <a:rPr kumimoji="1" lang="ja-JP" altLang="en-US" sz="1800" dirty="0" smtClean="0">
                <a:latin typeface="+mj-lt"/>
              </a:rPr>
              <a:t>年</a:t>
            </a:r>
            <a:r>
              <a:rPr kumimoji="1" lang="en-US" altLang="ja-JP" sz="1800" dirty="0" smtClean="0">
                <a:latin typeface="+mj-lt"/>
              </a:rPr>
              <a:t>3</a:t>
            </a:r>
            <a:r>
              <a:rPr kumimoji="1" lang="ja-JP" altLang="en-US" sz="1800" dirty="0" smtClean="0">
                <a:latin typeface="+mj-lt"/>
              </a:rPr>
              <a:t>月期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717770" y="5718572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j-lt"/>
              </a:rPr>
              <a:t>2014</a:t>
            </a:r>
            <a:r>
              <a:rPr kumimoji="1" lang="ja-JP" altLang="en-US" sz="1800" dirty="0" smtClean="0">
                <a:latin typeface="+mj-lt"/>
              </a:rPr>
              <a:t>年</a:t>
            </a:r>
            <a:r>
              <a:rPr kumimoji="1" lang="en-US" altLang="ja-JP" sz="1800" dirty="0" smtClean="0">
                <a:latin typeface="+mj-lt"/>
              </a:rPr>
              <a:t>3</a:t>
            </a:r>
            <a:r>
              <a:rPr kumimoji="1" lang="ja-JP" altLang="en-US" sz="1800" dirty="0" smtClean="0">
                <a:latin typeface="+mj-lt"/>
              </a:rPr>
              <a:t>月期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626349" y="347012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j-lt"/>
              </a:rPr>
              <a:t>521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234525" y="335699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+mj-lt"/>
              </a:rPr>
              <a:t>554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47764" y="311793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+mj-lt"/>
              </a:rPr>
              <a:t>＋</a:t>
            </a:r>
            <a:r>
              <a:rPr kumimoji="1" lang="en-US" altLang="ja-JP" sz="1800" dirty="0" smtClean="0">
                <a:latin typeface="+mj-lt"/>
              </a:rPr>
              <a:t>296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29624" y="237070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+mj-lt"/>
              </a:rPr>
              <a:t>為替・原材料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39968" y="148478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+mj-lt"/>
              </a:rPr>
              <a:t>売上純増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346821" y="205775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+mj-lt"/>
              </a:rPr>
              <a:t>＋</a:t>
            </a:r>
            <a:r>
              <a:rPr kumimoji="1" lang="en-US" altLang="ja-JP" sz="1800" dirty="0" smtClean="0">
                <a:latin typeface="+mj-lt"/>
              </a:rPr>
              <a:t>253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270901" y="130476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 smtClean="0">
                <a:latin typeface="+mj-lt"/>
              </a:rPr>
              <a:t>合理化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368073" y="183495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>
                <a:latin typeface="+mj-lt"/>
              </a:rPr>
              <a:t>＋</a:t>
            </a:r>
            <a:r>
              <a:rPr kumimoji="1" lang="en-US" altLang="ja-JP" sz="1800" dirty="0" smtClean="0">
                <a:latin typeface="+mj-lt"/>
              </a:rPr>
              <a:t>44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143488" y="130476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 smtClean="0">
                <a:latin typeface="+mj-lt"/>
              </a:rPr>
              <a:t>製造固定費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223300" y="203713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 smtClean="0">
                <a:latin typeface="+mj-lt"/>
              </a:rPr>
              <a:t>△</a:t>
            </a:r>
            <a:r>
              <a:rPr lang="en-US" altLang="ja-JP" sz="1800" dirty="0" smtClean="0">
                <a:latin typeface="+mj-lt"/>
              </a:rPr>
              <a:t>309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161711" y="3128666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 smtClean="0">
                <a:latin typeface="+mj-lt"/>
              </a:rPr>
              <a:t>△</a:t>
            </a:r>
            <a:r>
              <a:rPr lang="en-US" altLang="ja-JP" sz="1800" dirty="0" smtClean="0">
                <a:latin typeface="+mj-lt"/>
              </a:rPr>
              <a:t>251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143109" y="242088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 smtClean="0">
                <a:latin typeface="+mj-lt"/>
              </a:rPr>
              <a:t>販管費</a:t>
            </a:r>
            <a:endParaRPr kumimoji="1" lang="ja-JP" altLang="en-US" sz="1800" dirty="0">
              <a:latin typeface="+mj-lt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696872" y="1567607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 smtClean="0"/>
              <a:t>（単位：百万円）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8266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四半期業績推移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797233"/>
              </p:ext>
            </p:extLst>
          </p:nvPr>
        </p:nvGraphicFramePr>
        <p:xfrm>
          <a:off x="685800" y="1700808"/>
          <a:ext cx="8153400" cy="421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CB49-A57C-4F0C-8A11-E51619BB2E06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60432" y="141277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（％</a:t>
            </a:r>
            <a:r>
              <a:rPr lang="ja-JP" altLang="en-US" sz="1400" dirty="0"/>
              <a:t>）</a:t>
            </a:r>
            <a:endParaRPr kumimoji="1" lang="en-US" altLang="ja-JP" sz="14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87624" y="141277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（百万円）</a:t>
            </a:r>
            <a:endParaRPr kumimoji="1" lang="en-US" altLang="ja-JP" sz="14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67844" y="5841268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latin typeface="+mj-lt"/>
              </a:rPr>
              <a:t>2012</a:t>
            </a:r>
            <a:r>
              <a:rPr lang="ja-JP" altLang="en-US" sz="1400" dirty="0" smtClean="0">
                <a:latin typeface="+mj-lt"/>
              </a:rPr>
              <a:t>年度</a:t>
            </a:r>
            <a:endParaRPr kumimoji="1" lang="en-US" altLang="ja-JP" sz="1400" dirty="0" smtClean="0">
              <a:latin typeface="+mj-lt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52220" y="5841268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latin typeface="+mj-lt"/>
              </a:rPr>
              <a:t>2013</a:t>
            </a:r>
            <a:r>
              <a:rPr lang="ja-JP" altLang="en-US" sz="1400" dirty="0" smtClean="0">
                <a:latin typeface="+mj-lt"/>
              </a:rPr>
              <a:t>年度</a:t>
            </a:r>
            <a:endParaRPr kumimoji="1" lang="en-US" altLang="ja-JP" sz="1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00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フリーフォーム 26"/>
          <p:cNvSpPr/>
          <p:nvPr/>
        </p:nvSpPr>
        <p:spPr>
          <a:xfrm rot="19769255">
            <a:off x="65799" y="1842637"/>
            <a:ext cx="9107353" cy="2743200"/>
          </a:xfrm>
          <a:custGeom>
            <a:avLst/>
            <a:gdLst>
              <a:gd name="connsiteX0" fmla="*/ 9144 w 6647688"/>
              <a:gd name="connsiteY0" fmla="*/ 1069848 h 2743200"/>
              <a:gd name="connsiteX1" fmla="*/ 5257800 w 6647688"/>
              <a:gd name="connsiteY1" fmla="*/ 484632 h 2743200"/>
              <a:gd name="connsiteX2" fmla="*/ 5257800 w 6647688"/>
              <a:gd name="connsiteY2" fmla="*/ 0 h 2743200"/>
              <a:gd name="connsiteX3" fmla="*/ 6647688 w 6647688"/>
              <a:gd name="connsiteY3" fmla="*/ 1371600 h 2743200"/>
              <a:gd name="connsiteX4" fmla="*/ 5257800 w 6647688"/>
              <a:gd name="connsiteY4" fmla="*/ 2743200 h 2743200"/>
              <a:gd name="connsiteX5" fmla="*/ 5257800 w 6647688"/>
              <a:gd name="connsiteY5" fmla="*/ 2276856 h 2743200"/>
              <a:gd name="connsiteX6" fmla="*/ 0 w 6647688"/>
              <a:gd name="connsiteY6" fmla="*/ 1691640 h 2743200"/>
              <a:gd name="connsiteX7" fmla="*/ 9144 w 6647688"/>
              <a:gd name="connsiteY7" fmla="*/ 1069848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47688" h="2743200">
                <a:moveTo>
                  <a:pt x="9144" y="1069848"/>
                </a:moveTo>
                <a:lnTo>
                  <a:pt x="5257800" y="484632"/>
                </a:lnTo>
                <a:lnTo>
                  <a:pt x="5257800" y="0"/>
                </a:lnTo>
                <a:lnTo>
                  <a:pt x="6647688" y="1371600"/>
                </a:lnTo>
                <a:lnTo>
                  <a:pt x="5257800" y="2743200"/>
                </a:lnTo>
                <a:lnTo>
                  <a:pt x="5257800" y="2276856"/>
                </a:lnTo>
                <a:lnTo>
                  <a:pt x="0" y="1691640"/>
                </a:lnTo>
                <a:lnTo>
                  <a:pt x="9144" y="1069848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中期経営計画</a:t>
            </a:r>
            <a:endParaRPr kumimoji="1" lang="ja-JP" altLang="en-US" dirty="0"/>
          </a:p>
        </p:txBody>
      </p:sp>
      <p:graphicFrame>
        <p:nvGraphicFramePr>
          <p:cNvPr id="10" name="コンテンツ プレースホルダー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707757"/>
              </p:ext>
            </p:extLst>
          </p:nvPr>
        </p:nvGraphicFramePr>
        <p:xfrm>
          <a:off x="179512" y="3969060"/>
          <a:ext cx="3312368" cy="176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CB49-A57C-4F0C-8A11-E51619BB2E06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graphicFrame>
        <p:nvGraphicFramePr>
          <p:cNvPr id="13" name="コンテンツ プレースホルダー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039634"/>
              </p:ext>
            </p:extLst>
          </p:nvPr>
        </p:nvGraphicFramePr>
        <p:xfrm>
          <a:off x="2267744" y="2528900"/>
          <a:ext cx="364477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コンテンツ プレースホルダー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080205"/>
              </p:ext>
            </p:extLst>
          </p:nvPr>
        </p:nvGraphicFramePr>
        <p:xfrm>
          <a:off x="4391980" y="1160748"/>
          <a:ext cx="4117249" cy="2196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2879812" y="4905164"/>
            <a:ext cx="18902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 smtClean="0">
                <a:latin typeface="+mj-lt"/>
              </a:rPr>
              <a:t>第一ステージ</a:t>
            </a:r>
            <a:endParaRPr lang="en-US" altLang="ja-JP" sz="1800" dirty="0" smtClean="0">
              <a:latin typeface="+mj-lt"/>
            </a:endParaRPr>
          </a:p>
          <a:p>
            <a:r>
              <a:rPr kumimoji="1" lang="en-US" altLang="ja-JP" sz="1800" dirty="0" smtClean="0">
                <a:latin typeface="+mj-lt"/>
              </a:rPr>
              <a:t>2014</a:t>
            </a:r>
            <a:r>
              <a:rPr kumimoji="1" lang="ja-JP" altLang="en-US" sz="1800" dirty="0" smtClean="0">
                <a:latin typeface="+mj-lt"/>
              </a:rPr>
              <a:t>年</a:t>
            </a:r>
            <a:r>
              <a:rPr kumimoji="1" lang="en-US" altLang="ja-JP" sz="1800" dirty="0" smtClean="0">
                <a:latin typeface="+mj-lt"/>
              </a:rPr>
              <a:t>3</a:t>
            </a:r>
            <a:r>
              <a:rPr kumimoji="1" lang="ja-JP" altLang="en-US" sz="1800" dirty="0" smtClean="0">
                <a:latin typeface="+mj-lt"/>
              </a:rPr>
              <a:t>月</a:t>
            </a:r>
            <a:endParaRPr kumimoji="1" lang="en-US" altLang="ja-JP" sz="1800" dirty="0" smtClean="0">
              <a:latin typeface="+mj-lt"/>
            </a:endParaRPr>
          </a:p>
          <a:p>
            <a:r>
              <a:rPr kumimoji="1" lang="ja-JP" altLang="en-US" sz="1800" dirty="0" smtClean="0">
                <a:latin typeface="+mj-lt"/>
              </a:rPr>
              <a:t>売上高</a:t>
            </a:r>
            <a:r>
              <a:rPr kumimoji="1" lang="en-US" altLang="ja-JP" sz="1800" dirty="0" smtClean="0">
                <a:latin typeface="+mj-lt"/>
              </a:rPr>
              <a:t>219</a:t>
            </a:r>
            <a:r>
              <a:rPr kumimoji="1" lang="ja-JP" altLang="en-US" sz="1800" dirty="0" smtClean="0">
                <a:latin typeface="+mj-lt"/>
              </a:rPr>
              <a:t>億円</a:t>
            </a:r>
            <a:endParaRPr kumimoji="1" lang="en-US" altLang="ja-JP" sz="1800" dirty="0" smtClean="0">
              <a:latin typeface="+mj-lt"/>
            </a:endParaRPr>
          </a:p>
          <a:p>
            <a:r>
              <a:rPr lang="ja-JP" altLang="en-US" sz="1800" dirty="0" smtClean="0">
                <a:latin typeface="+mj-lt"/>
              </a:rPr>
              <a:t>営業利益</a:t>
            </a:r>
            <a:r>
              <a:rPr lang="en-US" altLang="ja-JP" sz="1800" dirty="0" smtClean="0">
                <a:latin typeface="+mj-lt"/>
              </a:rPr>
              <a:t>5.5</a:t>
            </a:r>
            <a:r>
              <a:rPr lang="ja-JP" altLang="en-US" sz="1800" dirty="0" smtClean="0">
                <a:latin typeface="+mj-lt"/>
              </a:rPr>
              <a:t>億円</a:t>
            </a:r>
            <a:endParaRPr kumimoji="1" lang="en-US" altLang="ja-JP" sz="1800" dirty="0" smtClean="0">
              <a:latin typeface="+mj-lt"/>
            </a:endParaRPr>
          </a:p>
          <a:p>
            <a:endParaRPr kumimoji="1" lang="ja-JP" altLang="en-US" sz="1800" dirty="0">
              <a:latin typeface="+mj-lt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14250" y="3645024"/>
            <a:ext cx="17235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 smtClean="0">
                <a:latin typeface="+mj-lt"/>
              </a:rPr>
              <a:t>第二ステージ</a:t>
            </a:r>
            <a:endParaRPr lang="en-US" altLang="ja-JP" sz="1800" dirty="0" smtClean="0">
              <a:latin typeface="+mj-lt"/>
            </a:endParaRPr>
          </a:p>
          <a:p>
            <a:r>
              <a:rPr kumimoji="1" lang="en-US" altLang="ja-JP" sz="1800" dirty="0" smtClean="0">
                <a:latin typeface="+mj-lt"/>
              </a:rPr>
              <a:t>2017</a:t>
            </a:r>
            <a:r>
              <a:rPr kumimoji="1" lang="ja-JP" altLang="en-US" sz="1800" dirty="0" smtClean="0">
                <a:latin typeface="+mj-lt"/>
              </a:rPr>
              <a:t>年</a:t>
            </a:r>
            <a:r>
              <a:rPr kumimoji="1" lang="en-US" altLang="ja-JP" sz="1800" dirty="0" smtClean="0">
                <a:latin typeface="+mj-lt"/>
              </a:rPr>
              <a:t>3</a:t>
            </a:r>
            <a:r>
              <a:rPr kumimoji="1" lang="ja-JP" altLang="en-US" sz="1800" dirty="0" smtClean="0">
                <a:latin typeface="+mj-lt"/>
              </a:rPr>
              <a:t>月</a:t>
            </a:r>
            <a:endParaRPr kumimoji="1" lang="en-US" altLang="ja-JP" sz="1800" dirty="0" smtClean="0">
              <a:latin typeface="+mj-lt"/>
            </a:endParaRPr>
          </a:p>
          <a:p>
            <a:r>
              <a:rPr kumimoji="1" lang="ja-JP" altLang="en-US" sz="1800" dirty="0" smtClean="0">
                <a:latin typeface="+mj-lt"/>
              </a:rPr>
              <a:t>売上高</a:t>
            </a:r>
            <a:r>
              <a:rPr kumimoji="1" lang="en-US" altLang="ja-JP" sz="1800" dirty="0" smtClean="0">
                <a:latin typeface="+mj-lt"/>
              </a:rPr>
              <a:t>250</a:t>
            </a:r>
            <a:r>
              <a:rPr kumimoji="1" lang="ja-JP" altLang="en-US" sz="1800" dirty="0" smtClean="0">
                <a:latin typeface="+mj-lt"/>
              </a:rPr>
              <a:t>億円</a:t>
            </a:r>
            <a:endParaRPr kumimoji="1" lang="en-US" altLang="ja-JP" sz="1800" dirty="0" smtClean="0">
              <a:latin typeface="+mj-lt"/>
            </a:endParaRPr>
          </a:p>
          <a:p>
            <a:r>
              <a:rPr lang="ja-JP" altLang="en-US" sz="1800" dirty="0" smtClean="0">
                <a:latin typeface="+mj-lt"/>
              </a:rPr>
              <a:t>営業利益</a:t>
            </a:r>
            <a:r>
              <a:rPr lang="en-US" altLang="ja-JP" sz="1800" dirty="0" smtClean="0">
                <a:latin typeface="+mj-lt"/>
              </a:rPr>
              <a:t>8</a:t>
            </a:r>
            <a:r>
              <a:rPr lang="ja-JP" altLang="en-US" sz="1800" dirty="0" smtClean="0">
                <a:latin typeface="+mj-lt"/>
              </a:rPr>
              <a:t>億円</a:t>
            </a:r>
            <a:endParaRPr kumimoji="1" lang="en-US" altLang="ja-JP" sz="1800" dirty="0" smtClean="0">
              <a:latin typeface="+mj-lt"/>
            </a:endParaRPr>
          </a:p>
          <a:p>
            <a:endParaRPr kumimoji="1" lang="ja-JP" altLang="en-US" sz="1800" dirty="0">
              <a:latin typeface="+mj-lt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181144" y="2636912"/>
            <a:ext cx="18261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800" dirty="0" smtClean="0">
                <a:latin typeface="+mj-lt"/>
              </a:rPr>
              <a:t>第三ステージ</a:t>
            </a:r>
            <a:endParaRPr lang="en-US" altLang="ja-JP" sz="1800" dirty="0" smtClean="0">
              <a:latin typeface="+mj-lt"/>
            </a:endParaRPr>
          </a:p>
          <a:p>
            <a:r>
              <a:rPr kumimoji="1" lang="en-US" altLang="ja-JP" sz="1800" dirty="0" smtClean="0">
                <a:latin typeface="+mj-lt"/>
              </a:rPr>
              <a:t>2020</a:t>
            </a:r>
            <a:r>
              <a:rPr kumimoji="1" lang="ja-JP" altLang="en-US" sz="1800" dirty="0" smtClean="0">
                <a:latin typeface="+mj-lt"/>
              </a:rPr>
              <a:t>年</a:t>
            </a:r>
            <a:r>
              <a:rPr kumimoji="1" lang="en-US" altLang="ja-JP" sz="1800" dirty="0" smtClean="0">
                <a:latin typeface="+mj-lt"/>
              </a:rPr>
              <a:t>3</a:t>
            </a:r>
            <a:r>
              <a:rPr kumimoji="1" lang="ja-JP" altLang="en-US" sz="1800" dirty="0" smtClean="0">
                <a:latin typeface="+mj-lt"/>
              </a:rPr>
              <a:t>月</a:t>
            </a:r>
            <a:endParaRPr kumimoji="1" lang="en-US" altLang="ja-JP" sz="1800" dirty="0" smtClean="0">
              <a:latin typeface="+mj-lt"/>
            </a:endParaRPr>
          </a:p>
          <a:p>
            <a:r>
              <a:rPr kumimoji="1" lang="ja-JP" altLang="en-US" sz="1800" dirty="0" smtClean="0">
                <a:latin typeface="+mj-lt"/>
              </a:rPr>
              <a:t>売上高</a:t>
            </a:r>
            <a:r>
              <a:rPr kumimoji="1" lang="en-US" altLang="ja-JP" sz="1800" dirty="0" smtClean="0">
                <a:latin typeface="+mj-lt"/>
              </a:rPr>
              <a:t>300</a:t>
            </a:r>
            <a:r>
              <a:rPr kumimoji="1" lang="ja-JP" altLang="en-US" sz="1800" dirty="0" smtClean="0">
                <a:latin typeface="+mj-lt"/>
              </a:rPr>
              <a:t>億円</a:t>
            </a:r>
            <a:endParaRPr kumimoji="1" lang="en-US" altLang="ja-JP" sz="1800" dirty="0" smtClean="0">
              <a:latin typeface="+mj-lt"/>
            </a:endParaRPr>
          </a:p>
          <a:p>
            <a:r>
              <a:rPr lang="ja-JP" altLang="en-US" sz="1800" dirty="0" smtClean="0">
                <a:latin typeface="+mj-lt"/>
              </a:rPr>
              <a:t>営業利益</a:t>
            </a:r>
            <a:r>
              <a:rPr lang="en-US" altLang="ja-JP" sz="1800" dirty="0" smtClean="0">
                <a:latin typeface="+mj-lt"/>
              </a:rPr>
              <a:t>15</a:t>
            </a:r>
            <a:r>
              <a:rPr lang="ja-JP" altLang="en-US" sz="1800" dirty="0" smtClean="0">
                <a:latin typeface="+mj-lt"/>
              </a:rPr>
              <a:t>億円</a:t>
            </a:r>
            <a:endParaRPr kumimoji="1" lang="en-US" altLang="ja-JP" sz="1800" dirty="0" smtClean="0">
              <a:latin typeface="+mj-lt"/>
            </a:endParaRPr>
          </a:p>
          <a:p>
            <a:endParaRPr kumimoji="1" lang="ja-JP" alt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78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計画達成のための重要課題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トップクオリティの追及</a:t>
            </a:r>
            <a:endParaRPr lang="en-US" altLang="ja-JP" dirty="0"/>
          </a:p>
          <a:p>
            <a:pPr lvl="1"/>
            <a:r>
              <a:rPr lang="ja-JP" altLang="en-US" dirty="0"/>
              <a:t>トップクオリティ追及の</a:t>
            </a:r>
            <a:r>
              <a:rPr lang="ja-JP" altLang="en-US" dirty="0" smtClean="0"/>
              <a:t>ために全部門を連携させた活動</a:t>
            </a:r>
            <a:r>
              <a:rPr lang="ja-JP" altLang="en-US" dirty="0"/>
              <a:t>を</a:t>
            </a:r>
            <a:r>
              <a:rPr lang="ja-JP" altLang="en-US" dirty="0" smtClean="0"/>
              <a:t>強化する。</a:t>
            </a: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CB49-A57C-4F0C-8A11-E51619BB2E06}" type="slidenum">
              <a:rPr lang="en-US" altLang="ja-JP" smtClean="0"/>
              <a:pPr/>
              <a:t>7</a:t>
            </a:fld>
            <a:endParaRPr lang="en-US" altLang="ja-JP" dirty="0"/>
          </a:p>
        </p:txBody>
      </p:sp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val="3171328172"/>
              </p:ext>
            </p:extLst>
          </p:nvPr>
        </p:nvGraphicFramePr>
        <p:xfrm>
          <a:off x="1439652" y="2384884"/>
          <a:ext cx="6096000" cy="3707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88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計画達成のための重要課題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成長のための重点取り組み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中期経営計画目標達成のために、コア事業、新規事業、企業体質を重点的に取り上げて取り組む。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2014/6/4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9CB49-A57C-4F0C-8A11-E51619BB2E06}" type="slidenum">
              <a:rPr lang="en-US" altLang="ja-JP" smtClean="0"/>
              <a:pPr/>
              <a:t>8</a:t>
            </a:fld>
            <a:endParaRPr lang="en-US" altLang="ja-JP" dirty="0"/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2714237960"/>
              </p:ext>
            </p:extLst>
          </p:nvPr>
        </p:nvGraphicFramePr>
        <p:xfrm>
          <a:off x="1547664" y="2636912"/>
          <a:ext cx="6096000" cy="3459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651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CC7C5FFF-C3FA-441A-BCB4-DD63F4389E1C}" vid="{1450D04A-F23C-4C18-B0BF-2142F1AAE777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テンプレート4</Template>
  <TotalTime>367</TotalTime>
  <Words>394</Words>
  <Application>Microsoft Office PowerPoint</Application>
  <PresentationFormat>画面に合わせる (4:3)</PresentationFormat>
  <Paragraphs>121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HGS創英角ｺﾞｼｯｸUB</vt:lpstr>
      <vt:lpstr>ＭＳ Ｐゴシック</vt:lpstr>
      <vt:lpstr>ＭＳ Ｐ明朝</vt:lpstr>
      <vt:lpstr>Arial</vt:lpstr>
      <vt:lpstr>Times New Roman</vt:lpstr>
      <vt:lpstr>Wingdings</vt:lpstr>
      <vt:lpstr>Office テーマ</vt:lpstr>
      <vt:lpstr>2014年3月期 決算説明会</vt:lpstr>
      <vt:lpstr>決算のポイント</vt:lpstr>
      <vt:lpstr>2014年3月期 決算概要</vt:lpstr>
      <vt:lpstr>営業利益増減要因（前年比）</vt:lpstr>
      <vt:lpstr>四半期業績推移</vt:lpstr>
      <vt:lpstr>中期経営計画</vt:lpstr>
      <vt:lpstr>計画達成のための重要課題(1)</vt:lpstr>
      <vt:lpstr>計画達成のための重要課題(2)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2014年3月期決算説明会</dc:title>
  <dcterms:created xsi:type="dcterms:W3CDTF">2014-07-23T21:31:15Z</dcterms:created>
  <dcterms:modified xsi:type="dcterms:W3CDTF">2014-07-24T12:36:07Z</dcterms:modified>
</cp:coreProperties>
</file>