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DC&#23455;&#26045;&#29366;&#27841;&#21402;&#29983;&#30465;\&#35215;&#32004;&#25968;&#31561;&#12398;&#25512;&#3122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b="0" cap="none" baseline="0" dirty="0"/>
              <a:t>令和５年度・</a:t>
            </a:r>
            <a:r>
              <a:rPr lang="en-US" sz="2000" b="0" cap="none" baseline="0" dirty="0" err="1"/>
              <a:t>iDeCo</a:t>
            </a:r>
            <a:r>
              <a:rPr lang="en-US" sz="2000" b="0" cap="none" baseline="0" dirty="0"/>
              <a:t>+</a:t>
            </a:r>
            <a:r>
              <a:rPr lang="ja-JP" altLang="en-US" sz="2000" b="0" cap="none" baseline="0" dirty="0"/>
              <a:t>の</a:t>
            </a:r>
            <a:r>
              <a:rPr lang="ja-JP" sz="2000" b="0" cap="none" baseline="0" dirty="0"/>
              <a:t>実施状況</a:t>
            </a:r>
          </a:p>
        </c:rich>
      </c:tx>
      <c:layout>
        <c:manualLayout>
          <c:xMode val="edge"/>
          <c:yMode val="edge"/>
          <c:x val="0.28120402259873539"/>
          <c:y val="2.96391724180016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150" baseline="0">
              <a:solidFill>
                <a:schemeClr val="tx1">
                  <a:lumMod val="50000"/>
                  <a:lumOff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'iDECO+実施状況'!$A$3</c:f>
              <c:strCache>
                <c:ptCount val="1"/>
                <c:pt idx="0">
                  <c:v>拠出対象者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'iDECO+実施状況'!$BB$1:$BM$1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'iDECO+実施状況'!$BB$3:$BM$3</c:f>
              <c:numCache>
                <c:formatCode>General</c:formatCode>
                <c:ptCount val="12"/>
                <c:pt idx="0">
                  <c:v>38688</c:v>
                </c:pt>
                <c:pt idx="1">
                  <c:v>39626</c:v>
                </c:pt>
                <c:pt idx="2">
                  <c:v>40259</c:v>
                </c:pt>
                <c:pt idx="3">
                  <c:v>41289</c:v>
                </c:pt>
                <c:pt idx="4">
                  <c:v>41972</c:v>
                </c:pt>
                <c:pt idx="5">
                  <c:v>42822</c:v>
                </c:pt>
                <c:pt idx="6">
                  <c:v>43823</c:v>
                </c:pt>
                <c:pt idx="7">
                  <c:v>44440</c:v>
                </c:pt>
                <c:pt idx="8">
                  <c:v>45063</c:v>
                </c:pt>
                <c:pt idx="9">
                  <c:v>45767</c:v>
                </c:pt>
                <c:pt idx="10">
                  <c:v>46269</c:v>
                </c:pt>
                <c:pt idx="11">
                  <c:v>47012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F4-443C-8755-DC372C382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521632880"/>
        <c:axId val="521627304"/>
      </c:barChart>
      <c:lineChart>
        <c:grouping val="standard"/>
        <c:varyColors val="0"/>
        <c:ser>
          <c:idx val="0"/>
          <c:order val="0"/>
          <c:tx>
            <c:strRef>
              <c:f>'iDECO+実施状況'!$A$2</c:f>
              <c:strCache>
                <c:ptCount val="1"/>
                <c:pt idx="0">
                  <c:v>実施事業所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'iDECO+実施状況'!$BB$1:$BM$1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'iDECO+実施状況'!$BB$2:$BM$2</c:f>
              <c:numCache>
                <c:formatCode>General</c:formatCode>
                <c:ptCount val="12"/>
                <c:pt idx="0">
                  <c:v>6115</c:v>
                </c:pt>
                <c:pt idx="1">
                  <c:v>6219</c:v>
                </c:pt>
                <c:pt idx="2">
                  <c:v>6316</c:v>
                </c:pt>
                <c:pt idx="3">
                  <c:v>6434</c:v>
                </c:pt>
                <c:pt idx="4">
                  <c:v>6553</c:v>
                </c:pt>
                <c:pt idx="5">
                  <c:v>6688</c:v>
                </c:pt>
                <c:pt idx="6">
                  <c:v>6841</c:v>
                </c:pt>
                <c:pt idx="7">
                  <c:v>6958</c:v>
                </c:pt>
                <c:pt idx="8">
                  <c:v>7059</c:v>
                </c:pt>
                <c:pt idx="9">
                  <c:v>7189</c:v>
                </c:pt>
                <c:pt idx="10">
                  <c:v>7284</c:v>
                </c:pt>
                <c:pt idx="11">
                  <c:v>7424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F4-443C-8755-DC372C382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1636160"/>
        <c:axId val="521643376"/>
      </c:lineChart>
      <c:catAx>
        <c:axId val="52163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27304"/>
        <c:crosses val="autoZero"/>
        <c:auto val="1"/>
        <c:lblAlgn val="ctr"/>
        <c:lblOffset val="100"/>
        <c:noMultiLvlLbl val="1"/>
      </c:catAx>
      <c:valAx>
        <c:axId val="521627304"/>
        <c:scaling>
          <c:orientation val="minMax"/>
          <c:max val="6000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2880"/>
        <c:crosses val="autoZero"/>
        <c:crossBetween val="between"/>
      </c:valAx>
      <c:valAx>
        <c:axId val="521643376"/>
        <c:scaling>
          <c:orientation val="minMax"/>
          <c:max val="8000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6160"/>
        <c:crosses val="max"/>
        <c:crossBetween val="between"/>
      </c:valAx>
      <c:catAx>
        <c:axId val="521636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1643376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sz="2000" b="0" cap="none" baseline="0" dirty="0"/>
              <a:t>令和６年度・</a:t>
            </a:r>
            <a:r>
              <a:rPr lang="en-US" sz="2000" b="0" cap="none" baseline="0" dirty="0" err="1"/>
              <a:t>iDeCo</a:t>
            </a:r>
            <a:r>
              <a:rPr lang="en-US" sz="2000" b="0" cap="none" baseline="0" dirty="0"/>
              <a:t>+</a:t>
            </a:r>
            <a:r>
              <a:rPr lang="ja-JP" altLang="en-US" sz="2000" b="0" cap="none" baseline="0" dirty="0"/>
              <a:t>の</a:t>
            </a:r>
            <a:r>
              <a:rPr lang="ja-JP" sz="2000" b="0" cap="none" baseline="0" dirty="0"/>
              <a:t>実施状況</a:t>
            </a:r>
          </a:p>
        </c:rich>
      </c:tx>
      <c:layout>
        <c:manualLayout>
          <c:xMode val="edge"/>
          <c:yMode val="edge"/>
          <c:x val="0.32950904309671686"/>
          <c:y val="2.59335362785397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150" baseline="0">
              <a:solidFill>
                <a:schemeClr val="tx1">
                  <a:lumMod val="50000"/>
                  <a:lumOff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'iDECO+実施状況'!$A$3</c:f>
              <c:strCache>
                <c:ptCount val="1"/>
                <c:pt idx="0">
                  <c:v>拠出対象者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'iDECO+実施状況'!$BB$1:$BM$1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'iDECO+実施状況'!$BN$3:$BY$3</c:f>
              <c:numCache>
                <c:formatCode>General</c:formatCode>
                <c:ptCount val="12"/>
                <c:pt idx="0">
                  <c:v>48423</c:v>
                </c:pt>
                <c:pt idx="1">
                  <c:v>49168</c:v>
                </c:pt>
                <c:pt idx="2">
                  <c:v>50074</c:v>
                </c:pt>
                <c:pt idx="3">
                  <c:v>50715</c:v>
                </c:pt>
                <c:pt idx="4">
                  <c:v>51684</c:v>
                </c:pt>
                <c:pt idx="5">
                  <c:v>52426</c:v>
                </c:pt>
                <c:pt idx="6">
                  <c:v>53477</c:v>
                </c:pt>
                <c:pt idx="7">
                  <c:v>53940</c:v>
                </c:pt>
                <c:pt idx="8">
                  <c:v>54520</c:v>
                </c:pt>
                <c:pt idx="9">
                  <c:v>55130</c:v>
                </c:pt>
                <c:pt idx="10">
                  <c:v>55327</c:v>
                </c:pt>
                <c:pt idx="11">
                  <c:v>56024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01-40FE-8F15-AB9E2E16C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521632880"/>
        <c:axId val="521627304"/>
      </c:barChart>
      <c:lineChart>
        <c:grouping val="standard"/>
        <c:varyColors val="0"/>
        <c:ser>
          <c:idx val="0"/>
          <c:order val="0"/>
          <c:tx>
            <c:strRef>
              <c:f>'iDECO+実施状況'!$A$2</c:f>
              <c:strCache>
                <c:ptCount val="1"/>
                <c:pt idx="0">
                  <c:v>実施事業所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numFmt formatCode="#,##0_);[Red]\(#,##0\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'iDECO+実施状況'!$BN$1:$BY$1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'iDECO+実施状況'!$BN$2:$BY$2</c:f>
              <c:numCache>
                <c:formatCode>General</c:formatCode>
                <c:ptCount val="12"/>
                <c:pt idx="0">
                  <c:v>7602</c:v>
                </c:pt>
                <c:pt idx="1">
                  <c:v>7708</c:v>
                </c:pt>
                <c:pt idx="2">
                  <c:v>7848</c:v>
                </c:pt>
                <c:pt idx="3">
                  <c:v>7979</c:v>
                </c:pt>
                <c:pt idx="4">
                  <c:v>8137</c:v>
                </c:pt>
                <c:pt idx="5">
                  <c:v>8242</c:v>
                </c:pt>
                <c:pt idx="6">
                  <c:v>8389</c:v>
                </c:pt>
                <c:pt idx="7">
                  <c:v>8458</c:v>
                </c:pt>
                <c:pt idx="8">
                  <c:v>8534</c:v>
                </c:pt>
                <c:pt idx="9">
                  <c:v>8651</c:v>
                </c:pt>
                <c:pt idx="10">
                  <c:v>8730</c:v>
                </c:pt>
                <c:pt idx="11">
                  <c:v>8847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01-40FE-8F15-AB9E2E16C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1636160"/>
        <c:axId val="521643376"/>
      </c:lineChart>
      <c:catAx>
        <c:axId val="52163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27304"/>
        <c:crosses val="autoZero"/>
        <c:auto val="1"/>
        <c:lblAlgn val="ctr"/>
        <c:lblOffset val="100"/>
        <c:noMultiLvlLbl val="1"/>
      </c:catAx>
      <c:valAx>
        <c:axId val="521627304"/>
        <c:scaling>
          <c:orientation val="minMax"/>
          <c:max val="8000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2880"/>
        <c:crosses val="autoZero"/>
        <c:crossBetween val="between"/>
      </c:valAx>
      <c:valAx>
        <c:axId val="521643376"/>
        <c:scaling>
          <c:orientation val="minMax"/>
          <c:max val="10000"/>
          <c:min val="0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6160"/>
        <c:crosses val="max"/>
        <c:crossBetween val="between"/>
      </c:valAx>
      <c:catAx>
        <c:axId val="521636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1643376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 dirty="0"/>
              <a:t>令和</a:t>
            </a:r>
            <a:r>
              <a:rPr lang="en-US" dirty="0"/>
              <a:t>7</a:t>
            </a:r>
            <a:r>
              <a:rPr lang="ja-JP" dirty="0"/>
              <a:t>年度・</a:t>
            </a:r>
            <a:r>
              <a:rPr lang="en-US" altLang="ja-JP" sz="1800" b="0" i="0" u="none" strike="noStrike" kern="1200" cap="none" spc="150" baseline="0" dirty="0" err="1">
                <a:solidFill>
                  <a:prstClr val="black">
                    <a:lumMod val="50000"/>
                    <a:lumOff val="50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iDeCo</a:t>
            </a:r>
            <a:r>
              <a:rPr lang="en-US" dirty="0"/>
              <a:t>+</a:t>
            </a:r>
            <a:r>
              <a:rPr lang="ja-JP" dirty="0"/>
              <a:t>実施状況</a:t>
            </a:r>
          </a:p>
        </c:rich>
      </c:tx>
      <c:layout>
        <c:manualLayout>
          <c:xMode val="edge"/>
          <c:yMode val="edge"/>
          <c:x val="0.34182284868768126"/>
          <c:y val="4.41758885078310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7.1294502560755882E-2"/>
          <c:y val="0.19351548269581056"/>
          <c:w val="0.84506531786634942"/>
          <c:h val="0.6347053339644019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'iDECO+実施状況'!$A$3</c:f>
              <c:strCache>
                <c:ptCount val="1"/>
                <c:pt idx="0">
                  <c:v>拠出対象者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'iDECO+実施状況'!$BB$1:$BM$1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'iDECO+実施状況'!$BZ$3:$CK$3</c:f>
              <c:numCache>
                <c:formatCode>#,##0_);[Red]\(#,##0\)</c:formatCode>
                <c:ptCount val="12"/>
                <c:pt idx="0">
                  <c:v>57399</c:v>
                </c:pt>
                <c:pt idx="1">
                  <c:v>57914</c:v>
                </c:pt>
                <c:pt idx="2">
                  <c:v>58481</c:v>
                </c:pt>
                <c:pt idx="3">
                  <c:v>59283</c:v>
                </c:pt>
                <c:pt idx="4">
                  <c:v>59782</c:v>
                </c:pt>
                <c:pt idx="5">
                  <c:v>60173</c:v>
                </c:pt>
                <c:pt idx="6">
                  <c:v>60653</c:v>
                </c:pt>
                <c:pt idx="7">
                  <c:v>60992</c:v>
                </c:pt>
                <c:pt idx="8">
                  <c:v>61554</c:v>
                </c:pt>
                <c:pt idx="9">
                  <c:v>62236</c:v>
                </c:pt>
                <c:pt idx="10">
                  <c:v>62520</c:v>
                </c:pt>
                <c:pt idx="11">
                  <c:v>62910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458-4EF4-9A30-4AD8F9E07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521632880"/>
        <c:axId val="521627304"/>
      </c:barChart>
      <c:lineChart>
        <c:grouping val="standard"/>
        <c:varyColors val="0"/>
        <c:ser>
          <c:idx val="0"/>
          <c:order val="0"/>
          <c:tx>
            <c:strRef>
              <c:f>'iDECO+実施状況'!$A$2</c:f>
              <c:strCache>
                <c:ptCount val="1"/>
                <c:pt idx="0">
                  <c:v>実施事業所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'iDECO+実施状況'!$BZ$1:$CK$1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'iDECO+実施状況'!$BZ$2:$CK$2</c:f>
              <c:numCache>
                <c:formatCode>#,##0_);[Red]\(#,##0\)</c:formatCode>
                <c:ptCount val="12"/>
                <c:pt idx="0">
                  <c:v>8996</c:v>
                </c:pt>
                <c:pt idx="1">
                  <c:v>9073</c:v>
                </c:pt>
                <c:pt idx="2">
                  <c:v>9143</c:v>
                </c:pt>
                <c:pt idx="3">
                  <c:v>9249</c:v>
                </c:pt>
                <c:pt idx="4">
                  <c:v>9350</c:v>
                </c:pt>
                <c:pt idx="5">
                  <c:v>9427</c:v>
                </c:pt>
                <c:pt idx="6">
                  <c:v>9530</c:v>
                </c:pt>
                <c:pt idx="7">
                  <c:v>9602</c:v>
                </c:pt>
                <c:pt idx="8">
                  <c:v>9688</c:v>
                </c:pt>
                <c:pt idx="9">
                  <c:v>9766</c:v>
                </c:pt>
                <c:pt idx="10">
                  <c:v>9830</c:v>
                </c:pt>
                <c:pt idx="11">
                  <c:v>9919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458-4EF4-9A30-4AD8F9E07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1636160"/>
        <c:axId val="521643376"/>
      </c:lineChart>
      <c:catAx>
        <c:axId val="52163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27304"/>
        <c:crosses val="autoZero"/>
        <c:auto val="1"/>
        <c:lblAlgn val="ctr"/>
        <c:lblOffset val="100"/>
        <c:noMultiLvlLbl val="1"/>
      </c:catAx>
      <c:valAx>
        <c:axId val="521627304"/>
        <c:scaling>
          <c:orientation val="minMax"/>
          <c:max val="8000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2880"/>
        <c:crosses val="autoZero"/>
        <c:crossBetween val="between"/>
      </c:valAx>
      <c:valAx>
        <c:axId val="521643376"/>
        <c:scaling>
          <c:orientation val="minMax"/>
          <c:max val="11000"/>
          <c:min val="0"/>
        </c:scaling>
        <c:delete val="0"/>
        <c:axPos val="r"/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6160"/>
        <c:crosses val="max"/>
        <c:crossBetween val="between"/>
      </c:valAx>
      <c:catAx>
        <c:axId val="521636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1643376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r>
              <a:rPr lang="ja-JP"/>
              <a:t>令和８年度・</a:t>
            </a:r>
            <a:r>
              <a:rPr lang="en-US"/>
              <a:t>iDeCo+</a:t>
            </a:r>
            <a:r>
              <a:rPr lang="ja-JP"/>
              <a:t>実施状況</a:t>
            </a:r>
          </a:p>
        </c:rich>
      </c:tx>
      <c:layout>
        <c:manualLayout>
          <c:xMode val="edge"/>
          <c:yMode val="edge"/>
          <c:x val="0.35380064887045165"/>
          <c:y val="8.1644761601532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7.1294502560755882E-2"/>
          <c:y val="0.19351548269581056"/>
          <c:w val="0.84506531786634942"/>
          <c:h val="0.63470533396440199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'iDECO+実施状況'!$A$3</c:f>
              <c:strCache>
                <c:ptCount val="1"/>
                <c:pt idx="0">
                  <c:v>拠出対象者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'iDECO+実施状況'!$BB$1:$BM$1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'iDECO+実施状況'!$CL$3:$CW$3</c:f>
              <c:numCache>
                <c:formatCode>#,##0_);[Red]\(#,##0\)</c:formatCode>
                <c:ptCount val="12"/>
                <c:pt idx="0">
                  <c:v>63974</c:v>
                </c:pt>
                <c:pt idx="1">
                  <c:v>64509</c:v>
                </c:pt>
                <c:pt idx="2">
                  <c:v>64845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B8-41E4-987C-95BAC3895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9"/>
        <c:axId val="521632880"/>
        <c:axId val="521627304"/>
      </c:barChart>
      <c:lineChart>
        <c:grouping val="standard"/>
        <c:varyColors val="0"/>
        <c:ser>
          <c:idx val="0"/>
          <c:order val="0"/>
          <c:tx>
            <c:strRef>
              <c:f>'iDECO+実施状況'!$A$2</c:f>
              <c:strCache>
                <c:ptCount val="1"/>
                <c:pt idx="0">
                  <c:v>実施事業所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IZ UDPゴシック" panose="020B0400000000000000" pitchFamily="50" charset="-128"/>
                    <a:ea typeface="BIZ UDPゴシック" panose="020B0400000000000000" pitchFamily="50" charset="-128"/>
                    <a:cs typeface="+mn-cs"/>
                  </a:defRPr>
                </a:pPr>
                <a:endParaRPr lang="ja-JP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'iDECO+実施状況'!$CL$1:$CW$1</c:f>
              <c:strCache>
                <c:ptCount val="12"/>
                <c:pt idx="0">
                  <c:v>４月</c:v>
                </c:pt>
                <c:pt idx="1">
                  <c:v>５月</c:v>
                </c:pt>
                <c:pt idx="2">
                  <c:v>６月</c:v>
                </c:pt>
                <c:pt idx="3">
                  <c:v>７月</c:v>
                </c:pt>
                <c:pt idx="4">
                  <c:v>８月</c:v>
                </c:pt>
                <c:pt idx="5">
                  <c:v>９月</c:v>
                </c:pt>
                <c:pt idx="6">
                  <c:v>１０月</c:v>
                </c:pt>
                <c:pt idx="7">
                  <c:v>１１月</c:v>
                </c:pt>
                <c:pt idx="8">
                  <c:v>１２月</c:v>
                </c:pt>
                <c:pt idx="9">
                  <c:v>１月</c:v>
                </c:pt>
                <c:pt idx="10">
                  <c:v>２月</c:v>
                </c:pt>
                <c:pt idx="11">
                  <c:v>３月</c:v>
                </c:pt>
              </c:strCache>
            </c:strRef>
          </c:cat>
          <c:val>
            <c:numRef>
              <c:f>'iDECO+実施状況'!$CL$2:$CW$2</c:f>
              <c:numCache>
                <c:formatCode>#,##0_);[Red]\(#,##0\)</c:formatCode>
                <c:ptCount val="12"/>
                <c:pt idx="0">
                  <c:v>10063</c:v>
                </c:pt>
                <c:pt idx="1">
                  <c:v>10156</c:v>
                </c:pt>
                <c:pt idx="2">
                  <c:v>10243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7B8-41E4-987C-95BAC3895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1636160"/>
        <c:axId val="521643376"/>
      </c:lineChart>
      <c:catAx>
        <c:axId val="5216328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27304"/>
        <c:crosses val="autoZero"/>
        <c:auto val="1"/>
        <c:lblAlgn val="ctr"/>
        <c:lblOffset val="100"/>
        <c:noMultiLvlLbl val="1"/>
      </c:catAx>
      <c:valAx>
        <c:axId val="521627304"/>
        <c:scaling>
          <c:orientation val="minMax"/>
          <c:max val="80000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2880"/>
        <c:crosses val="autoZero"/>
        <c:crossBetween val="between"/>
      </c:valAx>
      <c:valAx>
        <c:axId val="521643376"/>
        <c:scaling>
          <c:orientation val="minMax"/>
          <c:max val="11000"/>
          <c:min val="0"/>
        </c:scaling>
        <c:delete val="0"/>
        <c:axPos val="r"/>
        <c:numFmt formatCode="#,##0_);[Red]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defRPr>
            </a:pPr>
            <a:endParaRPr lang="ja-JP"/>
          </a:p>
        </c:txPr>
        <c:crossAx val="521636160"/>
        <c:crosses val="max"/>
        <c:crossBetween val="between"/>
      </c:valAx>
      <c:catAx>
        <c:axId val="5216361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21643376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BIZ UDPゴシック" panose="020B0400000000000000" pitchFamily="50" charset="-128"/>
          <a:ea typeface="BIZ UDPゴシック" panose="020B0400000000000000" pitchFamily="50" charset="-128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CD3DDF-AA8A-04A2-9AB4-763D15EC4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6E113FD-7E17-4470-DFB3-8247BF92C8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93855D-0318-12D6-1013-F1F0A3D3F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D923991-732A-00C0-51B1-5D8E0CBD4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EC42F6-69D1-B923-A127-5271E38E9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001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C3F819-7AA5-6C80-CBF5-35A8E02D7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FAD79FF-9F4F-7535-8383-37ACE9635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7890AB-14DB-1E09-B6ED-6EDA01BAB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E15962-38E6-99C7-1EFE-A68C2CC7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A0922AD-2E95-9F1B-7AF8-1B668031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7296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4453B1D-4778-FCFF-5D8D-27C217E073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63D1E70-0CFD-EAC0-08EB-B1196BE477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8CCF19-279C-1C6A-BB25-DB59E317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E6F873-87AD-1952-F941-361EBECCE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406778-6212-0FF0-B708-3D165CE0F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94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C8DF6D-10B3-05B2-EB6F-3F0C24BDC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3D981F5-DD84-0A41-AC12-432B09A04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501D7E-8129-4FF3-9ED2-95E891354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924DBF-CC0F-394B-8E3A-1025A936A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1C0948-C6F3-55BC-652D-9ABEB7F79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667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2D6CCA-1558-5C4B-A803-E3F38A318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CE8CE6F-C266-A2CA-713B-9719919C82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E47DDB-51A8-1774-7ED9-B91208740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1BF276-126C-7118-A582-62B7F5EC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920A6C-6D7B-A987-F0DE-8F87CA5FF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897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B30E62-84EB-FF96-137A-A1786E6CD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933AB59-951C-95D6-3800-1860101FB2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4EB122D-6566-E761-B821-7B08177EE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744D1E-B110-8455-9C16-AB147CD01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86DFB67-77A7-5ACA-8753-6882CC5F6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D9D782F-F12C-EFE3-D16E-0DE268A67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3383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F21CA4-A177-EE0D-C93E-3DF2D3DD1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962A091-F0E2-0B5A-E028-C30605926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92C072F-DB08-5758-57B2-16C1AA25B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1C1F4E2-5DED-4C3B-5F59-017DFA6C73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26B29CD-8A7C-BA0A-8198-F1CD8608E7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55F2A26-A65B-9736-89B2-0E5A9514C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306FDF0-90E4-C36B-FC8E-396790AC8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DCA0585-D0E0-803E-7ADF-A5ED67A66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143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8E7AE7-A673-4F26-350C-BBAC80990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77B9670-FD03-1273-B4EE-7F0C0BFC4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73673AE-BE30-D9B5-B0F2-B05D5F8F8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618A1EB-EF58-D34C-43D2-B57AE146D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0228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E93DE92-15D7-4EAF-BBC5-C0653FA1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235F36B-006C-8A80-C45D-059B4333C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DAB73C-CB7B-36C8-9854-9B64ED782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3624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0A464A-06D4-790A-AB2F-3F13190BE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EE7214A-ADDD-B45C-B2D6-DF9F73DAD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0A8DAB5-5E9C-BC5A-3B70-B7ECB587C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3835DC-CE48-042E-99BF-75465DCA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D0E73EA-CE10-AE0F-7A14-60885B4B8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1218A88-F45A-5C08-E9FC-88E5DC4C5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3720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6BFB6F-5507-8E0F-5C73-2A9FE6E09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3162C93-B498-BCA4-98FE-646F526963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F9CDDF4-3BF1-0B60-BE16-4DCBB00E6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4469B57-111A-8F6A-A7C9-F45488937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A0D3435-AC50-FF2E-9D5E-9471FA4C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79C0AE5-B4A0-4B1F-5EF4-3B4CB3BA7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875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6885D4E-8916-8090-0D44-CBB9B0AF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B15D08-9366-99CB-1132-E2EA3E66A5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1CCC0D-8B9E-EC44-6340-2A5D150ED0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CD89D-31FC-4EB0-95CF-A7BEB9F00CE7}" type="datetimeFigureOut">
              <a:rPr kumimoji="1" lang="ja-JP" altLang="en-US" smtClean="0"/>
              <a:t>2026/8/7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97BD83-5E03-9C47-AAC8-58DC106CA6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9CA7FB-8393-A4FE-EB89-0F0CF974C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33A81-E98B-4F26-B579-38CF184BDA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386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54AF37FB-976D-4D9C-B919-E69ED719EE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3010399"/>
              </p:ext>
            </p:extLst>
          </p:nvPr>
        </p:nvGraphicFramePr>
        <p:xfrm>
          <a:off x="1032387" y="560439"/>
          <a:ext cx="10402529" cy="5789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6474791-784C-0F34-B44E-C5F868F6C220}"/>
              </a:ext>
            </a:extLst>
          </p:cNvPr>
          <p:cNvSpPr/>
          <p:nvPr/>
        </p:nvSpPr>
        <p:spPr>
          <a:xfrm>
            <a:off x="5313680" y="6350000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https://www.ideco-koushiki.jp/library/pdf/join_overview_R0603.pdf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8615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C3DFA-6F80-B178-29F1-4971F18F4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6965F5F2-DCE5-D4EE-1798-37FF6D6018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8122226"/>
              </p:ext>
            </p:extLst>
          </p:nvPr>
        </p:nvGraphicFramePr>
        <p:xfrm>
          <a:off x="766916" y="422787"/>
          <a:ext cx="10697497" cy="5997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3EE63A8-723B-3146-D649-BFAA681727E2}"/>
              </a:ext>
            </a:extLst>
          </p:cNvPr>
          <p:cNvSpPr/>
          <p:nvPr/>
        </p:nvSpPr>
        <p:spPr>
          <a:xfrm>
            <a:off x="5313680" y="6435213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</a:t>
            </a:r>
            <a:r>
              <a:rPr lang="en-US" altLang="ja-JP" sz="12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_R0703.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6121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EED12-752B-A90F-967F-31E50200D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88A24E6-33C0-A479-4395-029B4EF9DF6A}"/>
              </a:ext>
            </a:extLst>
          </p:cNvPr>
          <p:cNvSpPr/>
          <p:nvPr/>
        </p:nvSpPr>
        <p:spPr>
          <a:xfrm>
            <a:off x="5313680" y="6435213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https://www.ideco-koushiki.jp/library/pdf/join_overview_R0803.pdf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5BE7F37D-CC3C-460B-BDD8-EFB7FD390D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337841"/>
              </p:ext>
            </p:extLst>
          </p:nvPr>
        </p:nvGraphicFramePr>
        <p:xfrm>
          <a:off x="983226" y="481780"/>
          <a:ext cx="10776155" cy="572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5034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3D52A-85F5-691F-A8A0-52F432788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F906D2B-3B27-91FA-73C2-3C8D0744EDA8}"/>
              </a:ext>
            </a:extLst>
          </p:cNvPr>
          <p:cNvSpPr/>
          <p:nvPr/>
        </p:nvSpPr>
        <p:spPr>
          <a:xfrm>
            <a:off x="5313680" y="6435213"/>
            <a:ext cx="6878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https://www.ideco-koushiki.jp/library/pdf/join_overview_R0806.pdf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より作成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F6F8F3FC-7ECB-445F-84A3-22CD99055C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374482"/>
              </p:ext>
            </p:extLst>
          </p:nvPr>
        </p:nvGraphicFramePr>
        <p:xfrm>
          <a:off x="924449" y="472273"/>
          <a:ext cx="10309608" cy="5797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17992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115</Words>
  <Application>Microsoft Office PowerPoint</Application>
  <PresentationFormat>ワイド画面</PresentationFormat>
  <Paragraphs>8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BIZ UDPゴシック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貴子 柏原</dc:creator>
  <cp:lastModifiedBy>貴子 柏原</cp:lastModifiedBy>
  <cp:revision>35</cp:revision>
  <dcterms:created xsi:type="dcterms:W3CDTF">2024-07-26T05:17:12Z</dcterms:created>
  <dcterms:modified xsi:type="dcterms:W3CDTF">2026-08-07T02:18:47Z</dcterms:modified>
</cp:coreProperties>
</file>