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91" r:id="rId2"/>
    <p:sldId id="292" r:id="rId3"/>
    <p:sldId id="293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002689154301571E-2"/>
          <c:y val="1.2604749707491383E-2"/>
          <c:w val="0.92973282798248946"/>
          <c:h val="0.826856582686200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承認規約数!$A$2</c:f>
              <c:strCache>
                <c:ptCount val="1"/>
                <c:pt idx="0">
                  <c:v>企業型年金承認規約数の推移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18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4E-4866-9871-8D4E06E09F36}"/>
              </c:ext>
            </c:extLst>
          </c:dPt>
          <c:dPt>
            <c:idx val="19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4E-4866-9871-8D4E06E09F36}"/>
              </c:ext>
            </c:extLst>
          </c:dPt>
          <c:dPt>
            <c:idx val="2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34E-4866-9871-8D4E06E09F36}"/>
              </c:ext>
            </c:extLst>
          </c:dPt>
          <c:dPt>
            <c:idx val="2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34E-4866-9871-8D4E06E09F36}"/>
              </c:ext>
            </c:extLst>
          </c:dPt>
          <c:dPt>
            <c:idx val="2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34E-4866-9871-8D4E06E09F36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34E-4866-9871-8D4E06E09F36}"/>
              </c:ext>
            </c:extLst>
          </c:dPt>
          <c:dLbls>
            <c:dLbl>
              <c:idx val="1"/>
              <c:layout>
                <c:manualLayout>
                  <c:x val="1.9352263146448073E-3"/>
                  <c:y val="-5.64301858961846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484995277973902E-2"/>
                      <c:h val="2.65896184464545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834E-4866-9871-8D4E06E09F36}"/>
                </c:ext>
              </c:extLst>
            </c:dLbl>
            <c:dLbl>
              <c:idx val="2"/>
              <c:layout>
                <c:manualLayout>
                  <c:x val="0"/>
                  <c:y val="-8.5972278258606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34E-4866-9871-8D4E06E09F36}"/>
                </c:ext>
              </c:extLst>
            </c:dLbl>
            <c:dLbl>
              <c:idx val="3"/>
              <c:layout>
                <c:manualLayout>
                  <c:x val="-5.6319918012518585E-3"/>
                  <c:y val="-0.112427235851716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34E-4866-9871-8D4E06E09F36}"/>
                </c:ext>
              </c:extLst>
            </c:dLbl>
            <c:dLbl>
              <c:idx val="4"/>
              <c:layout>
                <c:manualLayout>
                  <c:x val="4.2173502432513757E-4"/>
                  <c:y val="-0.138882366976855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34E-4866-9871-8D4E06E09F36}"/>
                </c:ext>
              </c:extLst>
            </c:dLbl>
            <c:dLbl>
              <c:idx val="5"/>
              <c:layout>
                <c:manualLayout>
                  <c:x val="4.2173502432508206E-4"/>
                  <c:y val="-0.167541181319277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493697510285678E-2"/>
                      <c:h val="3.540504544369970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834E-4866-9871-8D4E06E09F36}"/>
                </c:ext>
              </c:extLst>
            </c:dLbl>
            <c:dLbl>
              <c:idx val="6"/>
              <c:layout>
                <c:manualLayout>
                  <c:x val="3.4485984371135799E-3"/>
                  <c:y val="-0.183418667707858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34E-4866-9871-8D4E06E09F36}"/>
                </c:ext>
              </c:extLst>
            </c:dLbl>
            <c:dLbl>
              <c:idx val="7"/>
              <c:layout>
                <c:manualLayout>
                  <c:x val="6.4754618499020776E-3"/>
                  <c:y val="-0.20634918982234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34E-4866-9871-8D4E06E09F36}"/>
                </c:ext>
              </c:extLst>
            </c:dLbl>
            <c:dLbl>
              <c:idx val="8"/>
              <c:layout>
                <c:manualLayout>
                  <c:x val="0"/>
                  <c:y val="-0.224872171970239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34E-4866-9871-8D4E06E09F36}"/>
                </c:ext>
              </c:extLst>
            </c:dLbl>
            <c:dLbl>
              <c:idx val="9"/>
              <c:layout>
                <c:manualLayout>
                  <c:x val="-2.1833933641382227E-3"/>
                  <c:y val="-0.24207006355610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34E-4866-9871-8D4E06E09F36}"/>
                </c:ext>
              </c:extLst>
            </c:dLbl>
            <c:dLbl>
              <c:idx val="10"/>
              <c:layout>
                <c:manualLayout>
                  <c:x val="-4.5402951191827468E-3"/>
                  <c:y val="-0.266762803409904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34E-4866-9871-8D4E06E09F36}"/>
                </c:ext>
              </c:extLst>
            </c:dLbl>
            <c:dLbl>
              <c:idx val="11"/>
              <c:layout>
                <c:manualLayout>
                  <c:x val="-1.5134317063942491E-3"/>
                  <c:y val="-0.276876944100995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34E-4866-9871-8D4E06E09F36}"/>
                </c:ext>
              </c:extLst>
            </c:dLbl>
            <c:dLbl>
              <c:idx val="12"/>
              <c:layout>
                <c:manualLayout>
                  <c:x val="4.118560094857609E-3"/>
                  <c:y val="-0.29055491204095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34E-4866-9871-8D4E06E09F36}"/>
                </c:ext>
              </c:extLst>
            </c:dLbl>
            <c:dLbl>
              <c:idx val="13"/>
              <c:layout>
                <c:manualLayout>
                  <c:x val="-8.4347004865027513E-4"/>
                  <c:y val="-0.3137085095767987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386243859131682E-2"/>
                      <c:h val="4.20166156916335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8-834E-4866-9871-8D4E06E09F36}"/>
                </c:ext>
              </c:extLst>
            </c:dLbl>
            <c:dLbl>
              <c:idx val="14"/>
              <c:layout>
                <c:manualLayout>
                  <c:x val="3.0268634127884981E-3"/>
                  <c:y val="-0.310415826120908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34E-4866-9871-8D4E06E09F36}"/>
                </c:ext>
              </c:extLst>
            </c:dLbl>
            <c:dLbl>
              <c:idx val="15"/>
              <c:layout>
                <c:manualLayout>
                  <c:x val="3.8703334614387731E-3"/>
                  <c:y val="-0.338191362443330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834E-4866-9871-8D4E06E09F36}"/>
                </c:ext>
              </c:extLst>
            </c:dLbl>
            <c:dLbl>
              <c:idx val="16"/>
              <c:layout>
                <c:manualLayout>
                  <c:x val="-1.1098370970895976E-16"/>
                  <c:y val="-0.372145680137090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34E-4866-9871-8D4E06E09F36}"/>
                </c:ext>
              </c:extLst>
            </c:dLbl>
            <c:dLbl>
              <c:idx val="17"/>
              <c:layout>
                <c:manualLayout>
                  <c:x val="1.2652050729753017E-3"/>
                  <c:y val="-0.377882648966399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34E-4866-9871-8D4E06E09F36}"/>
                </c:ext>
              </c:extLst>
            </c:dLbl>
            <c:dLbl>
              <c:idx val="18"/>
              <c:layout>
                <c:manualLayout>
                  <c:x val="5.9524341523143883E-4"/>
                  <c:y val="-0.383602264592958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4E-4866-9871-8D4E06E09F36}"/>
                </c:ext>
              </c:extLst>
            </c:dLbl>
            <c:dLbl>
              <c:idx val="19"/>
              <c:layout>
                <c:manualLayout>
                  <c:x val="4.5402951191827468E-3"/>
                  <c:y val="-0.381267217630853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4E-4866-9871-8D4E06E09F36}"/>
                </c:ext>
              </c:extLst>
            </c:dLbl>
            <c:dLbl>
              <c:idx val="20"/>
              <c:layout>
                <c:manualLayout>
                  <c:x val="9.0991810737032549E-3"/>
                  <c:y val="-0.37636259323006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4E-4866-9871-8D4E06E09F36}"/>
                </c:ext>
              </c:extLst>
            </c:dLbl>
            <c:dLbl>
              <c:idx val="21"/>
              <c:layout>
                <c:manualLayout>
                  <c:x val="6.0661207158022442E-3"/>
                  <c:y val="-0.397016637980493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574461631786477E-2"/>
                      <c:h val="3.98968201263998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34E-4866-9871-8D4E06E09F36}"/>
                </c:ext>
              </c:extLst>
            </c:dLbl>
            <c:dLbl>
              <c:idx val="22"/>
              <c:layout>
                <c:manualLayout>
                  <c:x val="1.5165301789505611E-3"/>
                  <c:y val="-0.413080895008605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34E-4866-9871-8D4E06E09F36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834E-4866-9871-8D4E06E09F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sng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承認規約数!$B$1:$Y$1</c:f>
              <c:strCache>
                <c:ptCount val="24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</c:strCache>
            </c:strRef>
          </c:cat>
          <c:val>
            <c:numRef>
              <c:f>承認規約数!$B$2:$Y$2</c:f>
              <c:numCache>
                <c:formatCode>#,##0_);[Red]\(#,##0\)</c:formatCode>
                <c:ptCount val="24"/>
                <c:pt idx="0">
                  <c:v>32</c:v>
                </c:pt>
                <c:pt idx="1">
                  <c:v>304</c:v>
                </c:pt>
                <c:pt idx="2">
                  <c:v>656</c:v>
                </c:pt>
                <c:pt idx="3">
                  <c:v>1170</c:v>
                </c:pt>
                <c:pt idx="4">
                  <c:v>1726</c:v>
                </c:pt>
                <c:pt idx="5">
                  <c:v>2216</c:v>
                </c:pt>
                <c:pt idx="6">
                  <c:v>2600</c:v>
                </c:pt>
                <c:pt idx="7">
                  <c:v>2946</c:v>
                </c:pt>
                <c:pt idx="8">
                  <c:v>3231</c:v>
                </c:pt>
                <c:pt idx="9">
                  <c:v>3593</c:v>
                </c:pt>
                <c:pt idx="10">
                  <c:v>4131</c:v>
                </c:pt>
                <c:pt idx="11">
                  <c:v>4219</c:v>
                </c:pt>
                <c:pt idx="12">
                  <c:v>4371</c:v>
                </c:pt>
                <c:pt idx="13">
                  <c:v>4579</c:v>
                </c:pt>
                <c:pt idx="14">
                  <c:v>4875</c:v>
                </c:pt>
                <c:pt idx="15">
                  <c:v>5231</c:v>
                </c:pt>
                <c:pt idx="16">
                  <c:v>5712</c:v>
                </c:pt>
                <c:pt idx="17">
                  <c:v>6107</c:v>
                </c:pt>
                <c:pt idx="18">
                  <c:v>6380</c:v>
                </c:pt>
                <c:pt idx="19">
                  <c:v>6601</c:v>
                </c:pt>
                <c:pt idx="20">
                  <c:v>6802</c:v>
                </c:pt>
                <c:pt idx="21">
                  <c:v>7049</c:v>
                </c:pt>
                <c:pt idx="22">
                  <c:v>7222</c:v>
                </c:pt>
                <c:pt idx="23">
                  <c:v>7432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834E-4866-9871-8D4E06E09F36}"/>
            </c:ext>
          </c:extLst>
        </c:ser>
        <c:ser>
          <c:idx val="1"/>
          <c:order val="1"/>
          <c:tx>
            <c:strRef>
              <c:f>承認規約数!$A$3</c:f>
              <c:strCache>
                <c:ptCount val="1"/>
                <c:pt idx="0">
                  <c:v>増加数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1763127538993935E-2"/>
                  <c:y val="2.3570276606990393E-2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8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E-834E-4866-9871-8D4E06E09F36}"/>
                </c:ext>
              </c:extLst>
            </c:dLbl>
            <c:dLbl>
              <c:idx val="1"/>
              <c:layout>
                <c:manualLayout>
                  <c:x val="1.1350691036231949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F-834E-4866-9871-8D4E06E09F36}"/>
                </c:ext>
              </c:extLst>
            </c:dLbl>
            <c:dLbl>
              <c:idx val="2"/>
              <c:layout>
                <c:manualLayout>
                  <c:x val="1.1350691036231935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0-834E-4866-9871-8D4E06E09F36}"/>
                </c:ext>
              </c:extLst>
            </c:dLbl>
            <c:dLbl>
              <c:idx val="3"/>
              <c:layout>
                <c:manualLayout>
                  <c:x val="1.1350691036231935E-2"/>
                  <c:y val="5.5096426199736214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834E-4866-9871-8D4E06E09F36}"/>
                </c:ext>
              </c:extLst>
            </c:dLbl>
            <c:dLbl>
              <c:idx val="4"/>
              <c:layout>
                <c:manualLayout>
                  <c:x val="1.1350691036231908E-2"/>
                  <c:y val="5.5096426199736214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2-834E-4866-9871-8D4E06E09F36}"/>
                </c:ext>
              </c:extLst>
            </c:dLbl>
            <c:dLbl>
              <c:idx val="5"/>
              <c:layout>
                <c:manualLayout>
                  <c:x val="1.1350691036231935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3-834E-4866-9871-8D4E06E09F36}"/>
                </c:ext>
              </c:extLst>
            </c:dLbl>
            <c:dLbl>
              <c:idx val="6"/>
              <c:layout>
                <c:manualLayout>
                  <c:x val="1.1350691036231935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4-834E-4866-9871-8D4E06E09F36}"/>
                </c:ext>
              </c:extLst>
            </c:dLbl>
            <c:dLbl>
              <c:idx val="7"/>
              <c:layout>
                <c:manualLayout>
                  <c:x val="1.1350691036231935E-2"/>
                  <c:y val="5.5096426199736214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5-834E-4866-9871-8D4E06E09F36}"/>
                </c:ext>
              </c:extLst>
            </c:dLbl>
            <c:dLbl>
              <c:idx val="8"/>
              <c:layout>
                <c:manualLayout>
                  <c:x val="1.1350691036231935E-2"/>
                  <c:y val="5.5096426199736214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6-834E-4866-9871-8D4E06E09F36}"/>
                </c:ext>
              </c:extLst>
            </c:dLbl>
            <c:dLbl>
              <c:idx val="9"/>
              <c:layout>
                <c:manualLayout>
                  <c:x val="1.1350691036231935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7-834E-4866-9871-8D4E06E09F36}"/>
                </c:ext>
              </c:extLst>
            </c:dLbl>
            <c:dLbl>
              <c:idx val="10"/>
              <c:layout>
                <c:manualLayout>
                  <c:x val="1.1350691036231991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8-834E-4866-9871-8D4E06E09F36}"/>
                </c:ext>
              </c:extLst>
            </c:dLbl>
            <c:dLbl>
              <c:idx val="11"/>
              <c:layout>
                <c:manualLayout>
                  <c:x val="1.1350691036231935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9-834E-4866-9871-8D4E06E09F36}"/>
                </c:ext>
              </c:extLst>
            </c:dLbl>
            <c:dLbl>
              <c:idx val="12"/>
              <c:layout>
                <c:manualLayout>
                  <c:x val="1.1350691036231824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A-834E-4866-9871-8D4E06E09F36}"/>
                </c:ext>
              </c:extLst>
            </c:dLbl>
            <c:dLbl>
              <c:idx val="13"/>
              <c:layout>
                <c:manualLayout>
                  <c:x val="1.1350691036231824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B-834E-4866-9871-8D4E06E09F36}"/>
                </c:ext>
              </c:extLst>
            </c:dLbl>
            <c:dLbl>
              <c:idx val="14"/>
              <c:layout>
                <c:manualLayout>
                  <c:x val="1.1350691036231824E-2"/>
                  <c:y val="5.509642619973663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C-834E-4866-9871-8D4E06E09F36}"/>
                </c:ext>
              </c:extLst>
            </c:dLbl>
            <c:dLbl>
              <c:idx val="15"/>
              <c:layout>
                <c:manualLayout>
                  <c:x val="1.1350691036231935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D-834E-4866-9871-8D4E06E09F36}"/>
                </c:ext>
              </c:extLst>
            </c:dLbl>
            <c:dLbl>
              <c:idx val="16"/>
              <c:layout>
                <c:manualLayout>
                  <c:x val="1.1350691036231935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E-834E-4866-9871-8D4E06E09F36}"/>
                </c:ext>
              </c:extLst>
            </c:dLbl>
            <c:dLbl>
              <c:idx val="17"/>
              <c:layout>
                <c:manualLayout>
                  <c:x val="1.1350691036231935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F-834E-4866-9871-8D4E06E09F36}"/>
                </c:ext>
              </c:extLst>
            </c:dLbl>
            <c:dLbl>
              <c:idx val="18"/>
              <c:layout>
                <c:manualLayout>
                  <c:x val="1.1350691036231935E-2"/>
                  <c:y val="5.5096426199736847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0-834E-4866-9871-8D4E06E09F36}"/>
                </c:ext>
              </c:extLst>
            </c:dLbl>
            <c:dLbl>
              <c:idx val="19"/>
              <c:layout>
                <c:manualLayout>
                  <c:x val="1.1350691036232046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1-834E-4866-9871-8D4E06E09F36}"/>
                </c:ext>
              </c:extLst>
            </c:dLbl>
            <c:dLbl>
              <c:idx val="20"/>
              <c:layout>
                <c:manualLayout>
                  <c:x val="1.1350691036231713E-2"/>
                  <c:y val="5.5096426199737055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52625507798787E-2"/>
                      <c:h val="4.714055321398077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2-834E-4866-9871-8D4E06E09F36}"/>
                </c:ext>
              </c:extLst>
            </c:dLbl>
            <c:dLbl>
              <c:idx val="21"/>
              <c:layout>
                <c:manualLayout>
                  <c:x val="1.1053952650823106E-2"/>
                  <c:y val="-2.5224858940825169E-3"/>
                </c:manualLayout>
              </c:layout>
              <c:tx>
                <c:rich>
                  <a:bodyPr/>
                  <a:lstStyle/>
                  <a:p>
                    <a:fld id="{BFC1C0F3-880D-4609-9CE7-93E0A73D0230}" type="VALUE">
                      <a:rPr lang="ja-JP" altLang="en-US" sz="800" b="0" u="none"/>
                      <a:pPr/>
                      <a:t>[値]</a:t>
                    </a:fld>
                    <a:r>
                      <a:rPr lang="ja-JP" altLang="en-US" sz="800" b="0" u="none"/>
                      <a:t>増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042785256938421E-2"/>
                      <c:h val="6.320481024209322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3-834E-4866-9871-8D4E06E09F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no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承認規約数!$B$1:$Y$1</c:f>
              <c:strCache>
                <c:ptCount val="24"/>
                <c:pt idx="0">
                  <c:v>2002年3月末</c:v>
                </c:pt>
                <c:pt idx="1">
                  <c:v>2003年3月末</c:v>
                </c:pt>
                <c:pt idx="2">
                  <c:v>2004年3月末</c:v>
                </c:pt>
                <c:pt idx="3">
                  <c:v>2005年3月末</c:v>
                </c:pt>
                <c:pt idx="4">
                  <c:v>2006年3月末</c:v>
                </c:pt>
                <c:pt idx="5">
                  <c:v>2007年3月末</c:v>
                </c:pt>
                <c:pt idx="6">
                  <c:v>2008年3月末</c:v>
                </c:pt>
                <c:pt idx="7">
                  <c:v>2009年3月末</c:v>
                </c:pt>
                <c:pt idx="8">
                  <c:v>2010年3月末</c:v>
                </c:pt>
                <c:pt idx="9">
                  <c:v>2011年3月末</c:v>
                </c:pt>
                <c:pt idx="10">
                  <c:v>2012年3月末</c:v>
                </c:pt>
                <c:pt idx="11">
                  <c:v>2013年3月末</c:v>
                </c:pt>
                <c:pt idx="12">
                  <c:v>2014年3月末</c:v>
                </c:pt>
                <c:pt idx="13">
                  <c:v>2015年3月末</c:v>
                </c:pt>
                <c:pt idx="14">
                  <c:v>2016年3月末</c:v>
                </c:pt>
                <c:pt idx="15">
                  <c:v>2017年3月末</c:v>
                </c:pt>
                <c:pt idx="16">
                  <c:v>2018年3月末</c:v>
                </c:pt>
                <c:pt idx="17">
                  <c:v>2019年3月末</c:v>
                </c:pt>
                <c:pt idx="18">
                  <c:v>2020年3月末</c:v>
                </c:pt>
                <c:pt idx="19">
                  <c:v>2021年3月末</c:v>
                </c:pt>
                <c:pt idx="20">
                  <c:v>2022年3月末</c:v>
                </c:pt>
                <c:pt idx="21">
                  <c:v>2023年3月末</c:v>
                </c:pt>
                <c:pt idx="22">
                  <c:v>2024年3月末</c:v>
                </c:pt>
                <c:pt idx="23">
                  <c:v>2025年3月末</c:v>
                </c:pt>
              </c:strCache>
            </c:strRef>
          </c:cat>
          <c:val>
            <c:numRef>
              <c:f>承認規約数!$B$3:$W$3</c:f>
              <c:numCache>
                <c:formatCode>0_ "件"</c:formatCode>
                <c:ptCount val="22"/>
                <c:pt idx="1">
                  <c:v>272</c:v>
                </c:pt>
                <c:pt idx="2">
                  <c:v>352</c:v>
                </c:pt>
                <c:pt idx="3">
                  <c:v>514</c:v>
                </c:pt>
                <c:pt idx="4">
                  <c:v>556</c:v>
                </c:pt>
                <c:pt idx="5">
                  <c:v>490</c:v>
                </c:pt>
                <c:pt idx="6">
                  <c:v>384</c:v>
                </c:pt>
                <c:pt idx="7">
                  <c:v>346</c:v>
                </c:pt>
                <c:pt idx="8">
                  <c:v>285</c:v>
                </c:pt>
                <c:pt idx="9">
                  <c:v>362</c:v>
                </c:pt>
                <c:pt idx="10">
                  <c:v>538</c:v>
                </c:pt>
                <c:pt idx="11">
                  <c:v>88</c:v>
                </c:pt>
                <c:pt idx="12">
                  <c:v>152</c:v>
                </c:pt>
                <c:pt idx="13">
                  <c:v>208</c:v>
                </c:pt>
                <c:pt idx="14">
                  <c:v>296</c:v>
                </c:pt>
                <c:pt idx="15">
                  <c:v>356</c:v>
                </c:pt>
                <c:pt idx="16">
                  <c:v>481</c:v>
                </c:pt>
                <c:pt idx="17">
                  <c:v>395</c:v>
                </c:pt>
                <c:pt idx="18">
                  <c:v>273</c:v>
                </c:pt>
                <c:pt idx="19">
                  <c:v>221</c:v>
                </c:pt>
                <c:pt idx="20">
                  <c:v>201</c:v>
                </c:pt>
                <c:pt idx="21">
                  <c:v>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834E-4866-9871-8D4E06E09F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426841312"/>
        <c:axId val="426845904"/>
      </c:barChart>
      <c:catAx>
        <c:axId val="42684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26845904"/>
        <c:crosses val="autoZero"/>
        <c:auto val="1"/>
        <c:lblAlgn val="ctr"/>
        <c:lblOffset val="100"/>
        <c:noMultiLvlLbl val="0"/>
      </c:catAx>
      <c:valAx>
        <c:axId val="426845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26841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0.27696</cdr:x>
      <cdr:y>0.05289</cdr:y>
    </cdr:from>
    <cdr:to>
      <cdr:x>0.70034</cdr:x>
      <cdr:y>0.1157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B28A199B-7C78-30BC-F8E0-92F2DE3DBFAD}"/>
            </a:ext>
          </a:extLst>
        </cdr:cNvPr>
        <cdr:cNvSpPr txBox="1"/>
      </cdr:nvSpPr>
      <cdr:spPr>
        <a:xfrm xmlns:a="http://schemas.openxmlformats.org/drawingml/2006/main">
          <a:off x="2324100" y="304801"/>
          <a:ext cx="3552825" cy="361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ja-JP" altLang="en-US" sz="2000" b="1" dirty="0">
              <a:latin typeface="BIZ UDPゴシック" panose="020B0400000000000000" pitchFamily="50" charset="-128"/>
              <a:ea typeface="BIZ UDPゴシック" panose="020B0400000000000000" pitchFamily="50" charset="-128"/>
            </a:rPr>
            <a:t>企業型年金承認規約数の推移</a:t>
          </a:r>
          <a:endParaRPr lang="en-US" altLang="ja-JP" sz="2000" b="1" dirty="0">
            <a:latin typeface="BIZ UDPゴシック" panose="020B0400000000000000" pitchFamily="50" charset="-128"/>
            <a:ea typeface="BIZ UDPゴシック" panose="020B0400000000000000" pitchFamily="50" charset="-128"/>
          </a:endParaRPr>
        </a:p>
        <a:p xmlns:a="http://schemas.openxmlformats.org/drawingml/2006/main">
          <a:pPr algn="ctr"/>
          <a:endParaRPr lang="ja-JP" altLang="en-US" sz="2000" b="1" dirty="0">
            <a:latin typeface="BIZ UDPゴシック" panose="020B0400000000000000" pitchFamily="50" charset="-128"/>
            <a:ea typeface="BIZ UDPゴシック" panose="020B0400000000000000" pitchFamily="50" charset="-128"/>
          </a:endParaRPr>
        </a:p>
      </cdr:txBody>
    </cdr:sp>
  </cdr:relSizeAnchor>
  <cdr:relSizeAnchor xmlns:cdr="http://schemas.openxmlformats.org/drawingml/2006/chartDrawing">
    <cdr:from>
      <cdr:x>0.88899</cdr:x>
      <cdr:y>0.47401</cdr:y>
    </cdr:from>
    <cdr:to>
      <cdr:x>1</cdr:x>
      <cdr:y>0.54286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4E35B531-D9C4-E2EE-2589-141D944D75B1}"/>
            </a:ext>
          </a:extLst>
        </cdr:cNvPr>
        <cdr:cNvSpPr txBox="1"/>
      </cdr:nvSpPr>
      <cdr:spPr>
        <a:xfrm xmlns:a="http://schemas.openxmlformats.org/drawingml/2006/main">
          <a:off x="7444740" y="2623186"/>
          <a:ext cx="92964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altLang="ja-JP" sz="1100" b="1" kern="1200"/>
            <a:t>210</a:t>
          </a:r>
          <a:r>
            <a:rPr lang="ja-JP" altLang="en-US" sz="1100" b="1" kern="1200"/>
            <a:t>件増</a:t>
          </a:r>
        </a:p>
      </cdr:txBody>
    </cdr:sp>
  </cdr:relSizeAnchor>
  <cdr:relSizeAnchor xmlns:cdr="http://schemas.openxmlformats.org/drawingml/2006/chartDrawing">
    <cdr:from>
      <cdr:x>0.85168</cdr:x>
      <cdr:y>0.05818</cdr:y>
    </cdr:from>
    <cdr:to>
      <cdr:x>0.96269</cdr:x>
      <cdr:y>0.12702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AC443976-DCC2-EC09-F87D-F4220AAA9A1A}"/>
            </a:ext>
          </a:extLst>
        </cdr:cNvPr>
        <cdr:cNvSpPr txBox="1"/>
      </cdr:nvSpPr>
      <cdr:spPr>
        <a:xfrm xmlns:a="http://schemas.openxmlformats.org/drawingml/2006/main">
          <a:off x="7132320" y="321946"/>
          <a:ext cx="92964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altLang="ja-JP" sz="900" b="0" kern="1200"/>
            <a:t>173</a:t>
          </a:r>
          <a:r>
            <a:rPr lang="ja-JP" altLang="en-US" sz="900" b="0" kern="1200"/>
            <a:t>件増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574B6-FD98-4AEC-9FF9-C541A2DCA206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7C736-1D9A-48DC-8EFA-E0C142B0D1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893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1B2D6-C8AB-F19F-3856-65D75D01D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0A72CD-1054-81BE-101B-40A1AD1C1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E0C640-6904-9ED2-8C26-F5D6C4E5F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808C19-F3F7-91B6-85DF-340390CAE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7B462-C0C6-407E-BA7E-D348F024F40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276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43554-35B4-DB27-7FBD-1FC645850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3B960B-715D-6E5C-E73D-0CCF3637C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04786B-D079-1007-3BB6-26754352A2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4FC9E3-1534-783E-55CA-C354D8AC1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7C736-1D9A-48DC-8EFA-E0C142B0D1A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1603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3CB71-811B-5AB1-78E8-6C3117702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714A0F-B94C-5306-3256-3572725749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E8EFB8-D213-57BA-BCCB-8FDBAA91AA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6B3D07-36E6-6A53-FF76-5FA0590B4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7B462-C0C6-407E-BA7E-D348F024F40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639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925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6247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681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26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46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94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8566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13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521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61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679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82DBE-C424-4308-872F-C00EB0FEE2FB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63A12-4156-4E93-B087-FF6366F1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630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hlw.go.jp/content/001660647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39CA-946E-8BA7-014F-D9CAA208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AF610C-EE6B-81AC-C6C7-5B2B2673A7AE}"/>
              </a:ext>
            </a:extLst>
          </p:cNvPr>
          <p:cNvSpPr/>
          <p:nvPr/>
        </p:nvSpPr>
        <p:spPr>
          <a:xfrm>
            <a:off x="6843252" y="6468778"/>
            <a:ext cx="499478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https://www.mhlw.go.jp/content/001660647.pdf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より作成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F9FF330-C7CF-58F5-2A68-3794394E8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53" y="133993"/>
            <a:ext cx="10974586" cy="633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84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B3D56-2FB9-7002-A177-FCC1C036D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2F5BFF9-E8FB-16E6-453A-E729BA4A4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065" y="545018"/>
            <a:ext cx="10550012" cy="589430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2D8A111-038F-7463-97C2-78B2B9C3D591}"/>
              </a:ext>
            </a:extLst>
          </p:cNvPr>
          <p:cNvSpPr/>
          <p:nvPr/>
        </p:nvSpPr>
        <p:spPr>
          <a:xfrm>
            <a:off x="6862916" y="6468778"/>
            <a:ext cx="497512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https://www.mhlw.go.jp/content/001660647.pdf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より作成</a:t>
            </a:r>
          </a:p>
        </p:txBody>
      </p:sp>
      <p:sp>
        <p:nvSpPr>
          <p:cNvPr id="7" name="テキスト ボックス 2">
            <a:extLst>
              <a:ext uri="{FF2B5EF4-FFF2-40B4-BE49-F238E27FC236}">
                <a16:creationId xmlns:a16="http://schemas.microsoft.com/office/drawing/2014/main" id="{F7E42289-D409-0860-7454-E547DEDF2C99}"/>
              </a:ext>
            </a:extLst>
          </p:cNvPr>
          <p:cNvSpPr txBox="1"/>
          <p:nvPr/>
        </p:nvSpPr>
        <p:spPr>
          <a:xfrm>
            <a:off x="3588774" y="1150085"/>
            <a:ext cx="4604967" cy="349623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企業型年金実施事業所数の推移</a:t>
            </a:r>
            <a:endParaRPr kumimoji="1" lang="en-US" altLang="ja-JP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7828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FFE2C-1214-CFB0-D03C-FCF64FD1A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C0CCC01-FA30-3EBC-079F-4F61B12FFF0A}"/>
              </a:ext>
            </a:extLst>
          </p:cNvPr>
          <p:cNvSpPr/>
          <p:nvPr/>
        </p:nvSpPr>
        <p:spPr>
          <a:xfrm>
            <a:off x="8045082" y="6468778"/>
            <a:ext cx="379295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dirty="0">
                <a:hlinkClick r:id="rId3"/>
              </a:rPr>
              <a:t>https://www.mhlw.go.jp/content/001660647.pdf</a:t>
            </a:r>
            <a:r>
              <a:rPr lang="ja-JP" altLang="en-US" sz="1100" dirty="0"/>
              <a:t>　より作成</a:t>
            </a:r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47DF9F45-EF27-475E-A899-F5C6BAD26B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1576900"/>
              </p:ext>
            </p:extLst>
          </p:nvPr>
        </p:nvGraphicFramePr>
        <p:xfrm>
          <a:off x="1081547" y="452284"/>
          <a:ext cx="10314039" cy="5869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20464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154</TotalTime>
  <Words>139</Words>
  <Application>Microsoft Office PowerPoint</Application>
  <PresentationFormat>ワイド画面</PresentationFormat>
  <Paragraphs>55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BIZ UDPゴシック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貴子 柏原</dc:creator>
  <cp:lastModifiedBy>貴子 柏原</cp:lastModifiedBy>
  <cp:revision>13</cp:revision>
  <dcterms:created xsi:type="dcterms:W3CDTF">2024-07-26T04:14:39Z</dcterms:created>
  <dcterms:modified xsi:type="dcterms:W3CDTF">2026-08-07T06:27:56Z</dcterms:modified>
</cp:coreProperties>
</file>