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5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6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78" r:id="rId2"/>
    <p:sldId id="368" r:id="rId3"/>
    <p:sldId id="348" r:id="rId4"/>
    <p:sldId id="365" r:id="rId5"/>
    <p:sldId id="366" r:id="rId6"/>
    <p:sldId id="367" r:id="rId7"/>
  </p:sldIdLst>
  <p:sldSz cx="12192000" cy="6858000"/>
  <p:notesSz cx="6797675" cy="99266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t.kashiwabara@tim-con.com" initials="tc" lastIdx="1" clrIdx="0">
    <p:extLst>
      <p:ext uri="{19B8F6BF-5375-455C-9EA6-DF929625EA0E}">
        <p15:presenceInfo xmlns:p15="http://schemas.microsoft.com/office/powerpoint/2012/main" userId="53c45769c91acf91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52" d="100"/>
          <a:sy n="52" d="100"/>
        </p:scale>
        <p:origin x="82" y="6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tkash\Dropbox\&#26085;&#26412;&#21830;&#24037;&#20250;&#35696;&#25152;\databox\&#36039;&#37329;&#24490;&#29872;&#34920;\1979-&#23478;&#35336;&#36039;&#29987;&#36000;&#20661;UP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tkash\Dropbox\&#26085;&#26412;&#21830;&#24037;&#20250;&#35696;&#25152;\databox\&#36039;&#37329;&#24490;&#29872;&#34920;\1979-&#23478;&#35336;&#36039;&#29987;&#36000;&#20661;UP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tkash\Dropbox\&#26085;&#26412;&#21830;&#24037;&#20250;&#35696;&#25152;\databox\&#36039;&#37329;&#24490;&#29872;&#34920;\1979-&#23478;&#35336;&#36039;&#29987;&#36000;&#20661;UP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'79-19３末'!$A$2</c:f>
              <c:strCache>
                <c:ptCount val="1"/>
                <c:pt idx="0">
                  <c:v>現金・預金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</c:spPr>
          <c:invertIfNegative val="0"/>
          <c:cat>
            <c:numRef>
              <c:f>'79-19３末'!$U$1:$AV$1</c:f>
              <c:numCache>
                <c:formatCode>General</c:formatCode>
                <c:ptCount val="28"/>
                <c:pt idx="0">
                  <c:v>1998</c:v>
                </c:pt>
                <c:pt idx="1">
                  <c:v>1999</c:v>
                </c:pt>
                <c:pt idx="2">
                  <c:v>2000</c:v>
                </c:pt>
                <c:pt idx="3">
                  <c:v>2001</c:v>
                </c:pt>
                <c:pt idx="4">
                  <c:v>2002</c:v>
                </c:pt>
                <c:pt idx="5">
                  <c:v>2003</c:v>
                </c:pt>
                <c:pt idx="6">
                  <c:v>2004</c:v>
                </c:pt>
                <c:pt idx="7">
                  <c:v>2005</c:v>
                </c:pt>
                <c:pt idx="8">
                  <c:v>2006</c:v>
                </c:pt>
                <c:pt idx="9">
                  <c:v>2007</c:v>
                </c:pt>
                <c:pt idx="10">
                  <c:v>2008</c:v>
                </c:pt>
                <c:pt idx="11">
                  <c:v>2009</c:v>
                </c:pt>
                <c:pt idx="12">
                  <c:v>2010</c:v>
                </c:pt>
                <c:pt idx="13">
                  <c:v>2011</c:v>
                </c:pt>
                <c:pt idx="14">
                  <c:v>2012</c:v>
                </c:pt>
                <c:pt idx="15">
                  <c:v>2013</c:v>
                </c:pt>
                <c:pt idx="16">
                  <c:v>2014</c:v>
                </c:pt>
                <c:pt idx="17">
                  <c:v>2015</c:v>
                </c:pt>
                <c:pt idx="18">
                  <c:v>2016</c:v>
                </c:pt>
                <c:pt idx="19">
                  <c:v>2017</c:v>
                </c:pt>
                <c:pt idx="20">
                  <c:v>2018</c:v>
                </c:pt>
                <c:pt idx="21">
                  <c:v>2019</c:v>
                </c:pt>
                <c:pt idx="22">
                  <c:v>2020</c:v>
                </c:pt>
                <c:pt idx="23">
                  <c:v>2021</c:v>
                </c:pt>
                <c:pt idx="24">
                  <c:v>2022</c:v>
                </c:pt>
                <c:pt idx="25">
                  <c:v>2023</c:v>
                </c:pt>
                <c:pt idx="26">
                  <c:v>2024</c:v>
                </c:pt>
                <c:pt idx="27">
                  <c:v>2025</c:v>
                </c:pt>
              </c:numCache>
            </c:numRef>
          </c:cat>
          <c:val>
            <c:numRef>
              <c:f>'79-19３末'!$U$2:$AV$2</c:f>
              <c:numCache>
                <c:formatCode>#,##0_);[Red]\(#,##0\)</c:formatCode>
                <c:ptCount val="28"/>
                <c:pt idx="0">
                  <c:v>7237920</c:v>
                </c:pt>
                <c:pt idx="1">
                  <c:v>7447381</c:v>
                </c:pt>
                <c:pt idx="2">
                  <c:v>7514288</c:v>
                </c:pt>
                <c:pt idx="3">
                  <c:v>7654295</c:v>
                </c:pt>
                <c:pt idx="4">
                  <c:v>7656957</c:v>
                </c:pt>
                <c:pt idx="5">
                  <c:v>7723379</c:v>
                </c:pt>
                <c:pt idx="6">
                  <c:v>7911393</c:v>
                </c:pt>
                <c:pt idx="7">
                  <c:v>7864435</c:v>
                </c:pt>
                <c:pt idx="8">
                  <c:v>7869099</c:v>
                </c:pt>
                <c:pt idx="9">
                  <c:v>7939890</c:v>
                </c:pt>
                <c:pt idx="10">
                  <c:v>8060030</c:v>
                </c:pt>
                <c:pt idx="11">
                  <c:v>8190118</c:v>
                </c:pt>
                <c:pt idx="12">
                  <c:v>8292830</c:v>
                </c:pt>
                <c:pt idx="13">
                  <c:v>8478765</c:v>
                </c:pt>
                <c:pt idx="14">
                  <c:v>8624943</c:v>
                </c:pt>
                <c:pt idx="15">
                  <c:v>8802344</c:v>
                </c:pt>
                <c:pt idx="16">
                  <c:v>8987488</c:v>
                </c:pt>
                <c:pt idx="17">
                  <c:v>9110607</c:v>
                </c:pt>
                <c:pt idx="18">
                  <c:v>9324761</c:v>
                </c:pt>
                <c:pt idx="19" formatCode="#,##0">
                  <c:v>9605473</c:v>
                </c:pt>
                <c:pt idx="20" formatCode="#,##0">
                  <c:v>9591385</c:v>
                </c:pt>
                <c:pt idx="21" formatCode="#,##0">
                  <c:v>9795927</c:v>
                </c:pt>
                <c:pt idx="22" formatCode="#,##0">
                  <c:v>9999568</c:v>
                </c:pt>
                <c:pt idx="23" formatCode="#,##0">
                  <c:v>10573653</c:v>
                </c:pt>
                <c:pt idx="24" formatCode="#,##0">
                  <c:v>10880617</c:v>
                </c:pt>
                <c:pt idx="25" formatCode="#,##0">
                  <c:v>11174473</c:v>
                </c:pt>
                <c:pt idx="26" formatCode="#,##0">
                  <c:v>11185028</c:v>
                </c:pt>
                <c:pt idx="27" formatCode="#,##0">
                  <c:v>11197005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45D-4E50-A4E7-DE186BD89D80}"/>
            </c:ext>
          </c:extLst>
        </c:ser>
        <c:ser>
          <c:idx val="1"/>
          <c:order val="1"/>
          <c:tx>
            <c:strRef>
              <c:f>'79-19３末'!$A$4</c:f>
              <c:strCache>
                <c:ptCount val="1"/>
                <c:pt idx="0">
                  <c:v>債務証券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numRef>
              <c:f>'79-19３末'!$U$1:$AV$1</c:f>
              <c:numCache>
                <c:formatCode>General</c:formatCode>
                <c:ptCount val="28"/>
                <c:pt idx="0">
                  <c:v>1998</c:v>
                </c:pt>
                <c:pt idx="1">
                  <c:v>1999</c:v>
                </c:pt>
                <c:pt idx="2">
                  <c:v>2000</c:v>
                </c:pt>
                <c:pt idx="3">
                  <c:v>2001</c:v>
                </c:pt>
                <c:pt idx="4">
                  <c:v>2002</c:v>
                </c:pt>
                <c:pt idx="5">
                  <c:v>2003</c:v>
                </c:pt>
                <c:pt idx="6">
                  <c:v>2004</c:v>
                </c:pt>
                <c:pt idx="7">
                  <c:v>2005</c:v>
                </c:pt>
                <c:pt idx="8">
                  <c:v>2006</c:v>
                </c:pt>
                <c:pt idx="9">
                  <c:v>2007</c:v>
                </c:pt>
                <c:pt idx="10">
                  <c:v>2008</c:v>
                </c:pt>
                <c:pt idx="11">
                  <c:v>2009</c:v>
                </c:pt>
                <c:pt idx="12">
                  <c:v>2010</c:v>
                </c:pt>
                <c:pt idx="13">
                  <c:v>2011</c:v>
                </c:pt>
                <c:pt idx="14">
                  <c:v>2012</c:v>
                </c:pt>
                <c:pt idx="15">
                  <c:v>2013</c:v>
                </c:pt>
                <c:pt idx="16">
                  <c:v>2014</c:v>
                </c:pt>
                <c:pt idx="17">
                  <c:v>2015</c:v>
                </c:pt>
                <c:pt idx="18">
                  <c:v>2016</c:v>
                </c:pt>
                <c:pt idx="19">
                  <c:v>2017</c:v>
                </c:pt>
                <c:pt idx="20">
                  <c:v>2018</c:v>
                </c:pt>
                <c:pt idx="21">
                  <c:v>2019</c:v>
                </c:pt>
                <c:pt idx="22">
                  <c:v>2020</c:v>
                </c:pt>
                <c:pt idx="23">
                  <c:v>2021</c:v>
                </c:pt>
                <c:pt idx="24">
                  <c:v>2022</c:v>
                </c:pt>
                <c:pt idx="25">
                  <c:v>2023</c:v>
                </c:pt>
                <c:pt idx="26">
                  <c:v>2024</c:v>
                </c:pt>
                <c:pt idx="27">
                  <c:v>2025</c:v>
                </c:pt>
              </c:numCache>
            </c:numRef>
          </c:cat>
          <c:val>
            <c:numRef>
              <c:f>'79-19３末'!$U$4:$AV$4</c:f>
              <c:numCache>
                <c:formatCode>#,##0_);[Red]\(#,##0\)</c:formatCode>
                <c:ptCount val="28"/>
                <c:pt idx="0">
                  <c:v>552013</c:v>
                </c:pt>
                <c:pt idx="1">
                  <c:v>505716</c:v>
                </c:pt>
                <c:pt idx="2">
                  <c:v>480797</c:v>
                </c:pt>
                <c:pt idx="3">
                  <c:v>418026</c:v>
                </c:pt>
                <c:pt idx="4">
                  <c:v>341711</c:v>
                </c:pt>
                <c:pt idx="5">
                  <c:v>322299</c:v>
                </c:pt>
                <c:pt idx="6">
                  <c:v>371034</c:v>
                </c:pt>
                <c:pt idx="7">
                  <c:v>403474</c:v>
                </c:pt>
                <c:pt idx="8">
                  <c:v>429418</c:v>
                </c:pt>
                <c:pt idx="9">
                  <c:v>436583</c:v>
                </c:pt>
                <c:pt idx="10">
                  <c:v>422686</c:v>
                </c:pt>
                <c:pt idx="11">
                  <c:v>410797</c:v>
                </c:pt>
                <c:pt idx="12">
                  <c:v>373868</c:v>
                </c:pt>
                <c:pt idx="13">
                  <c:v>339319</c:v>
                </c:pt>
                <c:pt idx="14">
                  <c:v>307857</c:v>
                </c:pt>
                <c:pt idx="15">
                  <c:v>282859</c:v>
                </c:pt>
                <c:pt idx="16">
                  <c:v>261560</c:v>
                </c:pt>
                <c:pt idx="17">
                  <c:v>255313</c:v>
                </c:pt>
                <c:pt idx="18">
                  <c:v>245446</c:v>
                </c:pt>
                <c:pt idx="19" formatCode="#,##0">
                  <c:v>232686</c:v>
                </c:pt>
                <c:pt idx="20" formatCode="#,##0">
                  <c:v>232453</c:v>
                </c:pt>
                <c:pt idx="21" formatCode="#,##0">
                  <c:v>250857</c:v>
                </c:pt>
                <c:pt idx="22" formatCode="#,##0">
                  <c:v>264313</c:v>
                </c:pt>
                <c:pt idx="23" formatCode="#,##0">
                  <c:v>264987</c:v>
                </c:pt>
                <c:pt idx="24" formatCode="#,##0">
                  <c:v>256190</c:v>
                </c:pt>
                <c:pt idx="25" formatCode="#,##0">
                  <c:v>275196</c:v>
                </c:pt>
                <c:pt idx="26" formatCode="#,##0">
                  <c:v>294781</c:v>
                </c:pt>
                <c:pt idx="27" formatCode="#,##0">
                  <c:v>316438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45D-4E50-A4E7-DE186BD89D80}"/>
            </c:ext>
          </c:extLst>
        </c:ser>
        <c:ser>
          <c:idx val="2"/>
          <c:order val="2"/>
          <c:tx>
            <c:strRef>
              <c:f>'79-19３末'!$A$5</c:f>
              <c:strCache>
                <c:ptCount val="1"/>
                <c:pt idx="0">
                  <c:v>株式等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/>
          </c:spPr>
          <c:invertIfNegative val="0"/>
          <c:cat>
            <c:numRef>
              <c:f>'79-19３末'!$U$1:$AV$1</c:f>
              <c:numCache>
                <c:formatCode>General</c:formatCode>
                <c:ptCount val="28"/>
                <c:pt idx="0">
                  <c:v>1998</c:v>
                </c:pt>
                <c:pt idx="1">
                  <c:v>1999</c:v>
                </c:pt>
                <c:pt idx="2">
                  <c:v>2000</c:v>
                </c:pt>
                <c:pt idx="3">
                  <c:v>2001</c:v>
                </c:pt>
                <c:pt idx="4">
                  <c:v>2002</c:v>
                </c:pt>
                <c:pt idx="5">
                  <c:v>2003</c:v>
                </c:pt>
                <c:pt idx="6">
                  <c:v>2004</c:v>
                </c:pt>
                <c:pt idx="7">
                  <c:v>2005</c:v>
                </c:pt>
                <c:pt idx="8">
                  <c:v>2006</c:v>
                </c:pt>
                <c:pt idx="9">
                  <c:v>2007</c:v>
                </c:pt>
                <c:pt idx="10">
                  <c:v>2008</c:v>
                </c:pt>
                <c:pt idx="11">
                  <c:v>2009</c:v>
                </c:pt>
                <c:pt idx="12">
                  <c:v>2010</c:v>
                </c:pt>
                <c:pt idx="13">
                  <c:v>2011</c:v>
                </c:pt>
                <c:pt idx="14">
                  <c:v>2012</c:v>
                </c:pt>
                <c:pt idx="15">
                  <c:v>2013</c:v>
                </c:pt>
                <c:pt idx="16">
                  <c:v>2014</c:v>
                </c:pt>
                <c:pt idx="17">
                  <c:v>2015</c:v>
                </c:pt>
                <c:pt idx="18">
                  <c:v>2016</c:v>
                </c:pt>
                <c:pt idx="19">
                  <c:v>2017</c:v>
                </c:pt>
                <c:pt idx="20">
                  <c:v>2018</c:v>
                </c:pt>
                <c:pt idx="21">
                  <c:v>2019</c:v>
                </c:pt>
                <c:pt idx="22">
                  <c:v>2020</c:v>
                </c:pt>
                <c:pt idx="23">
                  <c:v>2021</c:v>
                </c:pt>
                <c:pt idx="24">
                  <c:v>2022</c:v>
                </c:pt>
                <c:pt idx="25">
                  <c:v>2023</c:v>
                </c:pt>
                <c:pt idx="26">
                  <c:v>2024</c:v>
                </c:pt>
                <c:pt idx="27">
                  <c:v>2025</c:v>
                </c:pt>
              </c:numCache>
            </c:numRef>
          </c:cat>
          <c:val>
            <c:numRef>
              <c:f>'79-19３末'!$U$5:$AV$5</c:f>
              <c:numCache>
                <c:formatCode>#,##0_);[Red]\(#,##0\)</c:formatCode>
                <c:ptCount val="28"/>
                <c:pt idx="0">
                  <c:v>1225536</c:v>
                </c:pt>
                <c:pt idx="1">
                  <c:v>1702600</c:v>
                </c:pt>
                <c:pt idx="2">
                  <c:v>1468536</c:v>
                </c:pt>
                <c:pt idx="3">
                  <c:v>1229510</c:v>
                </c:pt>
                <c:pt idx="4">
                  <c:v>1059518</c:v>
                </c:pt>
                <c:pt idx="5">
                  <c:v>1577987</c:v>
                </c:pt>
                <c:pt idx="6">
                  <c:v>1736773</c:v>
                </c:pt>
                <c:pt idx="7">
                  <c:v>2538035</c:v>
                </c:pt>
                <c:pt idx="8">
                  <c:v>2694459</c:v>
                </c:pt>
                <c:pt idx="9">
                  <c:v>1812191</c:v>
                </c:pt>
                <c:pt idx="10">
                  <c:v>1327976</c:v>
                </c:pt>
                <c:pt idx="11">
                  <c:v>1611541</c:v>
                </c:pt>
                <c:pt idx="12">
                  <c:v>1677481</c:v>
                </c:pt>
                <c:pt idx="13">
                  <c:v>1677797</c:v>
                </c:pt>
                <c:pt idx="14">
                  <c:v>2038517</c:v>
                </c:pt>
                <c:pt idx="15">
                  <c:v>2262606</c:v>
                </c:pt>
                <c:pt idx="16">
                  <c:v>2657031</c:v>
                </c:pt>
                <c:pt idx="17">
                  <c:v>2595122</c:v>
                </c:pt>
                <c:pt idx="18">
                  <c:v>2814355</c:v>
                </c:pt>
                <c:pt idx="19" formatCode="#,##0">
                  <c:v>2719469</c:v>
                </c:pt>
                <c:pt idx="20" formatCode="#,##0">
                  <c:v>2760019</c:v>
                </c:pt>
                <c:pt idx="21" formatCode="#,##0">
                  <c:v>2725623</c:v>
                </c:pt>
                <c:pt idx="22" formatCode="#,##0">
                  <c:v>2198018</c:v>
                </c:pt>
                <c:pt idx="23" formatCode="#,##0">
                  <c:v>2940798</c:v>
                </c:pt>
                <c:pt idx="24" formatCode="#,##0">
                  <c:v>2963080</c:v>
                </c:pt>
                <c:pt idx="25" formatCode="#,##0">
                  <c:v>3679755</c:v>
                </c:pt>
                <c:pt idx="26" formatCode="#,##0">
                  <c:v>4190143</c:v>
                </c:pt>
                <c:pt idx="27" formatCode="#,##0">
                  <c:v>4091859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45D-4E50-A4E7-DE186BD89D80}"/>
            </c:ext>
          </c:extLst>
        </c:ser>
        <c:ser>
          <c:idx val="3"/>
          <c:order val="3"/>
          <c:tx>
            <c:strRef>
              <c:f>'79-19３末'!$A$6</c:f>
              <c:strCache>
                <c:ptCount val="1"/>
                <c:pt idx="0">
                  <c:v>保険・年金など</c:v>
                </c:pt>
              </c:strCache>
            </c:strRef>
          </c:tx>
          <c:spPr>
            <a:solidFill>
              <a:srgbClr val="C00000"/>
            </a:solidFill>
            <a:ln>
              <a:noFill/>
            </a:ln>
            <a:effectLst/>
          </c:spPr>
          <c:invertIfNegative val="0"/>
          <c:cat>
            <c:numRef>
              <c:f>'79-19３末'!$U$1:$AV$1</c:f>
              <c:numCache>
                <c:formatCode>General</c:formatCode>
                <c:ptCount val="28"/>
                <c:pt idx="0">
                  <c:v>1998</c:v>
                </c:pt>
                <c:pt idx="1">
                  <c:v>1999</c:v>
                </c:pt>
                <c:pt idx="2">
                  <c:v>2000</c:v>
                </c:pt>
                <c:pt idx="3">
                  <c:v>2001</c:v>
                </c:pt>
                <c:pt idx="4">
                  <c:v>2002</c:v>
                </c:pt>
                <c:pt idx="5">
                  <c:v>2003</c:v>
                </c:pt>
                <c:pt idx="6">
                  <c:v>2004</c:v>
                </c:pt>
                <c:pt idx="7">
                  <c:v>2005</c:v>
                </c:pt>
                <c:pt idx="8">
                  <c:v>2006</c:v>
                </c:pt>
                <c:pt idx="9">
                  <c:v>2007</c:v>
                </c:pt>
                <c:pt idx="10">
                  <c:v>2008</c:v>
                </c:pt>
                <c:pt idx="11">
                  <c:v>2009</c:v>
                </c:pt>
                <c:pt idx="12">
                  <c:v>2010</c:v>
                </c:pt>
                <c:pt idx="13">
                  <c:v>2011</c:v>
                </c:pt>
                <c:pt idx="14">
                  <c:v>2012</c:v>
                </c:pt>
                <c:pt idx="15">
                  <c:v>2013</c:v>
                </c:pt>
                <c:pt idx="16">
                  <c:v>2014</c:v>
                </c:pt>
                <c:pt idx="17">
                  <c:v>2015</c:v>
                </c:pt>
                <c:pt idx="18">
                  <c:v>2016</c:v>
                </c:pt>
                <c:pt idx="19">
                  <c:v>2017</c:v>
                </c:pt>
                <c:pt idx="20">
                  <c:v>2018</c:v>
                </c:pt>
                <c:pt idx="21">
                  <c:v>2019</c:v>
                </c:pt>
                <c:pt idx="22">
                  <c:v>2020</c:v>
                </c:pt>
                <c:pt idx="23">
                  <c:v>2021</c:v>
                </c:pt>
                <c:pt idx="24">
                  <c:v>2022</c:v>
                </c:pt>
                <c:pt idx="25">
                  <c:v>2023</c:v>
                </c:pt>
                <c:pt idx="26">
                  <c:v>2024</c:v>
                </c:pt>
                <c:pt idx="27">
                  <c:v>2025</c:v>
                </c:pt>
              </c:numCache>
            </c:numRef>
          </c:cat>
          <c:val>
            <c:numRef>
              <c:f>'79-19３末'!$U$6:$AV$6</c:f>
              <c:numCache>
                <c:formatCode>#,##0_);[Red]\(#,##0\)</c:formatCode>
                <c:ptCount val="28"/>
                <c:pt idx="0">
                  <c:v>3589229</c:v>
                </c:pt>
                <c:pt idx="1">
                  <c:v>3698712</c:v>
                </c:pt>
                <c:pt idx="2">
                  <c:v>3776240</c:v>
                </c:pt>
                <c:pt idx="3">
                  <c:v>4186319</c:v>
                </c:pt>
                <c:pt idx="4">
                  <c:v>4232745</c:v>
                </c:pt>
                <c:pt idx="5">
                  <c:v>4130719</c:v>
                </c:pt>
                <c:pt idx="6">
                  <c:v>4806323</c:v>
                </c:pt>
                <c:pt idx="7">
                  <c:v>4817709</c:v>
                </c:pt>
                <c:pt idx="8">
                  <c:v>4829493</c:v>
                </c:pt>
                <c:pt idx="9">
                  <c:v>4739191</c:v>
                </c:pt>
                <c:pt idx="10">
                  <c:v>4660045</c:v>
                </c:pt>
                <c:pt idx="11">
                  <c:v>4700114</c:v>
                </c:pt>
                <c:pt idx="12">
                  <c:v>4706945</c:v>
                </c:pt>
                <c:pt idx="13">
                  <c:v>4763173</c:v>
                </c:pt>
                <c:pt idx="14">
                  <c:v>4924704</c:v>
                </c:pt>
                <c:pt idx="15">
                  <c:v>4951081</c:v>
                </c:pt>
                <c:pt idx="16">
                  <c:v>5138064</c:v>
                </c:pt>
                <c:pt idx="17">
                  <c:v>5163615</c:v>
                </c:pt>
                <c:pt idx="18">
                  <c:v>5183100</c:v>
                </c:pt>
                <c:pt idx="19" formatCode="#,##0">
                  <c:v>5220561</c:v>
                </c:pt>
                <c:pt idx="20" formatCode="#,##0">
                  <c:v>5218721</c:v>
                </c:pt>
                <c:pt idx="21" formatCode="#,##0">
                  <c:v>5273469</c:v>
                </c:pt>
                <c:pt idx="22" formatCode="#,##0">
                  <c:v>5270863</c:v>
                </c:pt>
                <c:pt idx="23" formatCode="#,##0">
                  <c:v>5382593</c:v>
                </c:pt>
                <c:pt idx="24" formatCode="#,##0">
                  <c:v>5381767</c:v>
                </c:pt>
                <c:pt idx="25" formatCode="#,##0">
                  <c:v>5379359</c:v>
                </c:pt>
                <c:pt idx="26" formatCode="#,##0">
                  <c:v>5419935</c:v>
                </c:pt>
                <c:pt idx="27" formatCode="#,##0">
                  <c:v>5658066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545D-4E50-A4E7-DE186BD89D80}"/>
            </c:ext>
          </c:extLst>
        </c:ser>
        <c:ser>
          <c:idx val="4"/>
          <c:order val="4"/>
          <c:tx>
            <c:strRef>
              <c:f>'79-19３末'!$A$13</c:f>
              <c:strCache>
                <c:ptCount val="1"/>
                <c:pt idx="0">
                  <c:v>その他の資産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numRef>
              <c:f>'79-19３末'!$U$1:$AV$1</c:f>
              <c:numCache>
                <c:formatCode>General</c:formatCode>
                <c:ptCount val="28"/>
                <c:pt idx="0">
                  <c:v>1998</c:v>
                </c:pt>
                <c:pt idx="1">
                  <c:v>1999</c:v>
                </c:pt>
                <c:pt idx="2">
                  <c:v>2000</c:v>
                </c:pt>
                <c:pt idx="3">
                  <c:v>2001</c:v>
                </c:pt>
                <c:pt idx="4">
                  <c:v>2002</c:v>
                </c:pt>
                <c:pt idx="5">
                  <c:v>2003</c:v>
                </c:pt>
                <c:pt idx="6">
                  <c:v>2004</c:v>
                </c:pt>
                <c:pt idx="7">
                  <c:v>2005</c:v>
                </c:pt>
                <c:pt idx="8">
                  <c:v>2006</c:v>
                </c:pt>
                <c:pt idx="9">
                  <c:v>2007</c:v>
                </c:pt>
                <c:pt idx="10">
                  <c:v>2008</c:v>
                </c:pt>
                <c:pt idx="11">
                  <c:v>2009</c:v>
                </c:pt>
                <c:pt idx="12">
                  <c:v>2010</c:v>
                </c:pt>
                <c:pt idx="13">
                  <c:v>2011</c:v>
                </c:pt>
                <c:pt idx="14">
                  <c:v>2012</c:v>
                </c:pt>
                <c:pt idx="15">
                  <c:v>2013</c:v>
                </c:pt>
                <c:pt idx="16">
                  <c:v>2014</c:v>
                </c:pt>
                <c:pt idx="17">
                  <c:v>2015</c:v>
                </c:pt>
                <c:pt idx="18">
                  <c:v>2016</c:v>
                </c:pt>
                <c:pt idx="19">
                  <c:v>2017</c:v>
                </c:pt>
                <c:pt idx="20">
                  <c:v>2018</c:v>
                </c:pt>
                <c:pt idx="21">
                  <c:v>2019</c:v>
                </c:pt>
                <c:pt idx="22">
                  <c:v>2020</c:v>
                </c:pt>
                <c:pt idx="23">
                  <c:v>2021</c:v>
                </c:pt>
                <c:pt idx="24">
                  <c:v>2022</c:v>
                </c:pt>
                <c:pt idx="25">
                  <c:v>2023</c:v>
                </c:pt>
                <c:pt idx="26">
                  <c:v>2024</c:v>
                </c:pt>
                <c:pt idx="27">
                  <c:v>2025</c:v>
                </c:pt>
              </c:numCache>
            </c:numRef>
          </c:cat>
          <c:val>
            <c:numRef>
              <c:f>'79-19３末'!$U$13:$AV$13</c:f>
              <c:numCache>
                <c:formatCode>#,##0_);[Red]\(#,##0\)</c:formatCode>
                <c:ptCount val="28"/>
                <c:pt idx="0">
                  <c:v>673042</c:v>
                </c:pt>
                <c:pt idx="1">
                  <c:v>656702</c:v>
                </c:pt>
                <c:pt idx="2">
                  <c:v>701548</c:v>
                </c:pt>
                <c:pt idx="3">
                  <c:v>687836</c:v>
                </c:pt>
                <c:pt idx="4">
                  <c:v>801641</c:v>
                </c:pt>
                <c:pt idx="5">
                  <c:v>765482</c:v>
                </c:pt>
                <c:pt idx="6">
                  <c:v>472107</c:v>
                </c:pt>
                <c:pt idx="7">
                  <c:v>444895</c:v>
                </c:pt>
                <c:pt idx="8">
                  <c:v>470500</c:v>
                </c:pt>
                <c:pt idx="9">
                  <c:v>453801</c:v>
                </c:pt>
                <c:pt idx="10">
                  <c:v>436508</c:v>
                </c:pt>
                <c:pt idx="11">
                  <c:v>458399</c:v>
                </c:pt>
                <c:pt idx="12">
                  <c:v>439994</c:v>
                </c:pt>
                <c:pt idx="13">
                  <c:v>444932</c:v>
                </c:pt>
                <c:pt idx="14">
                  <c:v>461130</c:v>
                </c:pt>
                <c:pt idx="15">
                  <c:v>468333</c:v>
                </c:pt>
                <c:pt idx="16">
                  <c:v>515653</c:v>
                </c:pt>
                <c:pt idx="17">
                  <c:v>492297</c:v>
                </c:pt>
                <c:pt idx="18">
                  <c:v>512114</c:v>
                </c:pt>
                <c:pt idx="19" formatCode="#,##0">
                  <c:v>512016</c:v>
                </c:pt>
                <c:pt idx="20" formatCode="#,##0">
                  <c:v>506131</c:v>
                </c:pt>
                <c:pt idx="21" formatCode="#,##0">
                  <c:v>511615</c:v>
                </c:pt>
                <c:pt idx="22" formatCode="#,##0">
                  <c:v>547813</c:v>
                </c:pt>
                <c:pt idx="23" formatCode="#,##0">
                  <c:v>517699</c:v>
                </c:pt>
                <c:pt idx="24" formatCode="#,##0">
                  <c:v>562933</c:v>
                </c:pt>
                <c:pt idx="25" formatCode="#,##0">
                  <c:v>639792</c:v>
                </c:pt>
                <c:pt idx="26" formatCode="#,##0">
                  <c:v>768913</c:v>
                </c:pt>
                <c:pt idx="27" formatCode="#,##0">
                  <c:v>733511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545D-4E50-A4E7-DE186BD89D8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100"/>
        <c:axId val="467939824"/>
        <c:axId val="467940152"/>
      </c:barChart>
      <c:catAx>
        <c:axId val="4679398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467940152"/>
        <c:crosses val="autoZero"/>
        <c:auto val="1"/>
        <c:lblAlgn val="ctr"/>
        <c:lblOffset val="100"/>
        <c:noMultiLvlLbl val="0"/>
      </c:catAx>
      <c:valAx>
        <c:axId val="46794015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_);[Red]\(#,##0\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46793982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1914260717410323E-2"/>
          <c:y val="0.13164515893846601"/>
          <c:w val="0.849592738407699"/>
          <c:h val="0.58268190434529021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'79-19３末'!$A$1</c:f>
              <c:strCache>
                <c:ptCount val="1"/>
                <c:pt idx="0">
                  <c:v>XXXX年３月末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'79-19３末'!$B$1:$AV$1</c:f>
              <c:numCache>
                <c:formatCode>General</c:formatCode>
                <c:ptCount val="47"/>
                <c:pt idx="0">
                  <c:v>1979</c:v>
                </c:pt>
                <c:pt idx="1">
                  <c:v>1980</c:v>
                </c:pt>
                <c:pt idx="2">
                  <c:v>1981</c:v>
                </c:pt>
                <c:pt idx="3">
                  <c:v>1982</c:v>
                </c:pt>
                <c:pt idx="4">
                  <c:v>1983</c:v>
                </c:pt>
                <c:pt idx="5">
                  <c:v>1984</c:v>
                </c:pt>
                <c:pt idx="6">
                  <c:v>1985</c:v>
                </c:pt>
                <c:pt idx="7">
                  <c:v>1986</c:v>
                </c:pt>
                <c:pt idx="8">
                  <c:v>1987</c:v>
                </c:pt>
                <c:pt idx="9">
                  <c:v>1988</c:v>
                </c:pt>
                <c:pt idx="10">
                  <c:v>1989</c:v>
                </c:pt>
                <c:pt idx="11">
                  <c:v>1990</c:v>
                </c:pt>
                <c:pt idx="12">
                  <c:v>1991</c:v>
                </c:pt>
                <c:pt idx="13">
                  <c:v>1992</c:v>
                </c:pt>
                <c:pt idx="14">
                  <c:v>1993</c:v>
                </c:pt>
                <c:pt idx="15">
                  <c:v>1994</c:v>
                </c:pt>
                <c:pt idx="16">
                  <c:v>1995</c:v>
                </c:pt>
                <c:pt idx="17">
                  <c:v>1996</c:v>
                </c:pt>
                <c:pt idx="18">
                  <c:v>1997</c:v>
                </c:pt>
                <c:pt idx="19">
                  <c:v>1998</c:v>
                </c:pt>
                <c:pt idx="20">
                  <c:v>1999</c:v>
                </c:pt>
                <c:pt idx="21">
                  <c:v>2000</c:v>
                </c:pt>
                <c:pt idx="22">
                  <c:v>2001</c:v>
                </c:pt>
                <c:pt idx="23">
                  <c:v>2002</c:v>
                </c:pt>
                <c:pt idx="24">
                  <c:v>2003</c:v>
                </c:pt>
                <c:pt idx="25">
                  <c:v>2004</c:v>
                </c:pt>
                <c:pt idx="26">
                  <c:v>2005</c:v>
                </c:pt>
                <c:pt idx="27">
                  <c:v>2006</c:v>
                </c:pt>
                <c:pt idx="28">
                  <c:v>2007</c:v>
                </c:pt>
                <c:pt idx="29">
                  <c:v>2008</c:v>
                </c:pt>
                <c:pt idx="30">
                  <c:v>2009</c:v>
                </c:pt>
                <c:pt idx="31">
                  <c:v>2010</c:v>
                </c:pt>
                <c:pt idx="32">
                  <c:v>2011</c:v>
                </c:pt>
                <c:pt idx="33">
                  <c:v>2012</c:v>
                </c:pt>
                <c:pt idx="34">
                  <c:v>2013</c:v>
                </c:pt>
                <c:pt idx="35">
                  <c:v>2014</c:v>
                </c:pt>
                <c:pt idx="36">
                  <c:v>2015</c:v>
                </c:pt>
                <c:pt idx="37">
                  <c:v>2016</c:v>
                </c:pt>
                <c:pt idx="38">
                  <c:v>2017</c:v>
                </c:pt>
                <c:pt idx="39">
                  <c:v>2018</c:v>
                </c:pt>
                <c:pt idx="40">
                  <c:v>2019</c:v>
                </c:pt>
                <c:pt idx="41">
                  <c:v>2020</c:v>
                </c:pt>
                <c:pt idx="42">
                  <c:v>2021</c:v>
                </c:pt>
                <c:pt idx="43">
                  <c:v>2022</c:v>
                </c:pt>
                <c:pt idx="44">
                  <c:v>2023</c:v>
                </c:pt>
                <c:pt idx="45">
                  <c:v>2024</c:v>
                </c:pt>
                <c:pt idx="46">
                  <c:v>2025</c:v>
                </c:pt>
              </c:numCache>
            </c:numRef>
          </c:cat>
          <c:val>
            <c:numRef>
              <c:f>'79-19３末'!$B$1:$AN$1</c:f>
              <c:numCache>
                <c:formatCode>General</c:formatCode>
                <c:ptCount val="39"/>
                <c:pt idx="0">
                  <c:v>1979</c:v>
                </c:pt>
                <c:pt idx="1">
                  <c:v>1980</c:v>
                </c:pt>
                <c:pt idx="2">
                  <c:v>1981</c:v>
                </c:pt>
                <c:pt idx="3">
                  <c:v>1982</c:v>
                </c:pt>
                <c:pt idx="4">
                  <c:v>1983</c:v>
                </c:pt>
                <c:pt idx="5">
                  <c:v>1984</c:v>
                </c:pt>
                <c:pt idx="6">
                  <c:v>1985</c:v>
                </c:pt>
                <c:pt idx="7">
                  <c:v>1986</c:v>
                </c:pt>
                <c:pt idx="8">
                  <c:v>1987</c:v>
                </c:pt>
                <c:pt idx="9">
                  <c:v>1988</c:v>
                </c:pt>
                <c:pt idx="10">
                  <c:v>1989</c:v>
                </c:pt>
                <c:pt idx="11">
                  <c:v>1990</c:v>
                </c:pt>
                <c:pt idx="12">
                  <c:v>1991</c:v>
                </c:pt>
                <c:pt idx="13">
                  <c:v>1992</c:v>
                </c:pt>
                <c:pt idx="14">
                  <c:v>1993</c:v>
                </c:pt>
                <c:pt idx="15">
                  <c:v>1994</c:v>
                </c:pt>
                <c:pt idx="16">
                  <c:v>1995</c:v>
                </c:pt>
                <c:pt idx="17">
                  <c:v>1996</c:v>
                </c:pt>
                <c:pt idx="18">
                  <c:v>1997</c:v>
                </c:pt>
                <c:pt idx="19">
                  <c:v>1998</c:v>
                </c:pt>
                <c:pt idx="20">
                  <c:v>1999</c:v>
                </c:pt>
                <c:pt idx="21">
                  <c:v>2000</c:v>
                </c:pt>
                <c:pt idx="22">
                  <c:v>2001</c:v>
                </c:pt>
                <c:pt idx="23">
                  <c:v>2002</c:v>
                </c:pt>
                <c:pt idx="24">
                  <c:v>2003</c:v>
                </c:pt>
                <c:pt idx="25">
                  <c:v>2004</c:v>
                </c:pt>
                <c:pt idx="26">
                  <c:v>2005</c:v>
                </c:pt>
                <c:pt idx="27">
                  <c:v>2006</c:v>
                </c:pt>
                <c:pt idx="28">
                  <c:v>2007</c:v>
                </c:pt>
                <c:pt idx="29">
                  <c:v>2008</c:v>
                </c:pt>
                <c:pt idx="30">
                  <c:v>2009</c:v>
                </c:pt>
                <c:pt idx="31">
                  <c:v>2010</c:v>
                </c:pt>
                <c:pt idx="32">
                  <c:v>2011</c:v>
                </c:pt>
                <c:pt idx="33">
                  <c:v>2012</c:v>
                </c:pt>
                <c:pt idx="34">
                  <c:v>2013</c:v>
                </c:pt>
                <c:pt idx="35">
                  <c:v>2014</c:v>
                </c:pt>
                <c:pt idx="36">
                  <c:v>2015</c:v>
                </c:pt>
                <c:pt idx="37">
                  <c:v>2016</c:v>
                </c:pt>
                <c:pt idx="38">
                  <c:v>2017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3F9-453C-AA39-ADBC9806F9D0}"/>
            </c:ext>
          </c:extLst>
        </c:ser>
        <c:ser>
          <c:idx val="1"/>
          <c:order val="1"/>
          <c:tx>
            <c:strRef>
              <c:f>'79-19３末'!$A$2</c:f>
              <c:strCache>
                <c:ptCount val="1"/>
                <c:pt idx="0">
                  <c:v>現金・預金</c:v>
                </c:pt>
              </c:strCache>
            </c:strRef>
          </c:tx>
          <c:spPr>
            <a:solidFill>
              <a:srgbClr val="FFFF00"/>
            </a:solidFill>
            <a:ln>
              <a:noFill/>
            </a:ln>
            <a:effectLst/>
          </c:spPr>
          <c:invertIfNegative val="0"/>
          <c:cat>
            <c:numRef>
              <c:f>'79-19３末'!$B$1:$AV$1</c:f>
              <c:numCache>
                <c:formatCode>General</c:formatCode>
                <c:ptCount val="47"/>
                <c:pt idx="0">
                  <c:v>1979</c:v>
                </c:pt>
                <c:pt idx="1">
                  <c:v>1980</c:v>
                </c:pt>
                <c:pt idx="2">
                  <c:v>1981</c:v>
                </c:pt>
                <c:pt idx="3">
                  <c:v>1982</c:v>
                </c:pt>
                <c:pt idx="4">
                  <c:v>1983</c:v>
                </c:pt>
                <c:pt idx="5">
                  <c:v>1984</c:v>
                </c:pt>
                <c:pt idx="6">
                  <c:v>1985</c:v>
                </c:pt>
                <c:pt idx="7">
                  <c:v>1986</c:v>
                </c:pt>
                <c:pt idx="8">
                  <c:v>1987</c:v>
                </c:pt>
                <c:pt idx="9">
                  <c:v>1988</c:v>
                </c:pt>
                <c:pt idx="10">
                  <c:v>1989</c:v>
                </c:pt>
                <c:pt idx="11">
                  <c:v>1990</c:v>
                </c:pt>
                <c:pt idx="12">
                  <c:v>1991</c:v>
                </c:pt>
                <c:pt idx="13">
                  <c:v>1992</c:v>
                </c:pt>
                <c:pt idx="14">
                  <c:v>1993</c:v>
                </c:pt>
                <c:pt idx="15">
                  <c:v>1994</c:v>
                </c:pt>
                <c:pt idx="16">
                  <c:v>1995</c:v>
                </c:pt>
                <c:pt idx="17">
                  <c:v>1996</c:v>
                </c:pt>
                <c:pt idx="18">
                  <c:v>1997</c:v>
                </c:pt>
                <c:pt idx="19">
                  <c:v>1998</c:v>
                </c:pt>
                <c:pt idx="20">
                  <c:v>1999</c:v>
                </c:pt>
                <c:pt idx="21">
                  <c:v>2000</c:v>
                </c:pt>
                <c:pt idx="22">
                  <c:v>2001</c:v>
                </c:pt>
                <c:pt idx="23">
                  <c:v>2002</c:v>
                </c:pt>
                <c:pt idx="24">
                  <c:v>2003</c:v>
                </c:pt>
                <c:pt idx="25">
                  <c:v>2004</c:v>
                </c:pt>
                <c:pt idx="26">
                  <c:v>2005</c:v>
                </c:pt>
                <c:pt idx="27">
                  <c:v>2006</c:v>
                </c:pt>
                <c:pt idx="28">
                  <c:v>2007</c:v>
                </c:pt>
                <c:pt idx="29">
                  <c:v>2008</c:v>
                </c:pt>
                <c:pt idx="30">
                  <c:v>2009</c:v>
                </c:pt>
                <c:pt idx="31">
                  <c:v>2010</c:v>
                </c:pt>
                <c:pt idx="32">
                  <c:v>2011</c:v>
                </c:pt>
                <c:pt idx="33">
                  <c:v>2012</c:v>
                </c:pt>
                <c:pt idx="34">
                  <c:v>2013</c:v>
                </c:pt>
                <c:pt idx="35">
                  <c:v>2014</c:v>
                </c:pt>
                <c:pt idx="36">
                  <c:v>2015</c:v>
                </c:pt>
                <c:pt idx="37">
                  <c:v>2016</c:v>
                </c:pt>
                <c:pt idx="38">
                  <c:v>2017</c:v>
                </c:pt>
                <c:pt idx="39">
                  <c:v>2018</c:v>
                </c:pt>
                <c:pt idx="40">
                  <c:v>2019</c:v>
                </c:pt>
                <c:pt idx="41">
                  <c:v>2020</c:v>
                </c:pt>
                <c:pt idx="42">
                  <c:v>2021</c:v>
                </c:pt>
                <c:pt idx="43">
                  <c:v>2022</c:v>
                </c:pt>
                <c:pt idx="44">
                  <c:v>2023</c:v>
                </c:pt>
                <c:pt idx="45">
                  <c:v>2024</c:v>
                </c:pt>
                <c:pt idx="46">
                  <c:v>2025</c:v>
                </c:pt>
              </c:numCache>
            </c:numRef>
          </c:cat>
          <c:val>
            <c:numRef>
              <c:f>'79-19３末'!$B$2:$AV$2</c:f>
              <c:numCache>
                <c:formatCode>#,##0_);[Red]\(#,##0\)</c:formatCode>
                <c:ptCount val="47"/>
                <c:pt idx="0">
                  <c:v>1948234</c:v>
                </c:pt>
                <c:pt idx="1">
                  <c:v>2174447</c:v>
                </c:pt>
                <c:pt idx="2">
                  <c:v>2416292</c:v>
                </c:pt>
                <c:pt idx="3">
                  <c:v>2627648</c:v>
                </c:pt>
                <c:pt idx="4">
                  <c:v>2827925</c:v>
                </c:pt>
                <c:pt idx="5">
                  <c:v>3054117</c:v>
                </c:pt>
                <c:pt idx="6">
                  <c:v>3294078</c:v>
                </c:pt>
                <c:pt idx="7">
                  <c:v>3545346</c:v>
                </c:pt>
                <c:pt idx="8">
                  <c:v>3818660</c:v>
                </c:pt>
                <c:pt idx="9">
                  <c:v>4100172</c:v>
                </c:pt>
                <c:pt idx="10">
                  <c:v>4479416</c:v>
                </c:pt>
                <c:pt idx="11">
                  <c:v>4818226</c:v>
                </c:pt>
                <c:pt idx="12">
                  <c:v>5171566</c:v>
                </c:pt>
                <c:pt idx="13">
                  <c:v>5404633</c:v>
                </c:pt>
                <c:pt idx="14">
                  <c:v>5669572</c:v>
                </c:pt>
                <c:pt idx="15">
                  <c:v>6007085</c:v>
                </c:pt>
                <c:pt idx="16">
                  <c:v>6296360</c:v>
                </c:pt>
                <c:pt idx="17">
                  <c:v>6583875</c:v>
                </c:pt>
                <c:pt idx="18">
                  <c:v>6940141</c:v>
                </c:pt>
                <c:pt idx="19">
                  <c:v>7237920</c:v>
                </c:pt>
                <c:pt idx="20">
                  <c:v>7447381</c:v>
                </c:pt>
                <c:pt idx="21">
                  <c:v>7514288</c:v>
                </c:pt>
                <c:pt idx="22">
                  <c:v>7654295</c:v>
                </c:pt>
                <c:pt idx="23">
                  <c:v>7656957</c:v>
                </c:pt>
                <c:pt idx="24">
                  <c:v>7723379</c:v>
                </c:pt>
                <c:pt idx="25">
                  <c:v>7911393</c:v>
                </c:pt>
                <c:pt idx="26">
                  <c:v>7864435</c:v>
                </c:pt>
                <c:pt idx="27">
                  <c:v>7869099</c:v>
                </c:pt>
                <c:pt idx="28">
                  <c:v>7939890</c:v>
                </c:pt>
                <c:pt idx="29">
                  <c:v>8060030</c:v>
                </c:pt>
                <c:pt idx="30">
                  <c:v>8190118</c:v>
                </c:pt>
                <c:pt idx="31">
                  <c:v>8292830</c:v>
                </c:pt>
                <c:pt idx="32">
                  <c:v>8478765</c:v>
                </c:pt>
                <c:pt idx="33">
                  <c:v>8624943</c:v>
                </c:pt>
                <c:pt idx="34">
                  <c:v>8802344</c:v>
                </c:pt>
                <c:pt idx="35">
                  <c:v>8987488</c:v>
                </c:pt>
                <c:pt idx="36">
                  <c:v>9110607</c:v>
                </c:pt>
                <c:pt idx="37">
                  <c:v>9324761</c:v>
                </c:pt>
                <c:pt idx="38" formatCode="#,##0">
                  <c:v>9605473</c:v>
                </c:pt>
                <c:pt idx="39" formatCode="#,##0">
                  <c:v>9591385</c:v>
                </c:pt>
                <c:pt idx="40" formatCode="#,##0">
                  <c:v>9795927</c:v>
                </c:pt>
                <c:pt idx="41" formatCode="#,##0">
                  <c:v>9999568</c:v>
                </c:pt>
                <c:pt idx="42" formatCode="#,##0">
                  <c:v>10573653</c:v>
                </c:pt>
                <c:pt idx="43" formatCode="#,##0">
                  <c:v>10880617</c:v>
                </c:pt>
                <c:pt idx="44" formatCode="#,##0">
                  <c:v>11174473</c:v>
                </c:pt>
                <c:pt idx="45" formatCode="#,##0">
                  <c:v>11185028</c:v>
                </c:pt>
                <c:pt idx="46" formatCode="#,##0">
                  <c:v>11197005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3F9-453C-AA39-ADBC9806F9D0}"/>
            </c:ext>
          </c:extLst>
        </c:ser>
        <c:ser>
          <c:idx val="2"/>
          <c:order val="2"/>
          <c:tx>
            <c:strRef>
              <c:f>'79-19３末'!$A$3</c:f>
              <c:strCache>
                <c:ptCount val="1"/>
                <c:pt idx="0">
                  <c:v>貸出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numRef>
              <c:f>'79-19３末'!$B$1:$AV$1</c:f>
              <c:numCache>
                <c:formatCode>General</c:formatCode>
                <c:ptCount val="47"/>
                <c:pt idx="0">
                  <c:v>1979</c:v>
                </c:pt>
                <c:pt idx="1">
                  <c:v>1980</c:v>
                </c:pt>
                <c:pt idx="2">
                  <c:v>1981</c:v>
                </c:pt>
                <c:pt idx="3">
                  <c:v>1982</c:v>
                </c:pt>
                <c:pt idx="4">
                  <c:v>1983</c:v>
                </c:pt>
                <c:pt idx="5">
                  <c:v>1984</c:v>
                </c:pt>
                <c:pt idx="6">
                  <c:v>1985</c:v>
                </c:pt>
                <c:pt idx="7">
                  <c:v>1986</c:v>
                </c:pt>
                <c:pt idx="8">
                  <c:v>1987</c:v>
                </c:pt>
                <c:pt idx="9">
                  <c:v>1988</c:v>
                </c:pt>
                <c:pt idx="10">
                  <c:v>1989</c:v>
                </c:pt>
                <c:pt idx="11">
                  <c:v>1990</c:v>
                </c:pt>
                <c:pt idx="12">
                  <c:v>1991</c:v>
                </c:pt>
                <c:pt idx="13">
                  <c:v>1992</c:v>
                </c:pt>
                <c:pt idx="14">
                  <c:v>1993</c:v>
                </c:pt>
                <c:pt idx="15">
                  <c:v>1994</c:v>
                </c:pt>
                <c:pt idx="16">
                  <c:v>1995</c:v>
                </c:pt>
                <c:pt idx="17">
                  <c:v>1996</c:v>
                </c:pt>
                <c:pt idx="18">
                  <c:v>1997</c:v>
                </c:pt>
                <c:pt idx="19">
                  <c:v>1998</c:v>
                </c:pt>
                <c:pt idx="20">
                  <c:v>1999</c:v>
                </c:pt>
                <c:pt idx="21">
                  <c:v>2000</c:v>
                </c:pt>
                <c:pt idx="22">
                  <c:v>2001</c:v>
                </c:pt>
                <c:pt idx="23">
                  <c:v>2002</c:v>
                </c:pt>
                <c:pt idx="24">
                  <c:v>2003</c:v>
                </c:pt>
                <c:pt idx="25">
                  <c:v>2004</c:v>
                </c:pt>
                <c:pt idx="26">
                  <c:v>2005</c:v>
                </c:pt>
                <c:pt idx="27">
                  <c:v>2006</c:v>
                </c:pt>
                <c:pt idx="28">
                  <c:v>2007</c:v>
                </c:pt>
                <c:pt idx="29">
                  <c:v>2008</c:v>
                </c:pt>
                <c:pt idx="30">
                  <c:v>2009</c:v>
                </c:pt>
                <c:pt idx="31">
                  <c:v>2010</c:v>
                </c:pt>
                <c:pt idx="32">
                  <c:v>2011</c:v>
                </c:pt>
                <c:pt idx="33">
                  <c:v>2012</c:v>
                </c:pt>
                <c:pt idx="34">
                  <c:v>2013</c:v>
                </c:pt>
                <c:pt idx="35">
                  <c:v>2014</c:v>
                </c:pt>
                <c:pt idx="36">
                  <c:v>2015</c:v>
                </c:pt>
                <c:pt idx="37">
                  <c:v>2016</c:v>
                </c:pt>
                <c:pt idx="38">
                  <c:v>2017</c:v>
                </c:pt>
                <c:pt idx="39">
                  <c:v>2018</c:v>
                </c:pt>
                <c:pt idx="40">
                  <c:v>2019</c:v>
                </c:pt>
                <c:pt idx="41">
                  <c:v>2020</c:v>
                </c:pt>
                <c:pt idx="42">
                  <c:v>2021</c:v>
                </c:pt>
                <c:pt idx="43">
                  <c:v>2022</c:v>
                </c:pt>
                <c:pt idx="44">
                  <c:v>2023</c:v>
                </c:pt>
                <c:pt idx="45">
                  <c:v>2024</c:v>
                </c:pt>
                <c:pt idx="46">
                  <c:v>2025</c:v>
                </c:pt>
              </c:numCache>
            </c:numRef>
          </c:cat>
          <c:val>
            <c:numRef>
              <c:f>'79-19３末'!$B$3:$AN$3</c:f>
            </c:numRef>
          </c:val>
          <c:extLst>
            <c:ext xmlns:c16="http://schemas.microsoft.com/office/drawing/2014/chart" uri="{C3380CC4-5D6E-409C-BE32-E72D297353CC}">
              <c16:uniqueId val="{00000002-73F9-453C-AA39-ADBC9806F9D0}"/>
            </c:ext>
          </c:extLst>
        </c:ser>
        <c:ser>
          <c:idx val="3"/>
          <c:order val="3"/>
          <c:tx>
            <c:strRef>
              <c:f>'79-19３末'!$A$4</c:f>
              <c:strCache>
                <c:ptCount val="1"/>
                <c:pt idx="0">
                  <c:v>債務証券</c:v>
                </c:pt>
              </c:strCache>
            </c:strRef>
          </c:tx>
          <c:spPr>
            <a:solidFill>
              <a:srgbClr val="0070C0"/>
            </a:solidFill>
            <a:ln>
              <a:noFill/>
            </a:ln>
            <a:effectLst/>
          </c:spPr>
          <c:invertIfNegative val="0"/>
          <c:cat>
            <c:numRef>
              <c:f>'79-19３末'!$B$1:$AV$1</c:f>
              <c:numCache>
                <c:formatCode>General</c:formatCode>
                <c:ptCount val="47"/>
                <c:pt idx="0">
                  <c:v>1979</c:v>
                </c:pt>
                <c:pt idx="1">
                  <c:v>1980</c:v>
                </c:pt>
                <c:pt idx="2">
                  <c:v>1981</c:v>
                </c:pt>
                <c:pt idx="3">
                  <c:v>1982</c:v>
                </c:pt>
                <c:pt idx="4">
                  <c:v>1983</c:v>
                </c:pt>
                <c:pt idx="5">
                  <c:v>1984</c:v>
                </c:pt>
                <c:pt idx="6">
                  <c:v>1985</c:v>
                </c:pt>
                <c:pt idx="7">
                  <c:v>1986</c:v>
                </c:pt>
                <c:pt idx="8">
                  <c:v>1987</c:v>
                </c:pt>
                <c:pt idx="9">
                  <c:v>1988</c:v>
                </c:pt>
                <c:pt idx="10">
                  <c:v>1989</c:v>
                </c:pt>
                <c:pt idx="11">
                  <c:v>1990</c:v>
                </c:pt>
                <c:pt idx="12">
                  <c:v>1991</c:v>
                </c:pt>
                <c:pt idx="13">
                  <c:v>1992</c:v>
                </c:pt>
                <c:pt idx="14">
                  <c:v>1993</c:v>
                </c:pt>
                <c:pt idx="15">
                  <c:v>1994</c:v>
                </c:pt>
                <c:pt idx="16">
                  <c:v>1995</c:v>
                </c:pt>
                <c:pt idx="17">
                  <c:v>1996</c:v>
                </c:pt>
                <c:pt idx="18">
                  <c:v>1997</c:v>
                </c:pt>
                <c:pt idx="19">
                  <c:v>1998</c:v>
                </c:pt>
                <c:pt idx="20">
                  <c:v>1999</c:v>
                </c:pt>
                <c:pt idx="21">
                  <c:v>2000</c:v>
                </c:pt>
                <c:pt idx="22">
                  <c:v>2001</c:v>
                </c:pt>
                <c:pt idx="23">
                  <c:v>2002</c:v>
                </c:pt>
                <c:pt idx="24">
                  <c:v>2003</c:v>
                </c:pt>
                <c:pt idx="25">
                  <c:v>2004</c:v>
                </c:pt>
                <c:pt idx="26">
                  <c:v>2005</c:v>
                </c:pt>
                <c:pt idx="27">
                  <c:v>2006</c:v>
                </c:pt>
                <c:pt idx="28">
                  <c:v>2007</c:v>
                </c:pt>
                <c:pt idx="29">
                  <c:v>2008</c:v>
                </c:pt>
                <c:pt idx="30">
                  <c:v>2009</c:v>
                </c:pt>
                <c:pt idx="31">
                  <c:v>2010</c:v>
                </c:pt>
                <c:pt idx="32">
                  <c:v>2011</c:v>
                </c:pt>
                <c:pt idx="33">
                  <c:v>2012</c:v>
                </c:pt>
                <c:pt idx="34">
                  <c:v>2013</c:v>
                </c:pt>
                <c:pt idx="35">
                  <c:v>2014</c:v>
                </c:pt>
                <c:pt idx="36">
                  <c:v>2015</c:v>
                </c:pt>
                <c:pt idx="37">
                  <c:v>2016</c:v>
                </c:pt>
                <c:pt idx="38">
                  <c:v>2017</c:v>
                </c:pt>
                <c:pt idx="39">
                  <c:v>2018</c:v>
                </c:pt>
                <c:pt idx="40">
                  <c:v>2019</c:v>
                </c:pt>
                <c:pt idx="41">
                  <c:v>2020</c:v>
                </c:pt>
                <c:pt idx="42">
                  <c:v>2021</c:v>
                </c:pt>
                <c:pt idx="43">
                  <c:v>2022</c:v>
                </c:pt>
                <c:pt idx="44">
                  <c:v>2023</c:v>
                </c:pt>
                <c:pt idx="45">
                  <c:v>2024</c:v>
                </c:pt>
                <c:pt idx="46">
                  <c:v>2025</c:v>
                </c:pt>
              </c:numCache>
            </c:numRef>
          </c:cat>
          <c:val>
            <c:numRef>
              <c:f>'79-19３末'!$B$4:$AV$4</c:f>
              <c:numCache>
                <c:formatCode>#,##0_);[Red]\(#,##0\)</c:formatCode>
                <c:ptCount val="47"/>
                <c:pt idx="0">
                  <c:v>233710</c:v>
                </c:pt>
                <c:pt idx="1">
                  <c:v>273593</c:v>
                </c:pt>
                <c:pt idx="2">
                  <c:v>285367</c:v>
                </c:pt>
                <c:pt idx="3">
                  <c:v>332630</c:v>
                </c:pt>
                <c:pt idx="4">
                  <c:v>392162</c:v>
                </c:pt>
                <c:pt idx="5">
                  <c:v>427028</c:v>
                </c:pt>
                <c:pt idx="6">
                  <c:v>480063</c:v>
                </c:pt>
                <c:pt idx="7">
                  <c:v>488425</c:v>
                </c:pt>
                <c:pt idx="8">
                  <c:v>493398</c:v>
                </c:pt>
                <c:pt idx="9">
                  <c:v>479888</c:v>
                </c:pt>
                <c:pt idx="10">
                  <c:v>534690</c:v>
                </c:pt>
                <c:pt idx="11">
                  <c:v>643453</c:v>
                </c:pt>
                <c:pt idx="12">
                  <c:v>715051</c:v>
                </c:pt>
                <c:pt idx="13">
                  <c:v>781594</c:v>
                </c:pt>
                <c:pt idx="14">
                  <c:v>791074</c:v>
                </c:pt>
                <c:pt idx="15">
                  <c:v>797694</c:v>
                </c:pt>
                <c:pt idx="16">
                  <c:v>740619</c:v>
                </c:pt>
                <c:pt idx="17">
                  <c:v>693039</c:v>
                </c:pt>
                <c:pt idx="18">
                  <c:v>623218</c:v>
                </c:pt>
                <c:pt idx="19">
                  <c:v>552013</c:v>
                </c:pt>
                <c:pt idx="20">
                  <c:v>505716</c:v>
                </c:pt>
                <c:pt idx="21">
                  <c:v>480797</c:v>
                </c:pt>
                <c:pt idx="22">
                  <c:v>418026</c:v>
                </c:pt>
                <c:pt idx="23">
                  <c:v>341711</c:v>
                </c:pt>
                <c:pt idx="24">
                  <c:v>322299</c:v>
                </c:pt>
                <c:pt idx="25">
                  <c:v>371034</c:v>
                </c:pt>
                <c:pt idx="26">
                  <c:v>403474</c:v>
                </c:pt>
                <c:pt idx="27">
                  <c:v>429418</c:v>
                </c:pt>
                <c:pt idx="28">
                  <c:v>436583</c:v>
                </c:pt>
                <c:pt idx="29">
                  <c:v>422686</c:v>
                </c:pt>
                <c:pt idx="30">
                  <c:v>410797</c:v>
                </c:pt>
                <c:pt idx="31">
                  <c:v>373868</c:v>
                </c:pt>
                <c:pt idx="32">
                  <c:v>339319</c:v>
                </c:pt>
                <c:pt idx="33">
                  <c:v>307857</c:v>
                </c:pt>
                <c:pt idx="34">
                  <c:v>282859</c:v>
                </c:pt>
                <c:pt idx="35">
                  <c:v>261560</c:v>
                </c:pt>
                <c:pt idx="36">
                  <c:v>255313</c:v>
                </c:pt>
                <c:pt idx="37">
                  <c:v>245446</c:v>
                </c:pt>
                <c:pt idx="38" formatCode="#,##0">
                  <c:v>232686</c:v>
                </c:pt>
                <c:pt idx="39" formatCode="#,##0">
                  <c:v>232453</c:v>
                </c:pt>
                <c:pt idx="40" formatCode="#,##0">
                  <c:v>250857</c:v>
                </c:pt>
                <c:pt idx="41" formatCode="#,##0">
                  <c:v>264313</c:v>
                </c:pt>
                <c:pt idx="42" formatCode="#,##0">
                  <c:v>264987</c:v>
                </c:pt>
                <c:pt idx="43" formatCode="#,##0">
                  <c:v>256190</c:v>
                </c:pt>
                <c:pt idx="44" formatCode="#,##0">
                  <c:v>275196</c:v>
                </c:pt>
                <c:pt idx="45" formatCode="#,##0">
                  <c:v>294781</c:v>
                </c:pt>
                <c:pt idx="46" formatCode="#,##0">
                  <c:v>316438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73F9-453C-AA39-ADBC9806F9D0}"/>
            </c:ext>
          </c:extLst>
        </c:ser>
        <c:ser>
          <c:idx val="4"/>
          <c:order val="4"/>
          <c:tx>
            <c:strRef>
              <c:f>'79-19３末'!$A$5</c:f>
              <c:strCache>
                <c:ptCount val="1"/>
                <c:pt idx="0">
                  <c:v>株式等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cat>
            <c:numRef>
              <c:f>'79-19３末'!$B$1:$AV$1</c:f>
              <c:numCache>
                <c:formatCode>General</c:formatCode>
                <c:ptCount val="47"/>
                <c:pt idx="0">
                  <c:v>1979</c:v>
                </c:pt>
                <c:pt idx="1">
                  <c:v>1980</c:v>
                </c:pt>
                <c:pt idx="2">
                  <c:v>1981</c:v>
                </c:pt>
                <c:pt idx="3">
                  <c:v>1982</c:v>
                </c:pt>
                <c:pt idx="4">
                  <c:v>1983</c:v>
                </c:pt>
                <c:pt idx="5">
                  <c:v>1984</c:v>
                </c:pt>
                <c:pt idx="6">
                  <c:v>1985</c:v>
                </c:pt>
                <c:pt idx="7">
                  <c:v>1986</c:v>
                </c:pt>
                <c:pt idx="8">
                  <c:v>1987</c:v>
                </c:pt>
                <c:pt idx="9">
                  <c:v>1988</c:v>
                </c:pt>
                <c:pt idx="10">
                  <c:v>1989</c:v>
                </c:pt>
                <c:pt idx="11">
                  <c:v>1990</c:v>
                </c:pt>
                <c:pt idx="12">
                  <c:v>1991</c:v>
                </c:pt>
                <c:pt idx="13">
                  <c:v>1992</c:v>
                </c:pt>
                <c:pt idx="14">
                  <c:v>1993</c:v>
                </c:pt>
                <c:pt idx="15">
                  <c:v>1994</c:v>
                </c:pt>
                <c:pt idx="16">
                  <c:v>1995</c:v>
                </c:pt>
                <c:pt idx="17">
                  <c:v>1996</c:v>
                </c:pt>
                <c:pt idx="18">
                  <c:v>1997</c:v>
                </c:pt>
                <c:pt idx="19">
                  <c:v>1998</c:v>
                </c:pt>
                <c:pt idx="20">
                  <c:v>1999</c:v>
                </c:pt>
                <c:pt idx="21">
                  <c:v>2000</c:v>
                </c:pt>
                <c:pt idx="22">
                  <c:v>2001</c:v>
                </c:pt>
                <c:pt idx="23">
                  <c:v>2002</c:v>
                </c:pt>
                <c:pt idx="24">
                  <c:v>2003</c:v>
                </c:pt>
                <c:pt idx="25">
                  <c:v>2004</c:v>
                </c:pt>
                <c:pt idx="26">
                  <c:v>2005</c:v>
                </c:pt>
                <c:pt idx="27">
                  <c:v>2006</c:v>
                </c:pt>
                <c:pt idx="28">
                  <c:v>2007</c:v>
                </c:pt>
                <c:pt idx="29">
                  <c:v>2008</c:v>
                </c:pt>
                <c:pt idx="30">
                  <c:v>2009</c:v>
                </c:pt>
                <c:pt idx="31">
                  <c:v>2010</c:v>
                </c:pt>
                <c:pt idx="32">
                  <c:v>2011</c:v>
                </c:pt>
                <c:pt idx="33">
                  <c:v>2012</c:v>
                </c:pt>
                <c:pt idx="34">
                  <c:v>2013</c:v>
                </c:pt>
                <c:pt idx="35">
                  <c:v>2014</c:v>
                </c:pt>
                <c:pt idx="36">
                  <c:v>2015</c:v>
                </c:pt>
                <c:pt idx="37">
                  <c:v>2016</c:v>
                </c:pt>
                <c:pt idx="38">
                  <c:v>2017</c:v>
                </c:pt>
                <c:pt idx="39">
                  <c:v>2018</c:v>
                </c:pt>
                <c:pt idx="40">
                  <c:v>2019</c:v>
                </c:pt>
                <c:pt idx="41">
                  <c:v>2020</c:v>
                </c:pt>
                <c:pt idx="42">
                  <c:v>2021</c:v>
                </c:pt>
                <c:pt idx="43">
                  <c:v>2022</c:v>
                </c:pt>
                <c:pt idx="44">
                  <c:v>2023</c:v>
                </c:pt>
                <c:pt idx="45">
                  <c:v>2024</c:v>
                </c:pt>
                <c:pt idx="46">
                  <c:v>2025</c:v>
                </c:pt>
              </c:numCache>
            </c:numRef>
          </c:cat>
          <c:val>
            <c:numRef>
              <c:f>'79-19３末'!$B$5:$AV$5</c:f>
              <c:numCache>
                <c:formatCode>#,##0_);[Red]\(#,##0\)</c:formatCode>
                <c:ptCount val="47"/>
                <c:pt idx="0">
                  <c:v>494691</c:v>
                </c:pt>
                <c:pt idx="1">
                  <c:v>536869</c:v>
                </c:pt>
                <c:pt idx="2">
                  <c:v>526688</c:v>
                </c:pt>
                <c:pt idx="3">
                  <c:v>592312</c:v>
                </c:pt>
                <c:pt idx="4">
                  <c:v>818345</c:v>
                </c:pt>
                <c:pt idx="5">
                  <c:v>888094</c:v>
                </c:pt>
                <c:pt idx="6">
                  <c:v>1145225</c:v>
                </c:pt>
                <c:pt idx="7">
                  <c:v>1625002</c:v>
                </c:pt>
                <c:pt idx="8">
                  <c:v>2169999</c:v>
                </c:pt>
                <c:pt idx="9">
                  <c:v>2548406</c:v>
                </c:pt>
                <c:pt idx="10">
                  <c:v>2413415</c:v>
                </c:pt>
                <c:pt idx="11">
                  <c:v>2065382</c:v>
                </c:pt>
                <c:pt idx="12">
                  <c:v>1539328</c:v>
                </c:pt>
                <c:pt idx="13">
                  <c:v>1460967</c:v>
                </c:pt>
                <c:pt idx="14">
                  <c:v>1510995</c:v>
                </c:pt>
                <c:pt idx="15">
                  <c:v>1406191</c:v>
                </c:pt>
                <c:pt idx="16">
                  <c:v>1731860</c:v>
                </c:pt>
                <c:pt idx="17">
                  <c:v>1311766</c:v>
                </c:pt>
                <c:pt idx="18">
                  <c:v>1151169</c:v>
                </c:pt>
                <c:pt idx="19">
                  <c:v>1225536</c:v>
                </c:pt>
                <c:pt idx="20">
                  <c:v>1702600</c:v>
                </c:pt>
                <c:pt idx="21">
                  <c:v>1468536</c:v>
                </c:pt>
                <c:pt idx="22">
                  <c:v>1229510</c:v>
                </c:pt>
                <c:pt idx="23">
                  <c:v>1059518</c:v>
                </c:pt>
                <c:pt idx="24">
                  <c:v>1577987</c:v>
                </c:pt>
                <c:pt idx="25">
                  <c:v>1736773</c:v>
                </c:pt>
                <c:pt idx="26">
                  <c:v>2538035</c:v>
                </c:pt>
                <c:pt idx="27">
                  <c:v>2694459</c:v>
                </c:pt>
                <c:pt idx="28">
                  <c:v>1812191</c:v>
                </c:pt>
                <c:pt idx="29">
                  <c:v>1327976</c:v>
                </c:pt>
                <c:pt idx="30">
                  <c:v>1611541</c:v>
                </c:pt>
                <c:pt idx="31">
                  <c:v>1677481</c:v>
                </c:pt>
                <c:pt idx="32">
                  <c:v>1677797</c:v>
                </c:pt>
                <c:pt idx="33">
                  <c:v>2038517</c:v>
                </c:pt>
                <c:pt idx="34">
                  <c:v>2262606</c:v>
                </c:pt>
                <c:pt idx="35">
                  <c:v>2657031</c:v>
                </c:pt>
                <c:pt idx="36">
                  <c:v>2595122</c:v>
                </c:pt>
                <c:pt idx="37">
                  <c:v>2814355</c:v>
                </c:pt>
                <c:pt idx="38" formatCode="#,##0">
                  <c:v>2719469</c:v>
                </c:pt>
                <c:pt idx="39" formatCode="#,##0">
                  <c:v>2760019</c:v>
                </c:pt>
                <c:pt idx="40" formatCode="#,##0">
                  <c:v>2725623</c:v>
                </c:pt>
                <c:pt idx="41" formatCode="#,##0">
                  <c:v>2198018</c:v>
                </c:pt>
                <c:pt idx="42" formatCode="#,##0">
                  <c:v>2940798</c:v>
                </c:pt>
                <c:pt idx="43" formatCode="#,##0">
                  <c:v>2963080</c:v>
                </c:pt>
                <c:pt idx="44" formatCode="#,##0">
                  <c:v>3679755</c:v>
                </c:pt>
                <c:pt idx="45" formatCode="#,##0">
                  <c:v>4190143</c:v>
                </c:pt>
                <c:pt idx="46" formatCode="#,##0">
                  <c:v>4091859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73F9-453C-AA39-ADBC9806F9D0}"/>
            </c:ext>
          </c:extLst>
        </c:ser>
        <c:ser>
          <c:idx val="5"/>
          <c:order val="5"/>
          <c:tx>
            <c:strRef>
              <c:f>'79-19３末'!$A$6</c:f>
              <c:strCache>
                <c:ptCount val="1"/>
                <c:pt idx="0">
                  <c:v>保険・年金など</c:v>
                </c:pt>
              </c:strCache>
            </c:strRef>
          </c:tx>
          <c:spPr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  <a:effectLst/>
          </c:spPr>
          <c:invertIfNegative val="0"/>
          <c:cat>
            <c:numRef>
              <c:f>'79-19３末'!$B$1:$AV$1</c:f>
              <c:numCache>
                <c:formatCode>General</c:formatCode>
                <c:ptCount val="47"/>
                <c:pt idx="0">
                  <c:v>1979</c:v>
                </c:pt>
                <c:pt idx="1">
                  <c:v>1980</c:v>
                </c:pt>
                <c:pt idx="2">
                  <c:v>1981</c:v>
                </c:pt>
                <c:pt idx="3">
                  <c:v>1982</c:v>
                </c:pt>
                <c:pt idx="4">
                  <c:v>1983</c:v>
                </c:pt>
                <c:pt idx="5">
                  <c:v>1984</c:v>
                </c:pt>
                <c:pt idx="6">
                  <c:v>1985</c:v>
                </c:pt>
                <c:pt idx="7">
                  <c:v>1986</c:v>
                </c:pt>
                <c:pt idx="8">
                  <c:v>1987</c:v>
                </c:pt>
                <c:pt idx="9">
                  <c:v>1988</c:v>
                </c:pt>
                <c:pt idx="10">
                  <c:v>1989</c:v>
                </c:pt>
                <c:pt idx="11">
                  <c:v>1990</c:v>
                </c:pt>
                <c:pt idx="12">
                  <c:v>1991</c:v>
                </c:pt>
                <c:pt idx="13">
                  <c:v>1992</c:v>
                </c:pt>
                <c:pt idx="14">
                  <c:v>1993</c:v>
                </c:pt>
                <c:pt idx="15">
                  <c:v>1994</c:v>
                </c:pt>
                <c:pt idx="16">
                  <c:v>1995</c:v>
                </c:pt>
                <c:pt idx="17">
                  <c:v>1996</c:v>
                </c:pt>
                <c:pt idx="18">
                  <c:v>1997</c:v>
                </c:pt>
                <c:pt idx="19">
                  <c:v>1998</c:v>
                </c:pt>
                <c:pt idx="20">
                  <c:v>1999</c:v>
                </c:pt>
                <c:pt idx="21">
                  <c:v>2000</c:v>
                </c:pt>
                <c:pt idx="22">
                  <c:v>2001</c:v>
                </c:pt>
                <c:pt idx="23">
                  <c:v>2002</c:v>
                </c:pt>
                <c:pt idx="24">
                  <c:v>2003</c:v>
                </c:pt>
                <c:pt idx="25">
                  <c:v>2004</c:v>
                </c:pt>
                <c:pt idx="26">
                  <c:v>2005</c:v>
                </c:pt>
                <c:pt idx="27">
                  <c:v>2006</c:v>
                </c:pt>
                <c:pt idx="28">
                  <c:v>2007</c:v>
                </c:pt>
                <c:pt idx="29">
                  <c:v>2008</c:v>
                </c:pt>
                <c:pt idx="30">
                  <c:v>2009</c:v>
                </c:pt>
                <c:pt idx="31">
                  <c:v>2010</c:v>
                </c:pt>
                <c:pt idx="32">
                  <c:v>2011</c:v>
                </c:pt>
                <c:pt idx="33">
                  <c:v>2012</c:v>
                </c:pt>
                <c:pt idx="34">
                  <c:v>2013</c:v>
                </c:pt>
                <c:pt idx="35">
                  <c:v>2014</c:v>
                </c:pt>
                <c:pt idx="36">
                  <c:v>2015</c:v>
                </c:pt>
                <c:pt idx="37">
                  <c:v>2016</c:v>
                </c:pt>
                <c:pt idx="38">
                  <c:v>2017</c:v>
                </c:pt>
                <c:pt idx="39">
                  <c:v>2018</c:v>
                </c:pt>
                <c:pt idx="40">
                  <c:v>2019</c:v>
                </c:pt>
                <c:pt idx="41">
                  <c:v>2020</c:v>
                </c:pt>
                <c:pt idx="42">
                  <c:v>2021</c:v>
                </c:pt>
                <c:pt idx="43">
                  <c:v>2022</c:v>
                </c:pt>
                <c:pt idx="44">
                  <c:v>2023</c:v>
                </c:pt>
                <c:pt idx="45">
                  <c:v>2024</c:v>
                </c:pt>
                <c:pt idx="46">
                  <c:v>2025</c:v>
                </c:pt>
              </c:numCache>
            </c:numRef>
          </c:cat>
          <c:val>
            <c:numRef>
              <c:f>'79-19３末'!$B$6:$AV$6</c:f>
              <c:numCache>
                <c:formatCode>#,##0_);[Red]\(#,##0\)</c:formatCode>
                <c:ptCount val="47"/>
                <c:pt idx="0">
                  <c:v>432124</c:v>
                </c:pt>
                <c:pt idx="1">
                  <c:v>499327</c:v>
                </c:pt>
                <c:pt idx="2">
                  <c:v>579077</c:v>
                </c:pt>
                <c:pt idx="3">
                  <c:v>668918</c:v>
                </c:pt>
                <c:pt idx="4">
                  <c:v>767412</c:v>
                </c:pt>
                <c:pt idx="5">
                  <c:v>882297</c:v>
                </c:pt>
                <c:pt idx="6">
                  <c:v>1020857</c:v>
                </c:pt>
                <c:pt idx="7">
                  <c:v>1208116</c:v>
                </c:pt>
                <c:pt idx="8">
                  <c:v>1418681</c:v>
                </c:pt>
                <c:pt idx="9">
                  <c:v>1663884</c:v>
                </c:pt>
                <c:pt idx="10">
                  <c:v>1918591</c:v>
                </c:pt>
                <c:pt idx="11">
                  <c:v>2116160</c:v>
                </c:pt>
                <c:pt idx="12">
                  <c:v>2289595</c:v>
                </c:pt>
                <c:pt idx="13">
                  <c:v>2514169</c:v>
                </c:pt>
                <c:pt idx="14">
                  <c:v>2746831</c:v>
                </c:pt>
                <c:pt idx="15">
                  <c:v>2947169</c:v>
                </c:pt>
                <c:pt idx="16">
                  <c:v>3185969</c:v>
                </c:pt>
                <c:pt idx="17">
                  <c:v>3356732</c:v>
                </c:pt>
                <c:pt idx="18">
                  <c:v>3480154</c:v>
                </c:pt>
                <c:pt idx="19">
                  <c:v>3589229</c:v>
                </c:pt>
                <c:pt idx="20">
                  <c:v>3698712</c:v>
                </c:pt>
                <c:pt idx="21">
                  <c:v>3776240</c:v>
                </c:pt>
                <c:pt idx="22">
                  <c:v>4186319</c:v>
                </c:pt>
                <c:pt idx="23">
                  <c:v>4232745</c:v>
                </c:pt>
                <c:pt idx="24">
                  <c:v>4130719</c:v>
                </c:pt>
                <c:pt idx="25">
                  <c:v>4806323</c:v>
                </c:pt>
                <c:pt idx="26">
                  <c:v>4817709</c:v>
                </c:pt>
                <c:pt idx="27">
                  <c:v>4829493</c:v>
                </c:pt>
                <c:pt idx="28">
                  <c:v>4739191</c:v>
                </c:pt>
                <c:pt idx="29">
                  <c:v>4660045</c:v>
                </c:pt>
                <c:pt idx="30">
                  <c:v>4700114</c:v>
                </c:pt>
                <c:pt idx="31">
                  <c:v>4706945</c:v>
                </c:pt>
                <c:pt idx="32">
                  <c:v>4763173</c:v>
                </c:pt>
                <c:pt idx="33">
                  <c:v>4924704</c:v>
                </c:pt>
                <c:pt idx="34">
                  <c:v>4951081</c:v>
                </c:pt>
                <c:pt idx="35">
                  <c:v>5138064</c:v>
                </c:pt>
                <c:pt idx="36">
                  <c:v>5163615</c:v>
                </c:pt>
                <c:pt idx="37">
                  <c:v>5183100</c:v>
                </c:pt>
                <c:pt idx="38" formatCode="#,##0">
                  <c:v>5220561</c:v>
                </c:pt>
                <c:pt idx="39" formatCode="#,##0">
                  <c:v>5218721</c:v>
                </c:pt>
                <c:pt idx="40" formatCode="#,##0">
                  <c:v>5273469</c:v>
                </c:pt>
                <c:pt idx="41" formatCode="#,##0">
                  <c:v>5270863</c:v>
                </c:pt>
                <c:pt idx="42" formatCode="#,##0">
                  <c:v>5382593</c:v>
                </c:pt>
                <c:pt idx="43" formatCode="#,##0">
                  <c:v>5381767</c:v>
                </c:pt>
                <c:pt idx="44" formatCode="#,##0">
                  <c:v>5379359</c:v>
                </c:pt>
                <c:pt idx="45" formatCode="#,##0">
                  <c:v>5419935</c:v>
                </c:pt>
                <c:pt idx="46" formatCode="#,##0">
                  <c:v>5658066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73F9-453C-AA39-ADBC9806F9D0}"/>
            </c:ext>
          </c:extLst>
        </c:ser>
        <c:ser>
          <c:idx val="6"/>
          <c:order val="6"/>
          <c:tx>
            <c:strRef>
              <c:f>'79-19３末'!$A$7</c:f>
              <c:strCache>
                <c:ptCount val="1"/>
                <c:pt idx="0">
                  <c:v>金融派生商品など</c:v>
                </c:pt>
              </c:strCache>
            </c:strRef>
          </c:tx>
          <c:spPr>
            <a:solidFill>
              <a:schemeClr val="accent1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numRef>
              <c:f>'79-19３末'!$B$1:$AV$1</c:f>
              <c:numCache>
                <c:formatCode>General</c:formatCode>
                <c:ptCount val="47"/>
                <c:pt idx="0">
                  <c:v>1979</c:v>
                </c:pt>
                <c:pt idx="1">
                  <c:v>1980</c:v>
                </c:pt>
                <c:pt idx="2">
                  <c:v>1981</c:v>
                </c:pt>
                <c:pt idx="3">
                  <c:v>1982</c:v>
                </c:pt>
                <c:pt idx="4">
                  <c:v>1983</c:v>
                </c:pt>
                <c:pt idx="5">
                  <c:v>1984</c:v>
                </c:pt>
                <c:pt idx="6">
                  <c:v>1985</c:v>
                </c:pt>
                <c:pt idx="7">
                  <c:v>1986</c:v>
                </c:pt>
                <c:pt idx="8">
                  <c:v>1987</c:v>
                </c:pt>
                <c:pt idx="9">
                  <c:v>1988</c:v>
                </c:pt>
                <c:pt idx="10">
                  <c:v>1989</c:v>
                </c:pt>
                <c:pt idx="11">
                  <c:v>1990</c:v>
                </c:pt>
                <c:pt idx="12">
                  <c:v>1991</c:v>
                </c:pt>
                <c:pt idx="13">
                  <c:v>1992</c:v>
                </c:pt>
                <c:pt idx="14">
                  <c:v>1993</c:v>
                </c:pt>
                <c:pt idx="15">
                  <c:v>1994</c:v>
                </c:pt>
                <c:pt idx="16">
                  <c:v>1995</c:v>
                </c:pt>
                <c:pt idx="17">
                  <c:v>1996</c:v>
                </c:pt>
                <c:pt idx="18">
                  <c:v>1997</c:v>
                </c:pt>
                <c:pt idx="19">
                  <c:v>1998</c:v>
                </c:pt>
                <c:pt idx="20">
                  <c:v>1999</c:v>
                </c:pt>
                <c:pt idx="21">
                  <c:v>2000</c:v>
                </c:pt>
                <c:pt idx="22">
                  <c:v>2001</c:v>
                </c:pt>
                <c:pt idx="23">
                  <c:v>2002</c:v>
                </c:pt>
                <c:pt idx="24">
                  <c:v>2003</c:v>
                </c:pt>
                <c:pt idx="25">
                  <c:v>2004</c:v>
                </c:pt>
                <c:pt idx="26">
                  <c:v>2005</c:v>
                </c:pt>
                <c:pt idx="27">
                  <c:v>2006</c:v>
                </c:pt>
                <c:pt idx="28">
                  <c:v>2007</c:v>
                </c:pt>
                <c:pt idx="29">
                  <c:v>2008</c:v>
                </c:pt>
                <c:pt idx="30">
                  <c:v>2009</c:v>
                </c:pt>
                <c:pt idx="31">
                  <c:v>2010</c:v>
                </c:pt>
                <c:pt idx="32">
                  <c:v>2011</c:v>
                </c:pt>
                <c:pt idx="33">
                  <c:v>2012</c:v>
                </c:pt>
                <c:pt idx="34">
                  <c:v>2013</c:v>
                </c:pt>
                <c:pt idx="35">
                  <c:v>2014</c:v>
                </c:pt>
                <c:pt idx="36">
                  <c:v>2015</c:v>
                </c:pt>
                <c:pt idx="37">
                  <c:v>2016</c:v>
                </c:pt>
                <c:pt idx="38">
                  <c:v>2017</c:v>
                </c:pt>
                <c:pt idx="39">
                  <c:v>2018</c:v>
                </c:pt>
                <c:pt idx="40">
                  <c:v>2019</c:v>
                </c:pt>
                <c:pt idx="41">
                  <c:v>2020</c:v>
                </c:pt>
                <c:pt idx="42">
                  <c:v>2021</c:v>
                </c:pt>
                <c:pt idx="43">
                  <c:v>2022</c:v>
                </c:pt>
                <c:pt idx="44">
                  <c:v>2023</c:v>
                </c:pt>
                <c:pt idx="45">
                  <c:v>2024</c:v>
                </c:pt>
                <c:pt idx="46">
                  <c:v>2025</c:v>
                </c:pt>
              </c:numCache>
            </c:numRef>
          </c:cat>
          <c:val>
            <c:numRef>
              <c:f>'79-19３末'!$B$7:$AN$7</c:f>
            </c:numRef>
          </c:val>
          <c:extLst>
            <c:ext xmlns:c16="http://schemas.microsoft.com/office/drawing/2014/chart" uri="{C3380CC4-5D6E-409C-BE32-E72D297353CC}">
              <c16:uniqueId val="{00000006-73F9-453C-AA39-ADBC9806F9D0}"/>
            </c:ext>
          </c:extLst>
        </c:ser>
        <c:ser>
          <c:idx val="7"/>
          <c:order val="7"/>
          <c:tx>
            <c:strRef>
              <c:f>'79-19３末'!$A$8</c:f>
              <c:strCache>
                <c:ptCount val="1"/>
                <c:pt idx="0">
                  <c:v>預け金</c:v>
                </c:pt>
              </c:strCache>
            </c:strRef>
          </c:tx>
          <c:spPr>
            <a:solidFill>
              <a:schemeClr val="accent2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numRef>
              <c:f>'79-19３末'!$B$1:$AV$1</c:f>
              <c:numCache>
                <c:formatCode>General</c:formatCode>
                <c:ptCount val="47"/>
                <c:pt idx="0">
                  <c:v>1979</c:v>
                </c:pt>
                <c:pt idx="1">
                  <c:v>1980</c:v>
                </c:pt>
                <c:pt idx="2">
                  <c:v>1981</c:v>
                </c:pt>
                <c:pt idx="3">
                  <c:v>1982</c:v>
                </c:pt>
                <c:pt idx="4">
                  <c:v>1983</c:v>
                </c:pt>
                <c:pt idx="5">
                  <c:v>1984</c:v>
                </c:pt>
                <c:pt idx="6">
                  <c:v>1985</c:v>
                </c:pt>
                <c:pt idx="7">
                  <c:v>1986</c:v>
                </c:pt>
                <c:pt idx="8">
                  <c:v>1987</c:v>
                </c:pt>
                <c:pt idx="9">
                  <c:v>1988</c:v>
                </c:pt>
                <c:pt idx="10">
                  <c:v>1989</c:v>
                </c:pt>
                <c:pt idx="11">
                  <c:v>1990</c:v>
                </c:pt>
                <c:pt idx="12">
                  <c:v>1991</c:v>
                </c:pt>
                <c:pt idx="13">
                  <c:v>1992</c:v>
                </c:pt>
                <c:pt idx="14">
                  <c:v>1993</c:v>
                </c:pt>
                <c:pt idx="15">
                  <c:v>1994</c:v>
                </c:pt>
                <c:pt idx="16">
                  <c:v>1995</c:v>
                </c:pt>
                <c:pt idx="17">
                  <c:v>1996</c:v>
                </c:pt>
                <c:pt idx="18">
                  <c:v>1997</c:v>
                </c:pt>
                <c:pt idx="19">
                  <c:v>1998</c:v>
                </c:pt>
                <c:pt idx="20">
                  <c:v>1999</c:v>
                </c:pt>
                <c:pt idx="21">
                  <c:v>2000</c:v>
                </c:pt>
                <c:pt idx="22">
                  <c:v>2001</c:v>
                </c:pt>
                <c:pt idx="23">
                  <c:v>2002</c:v>
                </c:pt>
                <c:pt idx="24">
                  <c:v>2003</c:v>
                </c:pt>
                <c:pt idx="25">
                  <c:v>2004</c:v>
                </c:pt>
                <c:pt idx="26">
                  <c:v>2005</c:v>
                </c:pt>
                <c:pt idx="27">
                  <c:v>2006</c:v>
                </c:pt>
                <c:pt idx="28">
                  <c:v>2007</c:v>
                </c:pt>
                <c:pt idx="29">
                  <c:v>2008</c:v>
                </c:pt>
                <c:pt idx="30">
                  <c:v>2009</c:v>
                </c:pt>
                <c:pt idx="31">
                  <c:v>2010</c:v>
                </c:pt>
                <c:pt idx="32">
                  <c:v>2011</c:v>
                </c:pt>
                <c:pt idx="33">
                  <c:v>2012</c:v>
                </c:pt>
                <c:pt idx="34">
                  <c:v>2013</c:v>
                </c:pt>
                <c:pt idx="35">
                  <c:v>2014</c:v>
                </c:pt>
                <c:pt idx="36">
                  <c:v>2015</c:v>
                </c:pt>
                <c:pt idx="37">
                  <c:v>2016</c:v>
                </c:pt>
                <c:pt idx="38">
                  <c:v>2017</c:v>
                </c:pt>
                <c:pt idx="39">
                  <c:v>2018</c:v>
                </c:pt>
                <c:pt idx="40">
                  <c:v>2019</c:v>
                </c:pt>
                <c:pt idx="41">
                  <c:v>2020</c:v>
                </c:pt>
                <c:pt idx="42">
                  <c:v>2021</c:v>
                </c:pt>
                <c:pt idx="43">
                  <c:v>2022</c:v>
                </c:pt>
                <c:pt idx="44">
                  <c:v>2023</c:v>
                </c:pt>
                <c:pt idx="45">
                  <c:v>2024</c:v>
                </c:pt>
                <c:pt idx="46">
                  <c:v>2025</c:v>
                </c:pt>
              </c:numCache>
            </c:numRef>
          </c:cat>
          <c:val>
            <c:numRef>
              <c:f>'79-19３末'!$B$8:$AN$8</c:f>
            </c:numRef>
          </c:val>
          <c:extLst>
            <c:ext xmlns:c16="http://schemas.microsoft.com/office/drawing/2014/chart" uri="{C3380CC4-5D6E-409C-BE32-E72D297353CC}">
              <c16:uniqueId val="{00000007-73F9-453C-AA39-ADBC9806F9D0}"/>
            </c:ext>
          </c:extLst>
        </c:ser>
        <c:ser>
          <c:idx val="8"/>
          <c:order val="8"/>
          <c:tx>
            <c:strRef>
              <c:f>'79-19３末'!$A$9</c:f>
              <c:strCache>
                <c:ptCount val="1"/>
                <c:pt idx="0">
                  <c:v>企業間・貿易信用</c:v>
                </c:pt>
              </c:strCache>
            </c:strRef>
          </c:tx>
          <c:spPr>
            <a:solidFill>
              <a:schemeClr val="accent3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numRef>
              <c:f>'79-19３末'!$B$1:$AV$1</c:f>
              <c:numCache>
                <c:formatCode>General</c:formatCode>
                <c:ptCount val="47"/>
                <c:pt idx="0">
                  <c:v>1979</c:v>
                </c:pt>
                <c:pt idx="1">
                  <c:v>1980</c:v>
                </c:pt>
                <c:pt idx="2">
                  <c:v>1981</c:v>
                </c:pt>
                <c:pt idx="3">
                  <c:v>1982</c:v>
                </c:pt>
                <c:pt idx="4">
                  <c:v>1983</c:v>
                </c:pt>
                <c:pt idx="5">
                  <c:v>1984</c:v>
                </c:pt>
                <c:pt idx="6">
                  <c:v>1985</c:v>
                </c:pt>
                <c:pt idx="7">
                  <c:v>1986</c:v>
                </c:pt>
                <c:pt idx="8">
                  <c:v>1987</c:v>
                </c:pt>
                <c:pt idx="9">
                  <c:v>1988</c:v>
                </c:pt>
                <c:pt idx="10">
                  <c:v>1989</c:v>
                </c:pt>
                <c:pt idx="11">
                  <c:v>1990</c:v>
                </c:pt>
                <c:pt idx="12">
                  <c:v>1991</c:v>
                </c:pt>
                <c:pt idx="13">
                  <c:v>1992</c:v>
                </c:pt>
                <c:pt idx="14">
                  <c:v>1993</c:v>
                </c:pt>
                <c:pt idx="15">
                  <c:v>1994</c:v>
                </c:pt>
                <c:pt idx="16">
                  <c:v>1995</c:v>
                </c:pt>
                <c:pt idx="17">
                  <c:v>1996</c:v>
                </c:pt>
                <c:pt idx="18">
                  <c:v>1997</c:v>
                </c:pt>
                <c:pt idx="19">
                  <c:v>1998</c:v>
                </c:pt>
                <c:pt idx="20">
                  <c:v>1999</c:v>
                </c:pt>
                <c:pt idx="21">
                  <c:v>2000</c:v>
                </c:pt>
                <c:pt idx="22">
                  <c:v>2001</c:v>
                </c:pt>
                <c:pt idx="23">
                  <c:v>2002</c:v>
                </c:pt>
                <c:pt idx="24">
                  <c:v>2003</c:v>
                </c:pt>
                <c:pt idx="25">
                  <c:v>2004</c:v>
                </c:pt>
                <c:pt idx="26">
                  <c:v>2005</c:v>
                </c:pt>
                <c:pt idx="27">
                  <c:v>2006</c:v>
                </c:pt>
                <c:pt idx="28">
                  <c:v>2007</c:v>
                </c:pt>
                <c:pt idx="29">
                  <c:v>2008</c:v>
                </c:pt>
                <c:pt idx="30">
                  <c:v>2009</c:v>
                </c:pt>
                <c:pt idx="31">
                  <c:v>2010</c:v>
                </c:pt>
                <c:pt idx="32">
                  <c:v>2011</c:v>
                </c:pt>
                <c:pt idx="33">
                  <c:v>2012</c:v>
                </c:pt>
                <c:pt idx="34">
                  <c:v>2013</c:v>
                </c:pt>
                <c:pt idx="35">
                  <c:v>2014</c:v>
                </c:pt>
                <c:pt idx="36">
                  <c:v>2015</c:v>
                </c:pt>
                <c:pt idx="37">
                  <c:v>2016</c:v>
                </c:pt>
                <c:pt idx="38">
                  <c:v>2017</c:v>
                </c:pt>
                <c:pt idx="39">
                  <c:v>2018</c:v>
                </c:pt>
                <c:pt idx="40">
                  <c:v>2019</c:v>
                </c:pt>
                <c:pt idx="41">
                  <c:v>2020</c:v>
                </c:pt>
                <c:pt idx="42">
                  <c:v>2021</c:v>
                </c:pt>
                <c:pt idx="43">
                  <c:v>2022</c:v>
                </c:pt>
                <c:pt idx="44">
                  <c:v>2023</c:v>
                </c:pt>
                <c:pt idx="45">
                  <c:v>2024</c:v>
                </c:pt>
                <c:pt idx="46">
                  <c:v>2025</c:v>
                </c:pt>
              </c:numCache>
            </c:numRef>
          </c:cat>
          <c:val>
            <c:numRef>
              <c:f>'79-19３末'!$B$9:$AN$9</c:f>
            </c:numRef>
          </c:val>
          <c:extLst>
            <c:ext xmlns:c16="http://schemas.microsoft.com/office/drawing/2014/chart" uri="{C3380CC4-5D6E-409C-BE32-E72D297353CC}">
              <c16:uniqueId val="{00000008-73F9-453C-AA39-ADBC9806F9D0}"/>
            </c:ext>
          </c:extLst>
        </c:ser>
        <c:ser>
          <c:idx val="9"/>
          <c:order val="9"/>
          <c:tx>
            <c:strRef>
              <c:f>'79-19３末'!$A$10</c:f>
              <c:strCache>
                <c:ptCount val="1"/>
                <c:pt idx="0">
                  <c:v>未収金</c:v>
                </c:pt>
              </c:strCache>
            </c:strRef>
          </c:tx>
          <c:spPr>
            <a:solidFill>
              <a:schemeClr val="accent4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numRef>
              <c:f>'79-19３末'!$B$1:$AV$1</c:f>
              <c:numCache>
                <c:formatCode>General</c:formatCode>
                <c:ptCount val="47"/>
                <c:pt idx="0">
                  <c:v>1979</c:v>
                </c:pt>
                <c:pt idx="1">
                  <c:v>1980</c:v>
                </c:pt>
                <c:pt idx="2">
                  <c:v>1981</c:v>
                </c:pt>
                <c:pt idx="3">
                  <c:v>1982</c:v>
                </c:pt>
                <c:pt idx="4">
                  <c:v>1983</c:v>
                </c:pt>
                <c:pt idx="5">
                  <c:v>1984</c:v>
                </c:pt>
                <c:pt idx="6">
                  <c:v>1985</c:v>
                </c:pt>
                <c:pt idx="7">
                  <c:v>1986</c:v>
                </c:pt>
                <c:pt idx="8">
                  <c:v>1987</c:v>
                </c:pt>
                <c:pt idx="9">
                  <c:v>1988</c:v>
                </c:pt>
                <c:pt idx="10">
                  <c:v>1989</c:v>
                </c:pt>
                <c:pt idx="11">
                  <c:v>1990</c:v>
                </c:pt>
                <c:pt idx="12">
                  <c:v>1991</c:v>
                </c:pt>
                <c:pt idx="13">
                  <c:v>1992</c:v>
                </c:pt>
                <c:pt idx="14">
                  <c:v>1993</c:v>
                </c:pt>
                <c:pt idx="15">
                  <c:v>1994</c:v>
                </c:pt>
                <c:pt idx="16">
                  <c:v>1995</c:v>
                </c:pt>
                <c:pt idx="17">
                  <c:v>1996</c:v>
                </c:pt>
                <c:pt idx="18">
                  <c:v>1997</c:v>
                </c:pt>
                <c:pt idx="19">
                  <c:v>1998</c:v>
                </c:pt>
                <c:pt idx="20">
                  <c:v>1999</c:v>
                </c:pt>
                <c:pt idx="21">
                  <c:v>2000</c:v>
                </c:pt>
                <c:pt idx="22">
                  <c:v>2001</c:v>
                </c:pt>
                <c:pt idx="23">
                  <c:v>2002</c:v>
                </c:pt>
                <c:pt idx="24">
                  <c:v>2003</c:v>
                </c:pt>
                <c:pt idx="25">
                  <c:v>2004</c:v>
                </c:pt>
                <c:pt idx="26">
                  <c:v>2005</c:v>
                </c:pt>
                <c:pt idx="27">
                  <c:v>2006</c:v>
                </c:pt>
                <c:pt idx="28">
                  <c:v>2007</c:v>
                </c:pt>
                <c:pt idx="29">
                  <c:v>2008</c:v>
                </c:pt>
                <c:pt idx="30">
                  <c:v>2009</c:v>
                </c:pt>
                <c:pt idx="31">
                  <c:v>2010</c:v>
                </c:pt>
                <c:pt idx="32">
                  <c:v>2011</c:v>
                </c:pt>
                <c:pt idx="33">
                  <c:v>2012</c:v>
                </c:pt>
                <c:pt idx="34">
                  <c:v>2013</c:v>
                </c:pt>
                <c:pt idx="35">
                  <c:v>2014</c:v>
                </c:pt>
                <c:pt idx="36">
                  <c:v>2015</c:v>
                </c:pt>
                <c:pt idx="37">
                  <c:v>2016</c:v>
                </c:pt>
                <c:pt idx="38">
                  <c:v>2017</c:v>
                </c:pt>
                <c:pt idx="39">
                  <c:v>2018</c:v>
                </c:pt>
                <c:pt idx="40">
                  <c:v>2019</c:v>
                </c:pt>
                <c:pt idx="41">
                  <c:v>2020</c:v>
                </c:pt>
                <c:pt idx="42">
                  <c:v>2021</c:v>
                </c:pt>
                <c:pt idx="43">
                  <c:v>2022</c:v>
                </c:pt>
                <c:pt idx="44">
                  <c:v>2023</c:v>
                </c:pt>
                <c:pt idx="45">
                  <c:v>2024</c:v>
                </c:pt>
                <c:pt idx="46">
                  <c:v>2025</c:v>
                </c:pt>
              </c:numCache>
            </c:numRef>
          </c:cat>
          <c:val>
            <c:numRef>
              <c:f>'79-19３末'!$B$10:$AN$10</c:f>
            </c:numRef>
          </c:val>
          <c:extLst>
            <c:ext xmlns:c16="http://schemas.microsoft.com/office/drawing/2014/chart" uri="{C3380CC4-5D6E-409C-BE32-E72D297353CC}">
              <c16:uniqueId val="{00000009-73F9-453C-AA39-ADBC9806F9D0}"/>
            </c:ext>
          </c:extLst>
        </c:ser>
        <c:ser>
          <c:idx val="10"/>
          <c:order val="10"/>
          <c:tx>
            <c:strRef>
              <c:f>'79-19３末'!$A$11</c:f>
              <c:strCache>
                <c:ptCount val="1"/>
                <c:pt idx="0">
                  <c:v>対外証券投資</c:v>
                </c:pt>
              </c:strCache>
            </c:strRef>
          </c:tx>
          <c:spPr>
            <a:solidFill>
              <a:schemeClr val="accent5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numRef>
              <c:f>'79-19３末'!$B$1:$AV$1</c:f>
              <c:numCache>
                <c:formatCode>General</c:formatCode>
                <c:ptCount val="47"/>
                <c:pt idx="0">
                  <c:v>1979</c:v>
                </c:pt>
                <c:pt idx="1">
                  <c:v>1980</c:v>
                </c:pt>
                <c:pt idx="2">
                  <c:v>1981</c:v>
                </c:pt>
                <c:pt idx="3">
                  <c:v>1982</c:v>
                </c:pt>
                <c:pt idx="4">
                  <c:v>1983</c:v>
                </c:pt>
                <c:pt idx="5">
                  <c:v>1984</c:v>
                </c:pt>
                <c:pt idx="6">
                  <c:v>1985</c:v>
                </c:pt>
                <c:pt idx="7">
                  <c:v>1986</c:v>
                </c:pt>
                <c:pt idx="8">
                  <c:v>1987</c:v>
                </c:pt>
                <c:pt idx="9">
                  <c:v>1988</c:v>
                </c:pt>
                <c:pt idx="10">
                  <c:v>1989</c:v>
                </c:pt>
                <c:pt idx="11">
                  <c:v>1990</c:v>
                </c:pt>
                <c:pt idx="12">
                  <c:v>1991</c:v>
                </c:pt>
                <c:pt idx="13">
                  <c:v>1992</c:v>
                </c:pt>
                <c:pt idx="14">
                  <c:v>1993</c:v>
                </c:pt>
                <c:pt idx="15">
                  <c:v>1994</c:v>
                </c:pt>
                <c:pt idx="16">
                  <c:v>1995</c:v>
                </c:pt>
                <c:pt idx="17">
                  <c:v>1996</c:v>
                </c:pt>
                <c:pt idx="18">
                  <c:v>1997</c:v>
                </c:pt>
                <c:pt idx="19">
                  <c:v>1998</c:v>
                </c:pt>
                <c:pt idx="20">
                  <c:v>1999</c:v>
                </c:pt>
                <c:pt idx="21">
                  <c:v>2000</c:v>
                </c:pt>
                <c:pt idx="22">
                  <c:v>2001</c:v>
                </c:pt>
                <c:pt idx="23">
                  <c:v>2002</c:v>
                </c:pt>
                <c:pt idx="24">
                  <c:v>2003</c:v>
                </c:pt>
                <c:pt idx="25">
                  <c:v>2004</c:v>
                </c:pt>
                <c:pt idx="26">
                  <c:v>2005</c:v>
                </c:pt>
                <c:pt idx="27">
                  <c:v>2006</c:v>
                </c:pt>
                <c:pt idx="28">
                  <c:v>2007</c:v>
                </c:pt>
                <c:pt idx="29">
                  <c:v>2008</c:v>
                </c:pt>
                <c:pt idx="30">
                  <c:v>2009</c:v>
                </c:pt>
                <c:pt idx="31">
                  <c:v>2010</c:v>
                </c:pt>
                <c:pt idx="32">
                  <c:v>2011</c:v>
                </c:pt>
                <c:pt idx="33">
                  <c:v>2012</c:v>
                </c:pt>
                <c:pt idx="34">
                  <c:v>2013</c:v>
                </c:pt>
                <c:pt idx="35">
                  <c:v>2014</c:v>
                </c:pt>
                <c:pt idx="36">
                  <c:v>2015</c:v>
                </c:pt>
                <c:pt idx="37">
                  <c:v>2016</c:v>
                </c:pt>
                <c:pt idx="38">
                  <c:v>2017</c:v>
                </c:pt>
                <c:pt idx="39">
                  <c:v>2018</c:v>
                </c:pt>
                <c:pt idx="40">
                  <c:v>2019</c:v>
                </c:pt>
                <c:pt idx="41">
                  <c:v>2020</c:v>
                </c:pt>
                <c:pt idx="42">
                  <c:v>2021</c:v>
                </c:pt>
                <c:pt idx="43">
                  <c:v>2022</c:v>
                </c:pt>
                <c:pt idx="44">
                  <c:v>2023</c:v>
                </c:pt>
                <c:pt idx="45">
                  <c:v>2024</c:v>
                </c:pt>
                <c:pt idx="46">
                  <c:v>2025</c:v>
                </c:pt>
              </c:numCache>
            </c:numRef>
          </c:cat>
          <c:val>
            <c:numRef>
              <c:f>'79-19３末'!$B$11:$AN$11</c:f>
            </c:numRef>
          </c:val>
          <c:extLst>
            <c:ext xmlns:c16="http://schemas.microsoft.com/office/drawing/2014/chart" uri="{C3380CC4-5D6E-409C-BE32-E72D297353CC}">
              <c16:uniqueId val="{0000000A-73F9-453C-AA39-ADBC9806F9D0}"/>
            </c:ext>
          </c:extLst>
        </c:ser>
        <c:ser>
          <c:idx val="11"/>
          <c:order val="11"/>
          <c:tx>
            <c:strRef>
              <c:f>'79-19３末'!$A$12</c:f>
              <c:strCache>
                <c:ptCount val="1"/>
                <c:pt idx="0">
                  <c:v>その他の資産</c:v>
                </c:pt>
              </c:strCache>
            </c:strRef>
          </c:tx>
          <c:spPr>
            <a:solidFill>
              <a:schemeClr val="accent6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numRef>
              <c:f>'79-19３末'!$B$1:$AV$1</c:f>
              <c:numCache>
                <c:formatCode>General</c:formatCode>
                <c:ptCount val="47"/>
                <c:pt idx="0">
                  <c:v>1979</c:v>
                </c:pt>
                <c:pt idx="1">
                  <c:v>1980</c:v>
                </c:pt>
                <c:pt idx="2">
                  <c:v>1981</c:v>
                </c:pt>
                <c:pt idx="3">
                  <c:v>1982</c:v>
                </c:pt>
                <c:pt idx="4">
                  <c:v>1983</c:v>
                </c:pt>
                <c:pt idx="5">
                  <c:v>1984</c:v>
                </c:pt>
                <c:pt idx="6">
                  <c:v>1985</c:v>
                </c:pt>
                <c:pt idx="7">
                  <c:v>1986</c:v>
                </c:pt>
                <c:pt idx="8">
                  <c:v>1987</c:v>
                </c:pt>
                <c:pt idx="9">
                  <c:v>1988</c:v>
                </c:pt>
                <c:pt idx="10">
                  <c:v>1989</c:v>
                </c:pt>
                <c:pt idx="11">
                  <c:v>1990</c:v>
                </c:pt>
                <c:pt idx="12">
                  <c:v>1991</c:v>
                </c:pt>
                <c:pt idx="13">
                  <c:v>1992</c:v>
                </c:pt>
                <c:pt idx="14">
                  <c:v>1993</c:v>
                </c:pt>
                <c:pt idx="15">
                  <c:v>1994</c:v>
                </c:pt>
                <c:pt idx="16">
                  <c:v>1995</c:v>
                </c:pt>
                <c:pt idx="17">
                  <c:v>1996</c:v>
                </c:pt>
                <c:pt idx="18">
                  <c:v>1997</c:v>
                </c:pt>
                <c:pt idx="19">
                  <c:v>1998</c:v>
                </c:pt>
                <c:pt idx="20">
                  <c:v>1999</c:v>
                </c:pt>
                <c:pt idx="21">
                  <c:v>2000</c:v>
                </c:pt>
                <c:pt idx="22">
                  <c:v>2001</c:v>
                </c:pt>
                <c:pt idx="23">
                  <c:v>2002</c:v>
                </c:pt>
                <c:pt idx="24">
                  <c:v>2003</c:v>
                </c:pt>
                <c:pt idx="25">
                  <c:v>2004</c:v>
                </c:pt>
                <c:pt idx="26">
                  <c:v>2005</c:v>
                </c:pt>
                <c:pt idx="27">
                  <c:v>2006</c:v>
                </c:pt>
                <c:pt idx="28">
                  <c:v>2007</c:v>
                </c:pt>
                <c:pt idx="29">
                  <c:v>2008</c:v>
                </c:pt>
                <c:pt idx="30">
                  <c:v>2009</c:v>
                </c:pt>
                <c:pt idx="31">
                  <c:v>2010</c:v>
                </c:pt>
                <c:pt idx="32">
                  <c:v>2011</c:v>
                </c:pt>
                <c:pt idx="33">
                  <c:v>2012</c:v>
                </c:pt>
                <c:pt idx="34">
                  <c:v>2013</c:v>
                </c:pt>
                <c:pt idx="35">
                  <c:v>2014</c:v>
                </c:pt>
                <c:pt idx="36">
                  <c:v>2015</c:v>
                </c:pt>
                <c:pt idx="37">
                  <c:v>2016</c:v>
                </c:pt>
                <c:pt idx="38">
                  <c:v>2017</c:v>
                </c:pt>
                <c:pt idx="39">
                  <c:v>2018</c:v>
                </c:pt>
                <c:pt idx="40">
                  <c:v>2019</c:v>
                </c:pt>
                <c:pt idx="41">
                  <c:v>2020</c:v>
                </c:pt>
                <c:pt idx="42">
                  <c:v>2021</c:v>
                </c:pt>
                <c:pt idx="43">
                  <c:v>2022</c:v>
                </c:pt>
                <c:pt idx="44">
                  <c:v>2023</c:v>
                </c:pt>
                <c:pt idx="45">
                  <c:v>2024</c:v>
                </c:pt>
                <c:pt idx="46">
                  <c:v>2025</c:v>
                </c:pt>
              </c:numCache>
            </c:numRef>
          </c:cat>
          <c:val>
            <c:numRef>
              <c:f>'79-19３末'!$B$12:$AN$12</c:f>
            </c:numRef>
          </c:val>
          <c:extLst>
            <c:ext xmlns:c16="http://schemas.microsoft.com/office/drawing/2014/chart" uri="{C3380CC4-5D6E-409C-BE32-E72D297353CC}">
              <c16:uniqueId val="{0000000B-73F9-453C-AA39-ADBC9806F9D0}"/>
            </c:ext>
          </c:extLst>
        </c:ser>
        <c:ser>
          <c:idx val="12"/>
          <c:order val="12"/>
          <c:tx>
            <c:strRef>
              <c:f>'79-19３末'!$A$13</c:f>
              <c:strCache>
                <c:ptCount val="1"/>
                <c:pt idx="0">
                  <c:v>その他の資産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  <a:ln>
              <a:noFill/>
            </a:ln>
            <a:effectLst/>
          </c:spPr>
          <c:invertIfNegative val="0"/>
          <c:cat>
            <c:numRef>
              <c:f>'79-19３末'!$B$1:$AV$1</c:f>
              <c:numCache>
                <c:formatCode>General</c:formatCode>
                <c:ptCount val="47"/>
                <c:pt idx="0">
                  <c:v>1979</c:v>
                </c:pt>
                <c:pt idx="1">
                  <c:v>1980</c:v>
                </c:pt>
                <c:pt idx="2">
                  <c:v>1981</c:v>
                </c:pt>
                <c:pt idx="3">
                  <c:v>1982</c:v>
                </c:pt>
                <c:pt idx="4">
                  <c:v>1983</c:v>
                </c:pt>
                <c:pt idx="5">
                  <c:v>1984</c:v>
                </c:pt>
                <c:pt idx="6">
                  <c:v>1985</c:v>
                </c:pt>
                <c:pt idx="7">
                  <c:v>1986</c:v>
                </c:pt>
                <c:pt idx="8">
                  <c:v>1987</c:v>
                </c:pt>
                <c:pt idx="9">
                  <c:v>1988</c:v>
                </c:pt>
                <c:pt idx="10">
                  <c:v>1989</c:v>
                </c:pt>
                <c:pt idx="11">
                  <c:v>1990</c:v>
                </c:pt>
                <c:pt idx="12">
                  <c:v>1991</c:v>
                </c:pt>
                <c:pt idx="13">
                  <c:v>1992</c:v>
                </c:pt>
                <c:pt idx="14">
                  <c:v>1993</c:v>
                </c:pt>
                <c:pt idx="15">
                  <c:v>1994</c:v>
                </c:pt>
                <c:pt idx="16">
                  <c:v>1995</c:v>
                </c:pt>
                <c:pt idx="17">
                  <c:v>1996</c:v>
                </c:pt>
                <c:pt idx="18">
                  <c:v>1997</c:v>
                </c:pt>
                <c:pt idx="19">
                  <c:v>1998</c:v>
                </c:pt>
                <c:pt idx="20">
                  <c:v>1999</c:v>
                </c:pt>
                <c:pt idx="21">
                  <c:v>2000</c:v>
                </c:pt>
                <c:pt idx="22">
                  <c:v>2001</c:v>
                </c:pt>
                <c:pt idx="23">
                  <c:v>2002</c:v>
                </c:pt>
                <c:pt idx="24">
                  <c:v>2003</c:v>
                </c:pt>
                <c:pt idx="25">
                  <c:v>2004</c:v>
                </c:pt>
                <c:pt idx="26">
                  <c:v>2005</c:v>
                </c:pt>
                <c:pt idx="27">
                  <c:v>2006</c:v>
                </c:pt>
                <c:pt idx="28">
                  <c:v>2007</c:v>
                </c:pt>
                <c:pt idx="29">
                  <c:v>2008</c:v>
                </c:pt>
                <c:pt idx="30">
                  <c:v>2009</c:v>
                </c:pt>
                <c:pt idx="31">
                  <c:v>2010</c:v>
                </c:pt>
                <c:pt idx="32">
                  <c:v>2011</c:v>
                </c:pt>
                <c:pt idx="33">
                  <c:v>2012</c:v>
                </c:pt>
                <c:pt idx="34">
                  <c:v>2013</c:v>
                </c:pt>
                <c:pt idx="35">
                  <c:v>2014</c:v>
                </c:pt>
                <c:pt idx="36">
                  <c:v>2015</c:v>
                </c:pt>
                <c:pt idx="37">
                  <c:v>2016</c:v>
                </c:pt>
                <c:pt idx="38">
                  <c:v>2017</c:v>
                </c:pt>
                <c:pt idx="39">
                  <c:v>2018</c:v>
                </c:pt>
                <c:pt idx="40">
                  <c:v>2019</c:v>
                </c:pt>
                <c:pt idx="41">
                  <c:v>2020</c:v>
                </c:pt>
                <c:pt idx="42">
                  <c:v>2021</c:v>
                </c:pt>
                <c:pt idx="43">
                  <c:v>2022</c:v>
                </c:pt>
                <c:pt idx="44">
                  <c:v>2023</c:v>
                </c:pt>
                <c:pt idx="45">
                  <c:v>2024</c:v>
                </c:pt>
                <c:pt idx="46">
                  <c:v>2025</c:v>
                </c:pt>
              </c:numCache>
            </c:numRef>
          </c:cat>
          <c:val>
            <c:numRef>
              <c:f>'79-19３末'!$B$13:$AV$13</c:f>
              <c:numCache>
                <c:formatCode>#,##0_);[Red]\(#,##0\)</c:formatCode>
                <c:ptCount val="47"/>
                <c:pt idx="0">
                  <c:v>208684</c:v>
                </c:pt>
                <c:pt idx="1">
                  <c:v>235789</c:v>
                </c:pt>
                <c:pt idx="2">
                  <c:v>242950</c:v>
                </c:pt>
                <c:pt idx="3">
                  <c:v>256577</c:v>
                </c:pt>
                <c:pt idx="4">
                  <c:v>282295</c:v>
                </c:pt>
                <c:pt idx="5">
                  <c:v>306042</c:v>
                </c:pt>
                <c:pt idx="6">
                  <c:v>325847</c:v>
                </c:pt>
                <c:pt idx="7">
                  <c:v>376993</c:v>
                </c:pt>
                <c:pt idx="8">
                  <c:v>424857</c:v>
                </c:pt>
                <c:pt idx="9">
                  <c:v>466495</c:v>
                </c:pt>
                <c:pt idx="10">
                  <c:v>477073</c:v>
                </c:pt>
                <c:pt idx="11">
                  <c:v>527691</c:v>
                </c:pt>
                <c:pt idx="12">
                  <c:v>543285</c:v>
                </c:pt>
                <c:pt idx="13">
                  <c:v>602625</c:v>
                </c:pt>
                <c:pt idx="14">
                  <c:v>620189</c:v>
                </c:pt>
                <c:pt idx="15">
                  <c:v>614786</c:v>
                </c:pt>
                <c:pt idx="16">
                  <c:v>607027</c:v>
                </c:pt>
                <c:pt idx="17">
                  <c:v>659403</c:v>
                </c:pt>
                <c:pt idx="18">
                  <c:v>669662</c:v>
                </c:pt>
                <c:pt idx="19">
                  <c:v>673042</c:v>
                </c:pt>
                <c:pt idx="20">
                  <c:v>656702</c:v>
                </c:pt>
                <c:pt idx="21">
                  <c:v>701548</c:v>
                </c:pt>
                <c:pt idx="22">
                  <c:v>687836</c:v>
                </c:pt>
                <c:pt idx="23">
                  <c:v>801641</c:v>
                </c:pt>
                <c:pt idx="24">
                  <c:v>765482</c:v>
                </c:pt>
                <c:pt idx="25">
                  <c:v>472107</c:v>
                </c:pt>
                <c:pt idx="26">
                  <c:v>444895</c:v>
                </c:pt>
                <c:pt idx="27">
                  <c:v>470500</c:v>
                </c:pt>
                <c:pt idx="28">
                  <c:v>453801</c:v>
                </c:pt>
                <c:pt idx="29">
                  <c:v>436508</c:v>
                </c:pt>
                <c:pt idx="30">
                  <c:v>458399</c:v>
                </c:pt>
                <c:pt idx="31">
                  <c:v>439994</c:v>
                </c:pt>
                <c:pt idx="32">
                  <c:v>444932</c:v>
                </c:pt>
                <c:pt idx="33">
                  <c:v>461130</c:v>
                </c:pt>
                <c:pt idx="34">
                  <c:v>468333</c:v>
                </c:pt>
                <c:pt idx="35">
                  <c:v>515653</c:v>
                </c:pt>
                <c:pt idx="36">
                  <c:v>492297</c:v>
                </c:pt>
                <c:pt idx="37">
                  <c:v>512114</c:v>
                </c:pt>
                <c:pt idx="38" formatCode="#,##0">
                  <c:v>512016</c:v>
                </c:pt>
                <c:pt idx="39" formatCode="#,##0">
                  <c:v>506131</c:v>
                </c:pt>
                <c:pt idx="40" formatCode="#,##0">
                  <c:v>511615</c:v>
                </c:pt>
                <c:pt idx="41" formatCode="#,##0">
                  <c:v>547813</c:v>
                </c:pt>
                <c:pt idx="42" formatCode="#,##0">
                  <c:v>517699</c:v>
                </c:pt>
                <c:pt idx="43" formatCode="#,##0">
                  <c:v>562933</c:v>
                </c:pt>
                <c:pt idx="44" formatCode="#,##0">
                  <c:v>639792</c:v>
                </c:pt>
                <c:pt idx="45" formatCode="#,##0">
                  <c:v>768913</c:v>
                </c:pt>
                <c:pt idx="46" formatCode="#,##0">
                  <c:v>733511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73F9-453C-AA39-ADBC9806F9D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510267752"/>
        <c:axId val="510269064"/>
      </c:barChart>
      <c:catAx>
        <c:axId val="51026775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510269064"/>
        <c:crosses val="autoZero"/>
        <c:auto val="1"/>
        <c:lblAlgn val="ctr"/>
        <c:lblOffset val="100"/>
        <c:noMultiLvlLbl val="0"/>
      </c:catAx>
      <c:valAx>
        <c:axId val="510269064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5102677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0"/>
        <c:delete val="1"/>
      </c:legendEntry>
      <c:layout>
        <c:manualLayout>
          <c:xMode val="edge"/>
          <c:yMode val="edge"/>
          <c:x val="7.7255231729898829E-2"/>
          <c:y val="0.82697063205418397"/>
          <c:w val="0.86398218190378417"/>
          <c:h val="5.59603951717005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5505336832895888"/>
          <c:y val="6.0185185185185182E-2"/>
          <c:w val="0.72885170603674543"/>
          <c:h val="0.8703703703703703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'79-19３末'!$A$22</c:f>
              <c:strCache>
                <c:ptCount val="1"/>
                <c:pt idx="0">
                  <c:v>純金融資産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</c:spPr>
          <c:invertIfNegative val="0"/>
          <c:cat>
            <c:numRef>
              <c:f>'79-19３末'!$B$1:$AV$1</c:f>
              <c:numCache>
                <c:formatCode>General</c:formatCode>
                <c:ptCount val="47"/>
                <c:pt idx="0">
                  <c:v>1979</c:v>
                </c:pt>
                <c:pt idx="1">
                  <c:v>1980</c:v>
                </c:pt>
                <c:pt idx="2">
                  <c:v>1981</c:v>
                </c:pt>
                <c:pt idx="3">
                  <c:v>1982</c:v>
                </c:pt>
                <c:pt idx="4">
                  <c:v>1983</c:v>
                </c:pt>
                <c:pt idx="5">
                  <c:v>1984</c:v>
                </c:pt>
                <c:pt idx="6">
                  <c:v>1985</c:v>
                </c:pt>
                <c:pt idx="7">
                  <c:v>1986</c:v>
                </c:pt>
                <c:pt idx="8">
                  <c:v>1987</c:v>
                </c:pt>
                <c:pt idx="9">
                  <c:v>1988</c:v>
                </c:pt>
                <c:pt idx="10">
                  <c:v>1989</c:v>
                </c:pt>
                <c:pt idx="11">
                  <c:v>1990</c:v>
                </c:pt>
                <c:pt idx="12">
                  <c:v>1991</c:v>
                </c:pt>
                <c:pt idx="13">
                  <c:v>1992</c:v>
                </c:pt>
                <c:pt idx="14">
                  <c:v>1993</c:v>
                </c:pt>
                <c:pt idx="15">
                  <c:v>1994</c:v>
                </c:pt>
                <c:pt idx="16">
                  <c:v>1995</c:v>
                </c:pt>
                <c:pt idx="17">
                  <c:v>1996</c:v>
                </c:pt>
                <c:pt idx="18">
                  <c:v>1997</c:v>
                </c:pt>
                <c:pt idx="19">
                  <c:v>1998</c:v>
                </c:pt>
                <c:pt idx="20">
                  <c:v>1999</c:v>
                </c:pt>
                <c:pt idx="21">
                  <c:v>2000</c:v>
                </c:pt>
                <c:pt idx="22">
                  <c:v>2001</c:v>
                </c:pt>
                <c:pt idx="23">
                  <c:v>2002</c:v>
                </c:pt>
                <c:pt idx="24">
                  <c:v>2003</c:v>
                </c:pt>
                <c:pt idx="25">
                  <c:v>2004</c:v>
                </c:pt>
                <c:pt idx="26">
                  <c:v>2005</c:v>
                </c:pt>
                <c:pt idx="27">
                  <c:v>2006</c:v>
                </c:pt>
                <c:pt idx="28">
                  <c:v>2007</c:v>
                </c:pt>
                <c:pt idx="29">
                  <c:v>2008</c:v>
                </c:pt>
                <c:pt idx="30">
                  <c:v>2009</c:v>
                </c:pt>
                <c:pt idx="31">
                  <c:v>2010</c:v>
                </c:pt>
                <c:pt idx="32">
                  <c:v>2011</c:v>
                </c:pt>
                <c:pt idx="33">
                  <c:v>2012</c:v>
                </c:pt>
                <c:pt idx="34">
                  <c:v>2013</c:v>
                </c:pt>
                <c:pt idx="35">
                  <c:v>2014</c:v>
                </c:pt>
                <c:pt idx="36">
                  <c:v>2015</c:v>
                </c:pt>
                <c:pt idx="37">
                  <c:v>2016</c:v>
                </c:pt>
                <c:pt idx="38">
                  <c:v>2017</c:v>
                </c:pt>
                <c:pt idx="39">
                  <c:v>2018</c:v>
                </c:pt>
                <c:pt idx="40">
                  <c:v>2019</c:v>
                </c:pt>
                <c:pt idx="41">
                  <c:v>2020</c:v>
                </c:pt>
                <c:pt idx="42">
                  <c:v>2021</c:v>
                </c:pt>
                <c:pt idx="43">
                  <c:v>2022</c:v>
                </c:pt>
                <c:pt idx="44">
                  <c:v>2023</c:v>
                </c:pt>
                <c:pt idx="45">
                  <c:v>2024</c:v>
                </c:pt>
                <c:pt idx="46">
                  <c:v>2025</c:v>
                </c:pt>
              </c:numCache>
            </c:numRef>
          </c:cat>
          <c:val>
            <c:numRef>
              <c:f>'79-19３末'!$B$22:$AV$22</c:f>
              <c:numCache>
                <c:formatCode>#,##0_);[Red]\(#,##0\)</c:formatCode>
                <c:ptCount val="47"/>
                <c:pt idx="0">
                  <c:v>2098123</c:v>
                </c:pt>
                <c:pt idx="1">
                  <c:v>2387823</c:v>
                </c:pt>
                <c:pt idx="2">
                  <c:v>2597887</c:v>
                </c:pt>
                <c:pt idx="3">
                  <c:v>2881273</c:v>
                </c:pt>
                <c:pt idx="4">
                  <c:v>3345389</c:v>
                </c:pt>
                <c:pt idx="5">
                  <c:v>3673497</c:v>
                </c:pt>
                <c:pt idx="6">
                  <c:v>4230982</c:v>
                </c:pt>
                <c:pt idx="7">
                  <c:v>5029014</c:v>
                </c:pt>
                <c:pt idx="8">
                  <c:v>5853834</c:v>
                </c:pt>
                <c:pt idx="9">
                  <c:v>6467224</c:v>
                </c:pt>
                <c:pt idx="10">
                  <c:v>6658503</c:v>
                </c:pt>
                <c:pt idx="11">
                  <c:v>6748189</c:v>
                </c:pt>
                <c:pt idx="12">
                  <c:v>6688202</c:v>
                </c:pt>
                <c:pt idx="13">
                  <c:v>7134351</c:v>
                </c:pt>
                <c:pt idx="14">
                  <c:v>7635136</c:v>
                </c:pt>
                <c:pt idx="15">
                  <c:v>7883242</c:v>
                </c:pt>
                <c:pt idx="16">
                  <c:v>8487449</c:v>
                </c:pt>
                <c:pt idx="17">
                  <c:v>8471333</c:v>
                </c:pt>
                <c:pt idx="18">
                  <c:v>8720926</c:v>
                </c:pt>
                <c:pt idx="19">
                  <c:v>9112827</c:v>
                </c:pt>
                <c:pt idx="20">
                  <c:v>9835523</c:v>
                </c:pt>
                <c:pt idx="21">
                  <c:v>9790758</c:v>
                </c:pt>
                <c:pt idx="22">
                  <c:v>10136173</c:v>
                </c:pt>
                <c:pt idx="23">
                  <c:v>10114260</c:v>
                </c:pt>
                <c:pt idx="24">
                  <c:v>10621019</c:v>
                </c:pt>
                <c:pt idx="25">
                  <c:v>12071163</c:v>
                </c:pt>
                <c:pt idx="26">
                  <c:v>12892930</c:v>
                </c:pt>
                <c:pt idx="27">
                  <c:v>13182629</c:v>
                </c:pt>
                <c:pt idx="28">
                  <c:v>12262187</c:v>
                </c:pt>
                <c:pt idx="29">
                  <c:v>11771502</c:v>
                </c:pt>
                <c:pt idx="30">
                  <c:v>12347185</c:v>
                </c:pt>
                <c:pt idx="31">
                  <c:v>12427589</c:v>
                </c:pt>
                <c:pt idx="32">
                  <c:v>12782743</c:v>
                </c:pt>
                <c:pt idx="33">
                  <c:v>13418595</c:v>
                </c:pt>
                <c:pt idx="34">
                  <c:v>13779777</c:v>
                </c:pt>
                <c:pt idx="35">
                  <c:v>14525122</c:v>
                </c:pt>
                <c:pt idx="36">
                  <c:v>14512481</c:v>
                </c:pt>
                <c:pt idx="37">
                  <c:v>14910207</c:v>
                </c:pt>
                <c:pt idx="38" formatCode="#,##0">
                  <c:v>15114704</c:v>
                </c:pt>
                <c:pt idx="39" formatCode="#,##0">
                  <c:v>15306601</c:v>
                </c:pt>
                <c:pt idx="40" formatCode="#,##0">
                  <c:v>15313670</c:v>
                </c:pt>
                <c:pt idx="41" formatCode="#,##0">
                  <c:v>14848995</c:v>
                </c:pt>
                <c:pt idx="42" formatCode="#,##0">
                  <c:v>16064469</c:v>
                </c:pt>
                <c:pt idx="43" formatCode="#,##0">
                  <c:v>16317145</c:v>
                </c:pt>
                <c:pt idx="44" formatCode="#,##0">
                  <c:v>17319686</c:v>
                </c:pt>
                <c:pt idx="45" formatCode="#,##0">
                  <c:v>17948516</c:v>
                </c:pt>
                <c:pt idx="46" formatCode="#,##0">
                  <c:v>17987874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AB0-46B4-BAC2-6C6E47F8572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67939824"/>
        <c:axId val="467940152"/>
      </c:barChart>
      <c:lineChart>
        <c:grouping val="standard"/>
        <c:varyColors val="0"/>
        <c:ser>
          <c:idx val="2"/>
          <c:order val="1"/>
          <c:tx>
            <c:strRef>
              <c:f>'79-19３末'!$A$25</c:f>
              <c:strCache>
                <c:ptCount val="1"/>
                <c:pt idx="0">
                  <c:v>家計純資産比率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'79-19３末'!$B$1:$AV$1</c:f>
              <c:numCache>
                <c:formatCode>General</c:formatCode>
                <c:ptCount val="47"/>
                <c:pt idx="0">
                  <c:v>1979</c:v>
                </c:pt>
                <c:pt idx="1">
                  <c:v>1980</c:v>
                </c:pt>
                <c:pt idx="2">
                  <c:v>1981</c:v>
                </c:pt>
                <c:pt idx="3">
                  <c:v>1982</c:v>
                </c:pt>
                <c:pt idx="4">
                  <c:v>1983</c:v>
                </c:pt>
                <c:pt idx="5">
                  <c:v>1984</c:v>
                </c:pt>
                <c:pt idx="6">
                  <c:v>1985</c:v>
                </c:pt>
                <c:pt idx="7">
                  <c:v>1986</c:v>
                </c:pt>
                <c:pt idx="8">
                  <c:v>1987</c:v>
                </c:pt>
                <c:pt idx="9">
                  <c:v>1988</c:v>
                </c:pt>
                <c:pt idx="10">
                  <c:v>1989</c:v>
                </c:pt>
                <c:pt idx="11">
                  <c:v>1990</c:v>
                </c:pt>
                <c:pt idx="12">
                  <c:v>1991</c:v>
                </c:pt>
                <c:pt idx="13">
                  <c:v>1992</c:v>
                </c:pt>
                <c:pt idx="14">
                  <c:v>1993</c:v>
                </c:pt>
                <c:pt idx="15">
                  <c:v>1994</c:v>
                </c:pt>
                <c:pt idx="16">
                  <c:v>1995</c:v>
                </c:pt>
                <c:pt idx="17">
                  <c:v>1996</c:v>
                </c:pt>
                <c:pt idx="18">
                  <c:v>1997</c:v>
                </c:pt>
                <c:pt idx="19">
                  <c:v>1998</c:v>
                </c:pt>
                <c:pt idx="20">
                  <c:v>1999</c:v>
                </c:pt>
                <c:pt idx="21">
                  <c:v>2000</c:v>
                </c:pt>
                <c:pt idx="22">
                  <c:v>2001</c:v>
                </c:pt>
                <c:pt idx="23">
                  <c:v>2002</c:v>
                </c:pt>
                <c:pt idx="24">
                  <c:v>2003</c:v>
                </c:pt>
                <c:pt idx="25">
                  <c:v>2004</c:v>
                </c:pt>
                <c:pt idx="26">
                  <c:v>2005</c:v>
                </c:pt>
                <c:pt idx="27">
                  <c:v>2006</c:v>
                </c:pt>
                <c:pt idx="28">
                  <c:v>2007</c:v>
                </c:pt>
                <c:pt idx="29">
                  <c:v>2008</c:v>
                </c:pt>
                <c:pt idx="30">
                  <c:v>2009</c:v>
                </c:pt>
                <c:pt idx="31">
                  <c:v>2010</c:v>
                </c:pt>
                <c:pt idx="32">
                  <c:v>2011</c:v>
                </c:pt>
                <c:pt idx="33">
                  <c:v>2012</c:v>
                </c:pt>
                <c:pt idx="34">
                  <c:v>2013</c:v>
                </c:pt>
                <c:pt idx="35">
                  <c:v>2014</c:v>
                </c:pt>
                <c:pt idx="36">
                  <c:v>2015</c:v>
                </c:pt>
                <c:pt idx="37">
                  <c:v>2016</c:v>
                </c:pt>
                <c:pt idx="38">
                  <c:v>2017</c:v>
                </c:pt>
                <c:pt idx="39">
                  <c:v>2018</c:v>
                </c:pt>
                <c:pt idx="40">
                  <c:v>2019</c:v>
                </c:pt>
                <c:pt idx="41">
                  <c:v>2020</c:v>
                </c:pt>
                <c:pt idx="42">
                  <c:v>2021</c:v>
                </c:pt>
                <c:pt idx="43">
                  <c:v>2022</c:v>
                </c:pt>
                <c:pt idx="44">
                  <c:v>2023</c:v>
                </c:pt>
                <c:pt idx="45">
                  <c:v>2024</c:v>
                </c:pt>
                <c:pt idx="46">
                  <c:v>2025</c:v>
                </c:pt>
              </c:numCache>
            </c:numRef>
          </c:cat>
          <c:val>
            <c:numRef>
              <c:f>'79-19３末'!$B$25:$AV$25</c:f>
              <c:numCache>
                <c:formatCode>0.00%</c:formatCode>
                <c:ptCount val="47"/>
                <c:pt idx="0">
                  <c:v>0.63245186126784991</c:v>
                </c:pt>
                <c:pt idx="1">
                  <c:v>0.64188358949200608</c:v>
                </c:pt>
                <c:pt idx="2">
                  <c:v>0.64139435025012503</c:v>
                </c:pt>
                <c:pt idx="3">
                  <c:v>0.64341632639844937</c:v>
                </c:pt>
                <c:pt idx="4">
                  <c:v>0.65748773765811042</c:v>
                </c:pt>
                <c:pt idx="5">
                  <c:v>0.66098883362500715</c:v>
                </c:pt>
                <c:pt idx="6">
                  <c:v>0.67522099178591999</c:v>
                </c:pt>
                <c:pt idx="7">
                  <c:v>0.69424294873936376</c:v>
                </c:pt>
                <c:pt idx="8">
                  <c:v>0.70311299072318556</c:v>
                </c:pt>
                <c:pt idx="9">
                  <c:v>0.69849144250713779</c:v>
                </c:pt>
                <c:pt idx="10">
                  <c:v>0.67783544746434077</c:v>
                </c:pt>
                <c:pt idx="11">
                  <c:v>0.66347924355259391</c:v>
                </c:pt>
                <c:pt idx="12">
                  <c:v>0.65194620241596868</c:v>
                </c:pt>
                <c:pt idx="13">
                  <c:v>0.66279811906144825</c:v>
                </c:pt>
                <c:pt idx="14">
                  <c:v>0.67337192636767251</c:v>
                </c:pt>
                <c:pt idx="15">
                  <c:v>0.66960776527498478</c:v>
                </c:pt>
                <c:pt idx="16">
                  <c:v>0.67565359678741199</c:v>
                </c:pt>
                <c:pt idx="17">
                  <c:v>0.67207118866877458</c:v>
                </c:pt>
                <c:pt idx="18">
                  <c:v>0.67791455203623285</c:v>
                </c:pt>
                <c:pt idx="19">
                  <c:v>0.68632365146478236</c:v>
                </c:pt>
                <c:pt idx="20">
                  <c:v>0.70198023554306288</c:v>
                </c:pt>
                <c:pt idx="21">
                  <c:v>0.70227894468916308</c:v>
                </c:pt>
                <c:pt idx="22">
                  <c:v>0.71502419655324156</c:v>
                </c:pt>
                <c:pt idx="23">
                  <c:v>0.71770149551125229</c:v>
                </c:pt>
                <c:pt idx="24">
                  <c:v>0.73148188833147632</c:v>
                </c:pt>
                <c:pt idx="25">
                  <c:v>0.78908713310493195</c:v>
                </c:pt>
                <c:pt idx="26">
                  <c:v>0.80237056889023206</c:v>
                </c:pt>
                <c:pt idx="27">
                  <c:v>0.80909925011211892</c:v>
                </c:pt>
                <c:pt idx="28">
                  <c:v>0.79719550352705848</c:v>
                </c:pt>
                <c:pt idx="29">
                  <c:v>0.78964973071818434</c:v>
                </c:pt>
                <c:pt idx="30">
                  <c:v>0.80327954600650098</c:v>
                </c:pt>
                <c:pt idx="31">
                  <c:v>0.80223964467897024</c:v>
                </c:pt>
                <c:pt idx="32">
                  <c:v>0.81398079443015292</c:v>
                </c:pt>
                <c:pt idx="33">
                  <c:v>0.82035037764217011</c:v>
                </c:pt>
                <c:pt idx="34">
                  <c:v>0.82182821806568684</c:v>
                </c:pt>
                <c:pt idx="35">
                  <c:v>0.82718056633459747</c:v>
                </c:pt>
                <c:pt idx="36">
                  <c:v>0.82377924129222335</c:v>
                </c:pt>
                <c:pt idx="37">
                  <c:v>0.8246898081038172</c:v>
                </c:pt>
                <c:pt idx="38">
                  <c:v>0.8263824270969079</c:v>
                </c:pt>
                <c:pt idx="39">
                  <c:v>0.83602841685888396</c:v>
                </c:pt>
                <c:pt idx="40">
                  <c:v>0.82520153182345612</c:v>
                </c:pt>
                <c:pt idx="41">
                  <c:v>0.81228270992569984</c:v>
                </c:pt>
                <c:pt idx="42">
                  <c:v>0.81629519307429521</c:v>
                </c:pt>
                <c:pt idx="43">
                  <c:v>0.81404246443191874</c:v>
                </c:pt>
                <c:pt idx="44">
                  <c:v>0.81895286089015451</c:v>
                </c:pt>
                <c:pt idx="45">
                  <c:v>0.82111168042161509</c:v>
                </c:pt>
                <c:pt idx="46">
                  <c:v>0.81774664487630266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9AB0-46B4-BAC2-6C6E47F8572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89235824"/>
        <c:axId val="589236152"/>
      </c:lineChart>
      <c:catAx>
        <c:axId val="467939824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467940152"/>
        <c:crosses val="autoZero"/>
        <c:auto val="1"/>
        <c:lblAlgn val="ctr"/>
        <c:lblOffset val="100"/>
        <c:noMultiLvlLbl val="0"/>
      </c:catAx>
      <c:valAx>
        <c:axId val="46794015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_);[Red]\(#,##0\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467939824"/>
        <c:crosses val="autoZero"/>
        <c:crossBetween val="between"/>
      </c:valAx>
      <c:valAx>
        <c:axId val="589236152"/>
        <c:scaling>
          <c:orientation val="minMax"/>
        </c:scaling>
        <c:delete val="0"/>
        <c:axPos val="r"/>
        <c:numFmt formatCode="0.00%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589235824"/>
        <c:crosses val="max"/>
        <c:crossBetween val="between"/>
      </c:valAx>
      <c:catAx>
        <c:axId val="589235824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589236152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473224-27AC-4AEE-8B47-253225C54695}" type="datetimeFigureOut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CE4C5A-928D-4416-BC90-F1273DD3E21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37506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9B31421C-957E-4AA9-B605-CAC2DDE95F35}" type="slidenum">
              <a:rPr lang="en-US" altLang="ja-JP"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US" altLang="ja-JP" dirty="0">
              <a:latin typeface="Arial" charset="0"/>
            </a:endParaRPr>
          </a:p>
        </p:txBody>
      </p:sp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ja-JP" altLang="ja-JP" dirty="0">
              <a:ea typeface="ＭＳ ゴシック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6206657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43E402-38C7-E4B4-33D4-B8553AFA2B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スライド イメージ プレースホルダー 1">
            <a:extLst>
              <a:ext uri="{FF2B5EF4-FFF2-40B4-BE49-F238E27FC236}">
                <a16:creationId xmlns:a16="http://schemas.microsoft.com/office/drawing/2014/main" id="{31589265-B760-7C8E-0EBE-88EA7B5C07F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2" name="ノート プレースホルダー 2">
            <a:extLst>
              <a:ext uri="{FF2B5EF4-FFF2-40B4-BE49-F238E27FC236}">
                <a16:creationId xmlns:a16="http://schemas.microsoft.com/office/drawing/2014/main" id="{B53D1AB9-0322-2601-30A2-DB55BBF18BC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ja-JP" altLang="en-US" dirty="0"/>
          </a:p>
        </p:txBody>
      </p:sp>
      <p:sp>
        <p:nvSpPr>
          <p:cNvPr id="20483" name="スライド番号プレースホルダー 3">
            <a:extLst>
              <a:ext uri="{FF2B5EF4-FFF2-40B4-BE49-F238E27FC236}">
                <a16:creationId xmlns:a16="http://schemas.microsoft.com/office/drawing/2014/main" id="{9AD43DEB-4EB1-4888-1B66-AD1CD2C8875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72DF2AE3-1998-46E4-B279-6CD09A134BA9}" type="slidenum">
              <a:rPr lang="ja-JP" alt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9634283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2" name="ノート プレースホルダー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ja-JP" altLang="en-US" dirty="0"/>
          </a:p>
        </p:txBody>
      </p:sp>
      <p:sp>
        <p:nvSpPr>
          <p:cNvPr id="20483" name="スライド番号プレースホルダー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72DF2AE3-1998-46E4-B279-6CD09A134BA9}" type="slidenum">
              <a:rPr lang="ja-JP" alt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423391844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2" name="ノート プレースホルダー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ja-JP" altLang="en-US" dirty="0"/>
          </a:p>
        </p:txBody>
      </p:sp>
      <p:sp>
        <p:nvSpPr>
          <p:cNvPr id="20483" name="スライド番号プレースホルダー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72DF2AE3-1998-46E4-B279-6CD09A134BA9}" type="slidenum">
              <a:rPr lang="ja-JP" alt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62182022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2" name="ノート プレースホルダー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ja-JP" altLang="en-US" dirty="0"/>
          </a:p>
        </p:txBody>
      </p:sp>
      <p:sp>
        <p:nvSpPr>
          <p:cNvPr id="20483" name="スライド番号プレースホルダー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72DF2AE3-1998-46E4-B279-6CD09A134BA9}" type="slidenum">
              <a:rPr lang="ja-JP" alt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55821320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2" name="ノート プレースホルダー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ja-JP" altLang="en-US" dirty="0"/>
          </a:p>
        </p:txBody>
      </p:sp>
      <p:sp>
        <p:nvSpPr>
          <p:cNvPr id="20483" name="スライド番号プレースホルダー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72DF2AE3-1998-46E4-B279-6CD09A134BA9}" type="slidenum">
              <a:rPr lang="ja-JP" alt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42470877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AA92F6-7DF5-40C1-AE7B-8DBF39DC5D3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A44A2D95-B4FA-4F73-875C-2F5BC3456A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84F1FB8-91E0-4344-B63F-6C046D5E3A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D72E2-C859-4297-86C0-6387E4FC75A8}" type="datetimeFigureOut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EE846CA-3283-4472-9CF4-DDF2D066CF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07C8326-AE57-442A-A009-6D039083CC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C7CA4-0B1D-4C83-99D6-E7B6AD818D9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828517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D7DC18A-5AF2-4957-88D5-9623B3838C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B569CF6C-E8E6-4179-8968-75594144EE0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C786CF8-6036-4EAA-9D2C-1367E4FB6F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D72E2-C859-4297-86C0-6387E4FC75A8}" type="datetimeFigureOut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C2852C5-2487-47EA-969D-B2A8BC48AC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AB16C29-EE71-4465-A2A8-C86C0EF9C3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C7CA4-0B1D-4C83-99D6-E7B6AD818D9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803038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4C5121E1-D79B-446A-B0EE-0A8CECFD715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A8BD4D16-1BA0-4FD9-98C4-FFC4594D6A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98608FB-8816-4D2C-838F-1D9CC96ACB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D72E2-C859-4297-86C0-6387E4FC75A8}" type="datetimeFigureOut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2B8B16F-35FC-46D3-9F52-18D4AA30AF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F6CE829-D903-492B-ABED-9176E1F915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C7CA4-0B1D-4C83-99D6-E7B6AD818D9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596563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B9BE14C-1F8F-4DB1-ADA8-0E77821B8D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9BCB9FD-3C8E-4C1E-B148-8F0DE86D0E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ED79CCC-37EE-4206-8940-B212DB7F9F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D72E2-C859-4297-86C0-6387E4FC75A8}" type="datetimeFigureOut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5576665-81D2-481E-B3C9-CAEDEDC88B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1AA5956-8BA7-4436-995F-46A1377B26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C7CA4-0B1D-4C83-99D6-E7B6AD818D9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238292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2C09DC0-0781-432A-A180-F44304B3FD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5660842-9906-440B-ADE4-F15E61EA20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C016025-103E-4A26-8B39-5BF8FF2034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D72E2-C859-4297-86C0-6387E4FC75A8}" type="datetimeFigureOut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C8F8CE6-F079-43BE-928A-8774BA8EC8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4C64C10-55E8-49B7-9F2E-21CE21465E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C7CA4-0B1D-4C83-99D6-E7B6AD818D9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32885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C16500D-DAB4-49D3-B068-15D457604B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C77B4F8-C61F-4889-B216-9D67F485C68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7F1F75E4-8989-4257-B32B-F371D85D51C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4D34363-C015-4AA2-ACB4-FC89AEB733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D72E2-C859-4297-86C0-6387E4FC75A8}" type="datetimeFigureOut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58343424-C759-4C1A-895F-73004E1311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3685B0B3-B311-4B5C-B801-F512174430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C7CA4-0B1D-4C83-99D6-E7B6AD818D9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88913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A9EF556-C7D2-444A-A0C2-75201E69DD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2669CA7-77AB-49A7-BA14-DBFF5EA0F6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7F1565E7-7CD7-4C1C-B863-0BC5ACA3C9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CF0D4D6F-0469-4EDC-96E6-227180EEE2F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D2B91BCC-DE90-43F9-9F0D-96BAF47301D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23ACD57A-57BA-4356-A6A2-DFB9705260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D72E2-C859-4297-86C0-6387E4FC75A8}" type="datetimeFigureOut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4770A63B-7B7C-4D79-AA6E-2A0C1246D9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5682EA6B-6189-4199-B6DA-F0429F7A7B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C7CA4-0B1D-4C83-99D6-E7B6AD818D9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424889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2F3B7F2-1B74-4C7C-A500-39B2EA7B90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002D5037-6EF0-4A18-A2E9-1C6266A81E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D72E2-C859-4297-86C0-6387E4FC75A8}" type="datetimeFigureOut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9B0EDA7E-E310-4504-8901-8E97FE6080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DCBF5018-7129-4C41-ADF1-F8AEAC7C2F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C7CA4-0B1D-4C83-99D6-E7B6AD818D9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94981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B74E8D4A-844A-4F5E-AE41-60E34E5416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D72E2-C859-4297-86C0-6387E4FC75A8}" type="datetimeFigureOut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2727A4CE-FE32-41E5-97A9-DDBA987E8C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B5F11ECB-C761-4983-A0CA-F336388F76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C7CA4-0B1D-4C83-99D6-E7B6AD818D9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749966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BA43191-15C6-42C8-9DBB-0F94C5777E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AE8A865-7F12-4CDF-BEF5-B829F9BDEA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85B24346-1F08-49E1-9980-5E61F1B927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B7371237-B1B4-401C-B989-70A113D6F7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D72E2-C859-4297-86C0-6387E4FC75A8}" type="datetimeFigureOut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E08ED9E5-6C4C-440C-99A4-EEBD812B03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33142890-3B12-42D3-BABC-6996DBD399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C7CA4-0B1D-4C83-99D6-E7B6AD818D9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524423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7F61822-2489-4F99-872A-EAE29740FE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55020018-950E-41F0-BB12-CD2C78F1FDA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CCA9FED-5D64-4981-80DF-D9E3F875349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81ECC8AE-DB1A-43C2-9091-2FABCFCDB2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D72E2-C859-4297-86C0-6387E4FC75A8}" type="datetimeFigureOut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4877D258-FBB1-45A3-8896-4DEE60F3D9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E8E4D313-7C8A-48BC-9F78-8970049397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C7CA4-0B1D-4C83-99D6-E7B6AD818D9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23628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D736B9C1-32FD-4FB1-9A1E-EE215A4FA1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F2B7C52-A687-4BFA-8CB3-9FACFFB62D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24450D7-9472-43A4-8E44-6C19A9680CA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1D72E2-C859-4297-86C0-6387E4FC75A8}" type="datetimeFigureOut">
              <a:rPr kumimoji="1" lang="ja-JP" altLang="en-US" smtClean="0"/>
              <a:t>2026/3/25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C1F1422-E7AD-4137-AA23-38A14759250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3EA3B77-3900-4601-90CF-02E3B635215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4C7CA4-0B1D-4C83-99D6-E7B6AD818D9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698191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7EFC49D1-0981-42DA-847D-0663EB60709D}"/>
              </a:ext>
            </a:extLst>
          </p:cNvPr>
          <p:cNvSpPr txBox="1"/>
          <p:nvPr/>
        </p:nvSpPr>
        <p:spPr>
          <a:xfrm>
            <a:off x="1729358" y="847799"/>
            <a:ext cx="24456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 dirty="0"/>
              <a:t>～　出　典　～</a:t>
            </a:r>
          </a:p>
        </p:txBody>
      </p:sp>
      <p:sp>
        <p:nvSpPr>
          <p:cNvPr id="19" name="四角形: 角を丸くする 18">
            <a:extLst>
              <a:ext uri="{FF2B5EF4-FFF2-40B4-BE49-F238E27FC236}">
                <a16:creationId xmlns:a16="http://schemas.microsoft.com/office/drawing/2014/main" id="{B9060435-BE97-4A87-A23C-C975C7F6304D}"/>
              </a:ext>
            </a:extLst>
          </p:cNvPr>
          <p:cNvSpPr/>
          <p:nvPr/>
        </p:nvSpPr>
        <p:spPr>
          <a:xfrm>
            <a:off x="2063552" y="4509121"/>
            <a:ext cx="8326152" cy="1383869"/>
          </a:xfrm>
          <a:prstGeom prst="round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dirty="0"/>
              <a:t>日銀の資金統計から、マクロ的な個人（家計）の貸借対照表を作成することで、個人の財務状況や純金融資産残高を把握します。</a:t>
            </a: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98DEC746-3507-4D67-9F13-393750D40352}"/>
              </a:ext>
            </a:extLst>
          </p:cNvPr>
          <p:cNvSpPr txBox="1"/>
          <p:nvPr/>
        </p:nvSpPr>
        <p:spPr>
          <a:xfrm>
            <a:off x="2014789" y="1484785"/>
            <a:ext cx="21602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 dirty="0"/>
              <a:t>日本銀行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3B79A979-D16C-4F1A-9EAE-A69E6AB0BED0}"/>
              </a:ext>
            </a:extLst>
          </p:cNvPr>
          <p:cNvSpPr txBox="1"/>
          <p:nvPr/>
        </p:nvSpPr>
        <p:spPr>
          <a:xfrm>
            <a:off x="3575720" y="1484785"/>
            <a:ext cx="16561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 dirty="0"/>
              <a:t>資金循環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BDD33E9E-FF54-4EA8-8AFF-F634E214E4C8}"/>
              </a:ext>
            </a:extLst>
          </p:cNvPr>
          <p:cNvSpPr/>
          <p:nvPr/>
        </p:nvSpPr>
        <p:spPr>
          <a:xfrm>
            <a:off x="5231905" y="1484785"/>
            <a:ext cx="172354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400" dirty="0"/>
              <a:t>公表データ</a:t>
            </a: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AAC355A5-F683-45B1-80D1-B60B73F50AAF}"/>
              </a:ext>
            </a:extLst>
          </p:cNvPr>
          <p:cNvSpPr/>
          <p:nvPr/>
        </p:nvSpPr>
        <p:spPr>
          <a:xfrm>
            <a:off x="7104112" y="1484785"/>
            <a:ext cx="295465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400" dirty="0"/>
              <a:t>四半期計数（速報）</a:t>
            </a: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A5C1B6A0-C669-42CF-AA2D-C43ADF133D6C}"/>
              </a:ext>
            </a:extLst>
          </p:cNvPr>
          <p:cNvSpPr/>
          <p:nvPr/>
        </p:nvSpPr>
        <p:spPr>
          <a:xfrm>
            <a:off x="3373783" y="1946450"/>
            <a:ext cx="672746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dirty="0"/>
              <a:t>四半期毎の速報は、年</a:t>
            </a:r>
            <a:r>
              <a:rPr lang="en-US" altLang="ja-JP" dirty="0"/>
              <a:t>4</a:t>
            </a:r>
            <a:r>
              <a:rPr lang="ja-JP" altLang="en-US" dirty="0"/>
              <a:t>回、翌四半期の公表日に掲載されます。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C167F905-A5B0-41FD-B83C-F22ABA2A185D}"/>
              </a:ext>
            </a:extLst>
          </p:cNvPr>
          <p:cNvSpPr txBox="1"/>
          <p:nvPr/>
        </p:nvSpPr>
        <p:spPr>
          <a:xfrm>
            <a:off x="1991544" y="3131677"/>
            <a:ext cx="15121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 dirty="0"/>
              <a:t>日本銀行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B9BF308A-1C99-4805-A9B1-D39DCB553786}"/>
              </a:ext>
            </a:extLst>
          </p:cNvPr>
          <p:cNvSpPr txBox="1"/>
          <p:nvPr/>
        </p:nvSpPr>
        <p:spPr>
          <a:xfrm>
            <a:off x="3575720" y="3131677"/>
            <a:ext cx="42484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 dirty="0"/>
              <a:t>時系列統計データ検索サイト</a:t>
            </a: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403673DF-B891-462C-B0D4-71A476D81B8A}"/>
              </a:ext>
            </a:extLst>
          </p:cNvPr>
          <p:cNvSpPr/>
          <p:nvPr/>
        </p:nvSpPr>
        <p:spPr>
          <a:xfrm>
            <a:off x="2063552" y="3563725"/>
            <a:ext cx="856895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dirty="0"/>
              <a:t>www.stat-search.boj.or.jp/ssi/cgi-bin/famecgi2?cgi=$nme_a000&amp;lstSelection=FF</a:t>
            </a:r>
            <a:endParaRPr lang="ja-JP" altLang="en-US" dirty="0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D18E958F-F986-45F7-BA6B-EE49EC7348A6}"/>
              </a:ext>
            </a:extLst>
          </p:cNvPr>
          <p:cNvSpPr/>
          <p:nvPr/>
        </p:nvSpPr>
        <p:spPr>
          <a:xfrm>
            <a:off x="2063553" y="2348880"/>
            <a:ext cx="501291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/>
              <a:t>http://www.boj.or.jp/statistics/sj/index.htm/</a:t>
            </a:r>
            <a:endParaRPr lang="ja-JP" alt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50C71B-2BE2-BA30-7513-E94FAFA077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図 13">
            <a:extLst>
              <a:ext uri="{FF2B5EF4-FFF2-40B4-BE49-F238E27FC236}">
                <a16:creationId xmlns:a16="http://schemas.microsoft.com/office/drawing/2014/main" id="{777DEE9E-E9DD-7F1C-1068-47E05E7568E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83633" y="1038692"/>
            <a:ext cx="6645335" cy="5702676"/>
          </a:xfrm>
          <a:prstGeom prst="rect">
            <a:avLst/>
          </a:prstGeom>
        </p:spPr>
      </p:pic>
      <p:cxnSp>
        <p:nvCxnSpPr>
          <p:cNvPr id="12" name="直線コネクタ 11">
            <a:extLst>
              <a:ext uri="{FF2B5EF4-FFF2-40B4-BE49-F238E27FC236}">
                <a16:creationId xmlns:a16="http://schemas.microsoft.com/office/drawing/2014/main" id="{2B9A0279-FF78-21CE-3803-21AA31DAD6E5}"/>
              </a:ext>
            </a:extLst>
          </p:cNvPr>
          <p:cNvCxnSpPr/>
          <p:nvPr/>
        </p:nvCxnSpPr>
        <p:spPr>
          <a:xfrm>
            <a:off x="1524000" y="548680"/>
            <a:ext cx="9144000" cy="0"/>
          </a:xfrm>
          <a:prstGeom prst="line">
            <a:avLst/>
          </a:prstGeom>
          <a:ln w="25400"/>
          <a:effectLst>
            <a:outerShdw blurRad="25400" dist="50800" dir="5400000" algn="ctr" rotWithShape="0">
              <a:srgbClr val="0000CC"/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スライド番号プレースホルダー 3">
            <a:extLst>
              <a:ext uri="{FF2B5EF4-FFF2-40B4-BE49-F238E27FC236}">
                <a16:creationId xmlns:a16="http://schemas.microsoft.com/office/drawing/2014/main" id="{5FDF4E78-9512-3003-4CE3-64CD29D4F5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272464" y="6533258"/>
            <a:ext cx="226368" cy="352127"/>
          </a:xfrm>
        </p:spPr>
        <p:txBody>
          <a:bodyPr/>
          <a:lstStyle/>
          <a:p>
            <a:pPr>
              <a:defRPr/>
            </a:pPr>
            <a:fld id="{2F3F099E-1254-418E-B3CB-DF92FAA04B19}" type="slidenum">
              <a:rPr lang="ja-JP" altLang="en-US" smtClean="0"/>
              <a:pPr>
                <a:defRPr/>
              </a:pPr>
              <a:t>2</a:t>
            </a:fld>
            <a:endParaRPr lang="ja-JP" altLang="en-US" dirty="0"/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81F36403-8470-C3EB-38D4-BEEF55690406}"/>
              </a:ext>
            </a:extLst>
          </p:cNvPr>
          <p:cNvSpPr/>
          <p:nvPr/>
        </p:nvSpPr>
        <p:spPr>
          <a:xfrm>
            <a:off x="1631504" y="44625"/>
            <a:ext cx="326243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400" dirty="0"/>
              <a:t>家計部門・貸借対照表</a:t>
            </a: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62A81977-C297-8BA4-6B5F-840EE60C60B9}"/>
              </a:ext>
            </a:extLst>
          </p:cNvPr>
          <p:cNvSpPr/>
          <p:nvPr/>
        </p:nvSpPr>
        <p:spPr>
          <a:xfrm>
            <a:off x="4728572" y="2267580"/>
            <a:ext cx="122341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現金・預金</a:t>
            </a: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DB2FDC99-B3CD-6826-FF58-8EFDD581328F}"/>
              </a:ext>
            </a:extLst>
          </p:cNvPr>
          <p:cNvSpPr/>
          <p:nvPr/>
        </p:nvSpPr>
        <p:spPr>
          <a:xfrm>
            <a:off x="4295801" y="4005064"/>
            <a:ext cx="6463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証券</a:t>
            </a: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153843B2-A2FF-81BC-5058-D0E19E560F9A}"/>
              </a:ext>
            </a:extLst>
          </p:cNvPr>
          <p:cNvSpPr/>
          <p:nvPr/>
        </p:nvSpPr>
        <p:spPr>
          <a:xfrm>
            <a:off x="4295800" y="4643844"/>
            <a:ext cx="145424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保険・年金等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A35B8CEF-B85C-99F0-8508-16F04B9E8C44}"/>
              </a:ext>
            </a:extLst>
          </p:cNvPr>
          <p:cNvSpPr/>
          <p:nvPr/>
        </p:nvSpPr>
        <p:spPr>
          <a:xfrm>
            <a:off x="6816080" y="3635732"/>
            <a:ext cx="133882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金融純資産</a:t>
            </a: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396DDC7F-6414-EBA6-B023-AB09DE21BC04}"/>
              </a:ext>
            </a:extLst>
          </p:cNvPr>
          <p:cNvSpPr/>
          <p:nvPr/>
        </p:nvSpPr>
        <p:spPr>
          <a:xfrm>
            <a:off x="6456041" y="1916832"/>
            <a:ext cx="6463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借入</a:t>
            </a: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C7896CF7-110F-574C-6C8B-DC540ADE39D5}"/>
              </a:ext>
            </a:extLst>
          </p:cNvPr>
          <p:cNvSpPr/>
          <p:nvPr/>
        </p:nvSpPr>
        <p:spPr>
          <a:xfrm>
            <a:off x="8543980" y="836712"/>
            <a:ext cx="18004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（単位：億円）</a:t>
            </a:r>
            <a:endParaRPr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665A7D7D-D636-6D28-BE87-ED43DAEFC888}"/>
              </a:ext>
            </a:extLst>
          </p:cNvPr>
          <p:cNvSpPr/>
          <p:nvPr/>
        </p:nvSpPr>
        <p:spPr>
          <a:xfrm>
            <a:off x="4655840" y="6165304"/>
            <a:ext cx="146706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2000" dirty="0">
                <a:solidFill>
                  <a:srgbClr val="000000"/>
                </a:solidFill>
                <a:latin typeface="Arial" panose="020B0604020202020204" pitchFamily="34" charset="0"/>
                <a:ea typeface="ＭＳ ゴシック" panose="020B0609070205080204" pitchFamily="49" charset="-128"/>
                <a:cs typeface="Arial" panose="020B0604020202020204" pitchFamily="34" charset="0"/>
              </a:rPr>
              <a:t>23,508,965</a:t>
            </a: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0307A4A7-2E1D-E1CB-0D20-9D8085DADF84}"/>
              </a:ext>
            </a:extLst>
          </p:cNvPr>
          <p:cNvSpPr/>
          <p:nvPr/>
        </p:nvSpPr>
        <p:spPr>
          <a:xfrm>
            <a:off x="7690674" y="116632"/>
            <a:ext cx="303159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/>
              <a:t>2026</a:t>
            </a:r>
            <a:r>
              <a:rPr lang="ja-JP" altLang="en-US" dirty="0"/>
              <a:t>年３月</a:t>
            </a:r>
            <a:r>
              <a:rPr lang="en-US" altLang="ja-JP" dirty="0"/>
              <a:t>18</a:t>
            </a:r>
            <a:r>
              <a:rPr lang="ja-JP" altLang="en-US" dirty="0"/>
              <a:t>日・日銀発表</a:t>
            </a:r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3C8C2C7C-E3EC-CF7E-E663-1D2BF1EC8816}"/>
              </a:ext>
            </a:extLst>
          </p:cNvPr>
          <p:cNvSpPr/>
          <p:nvPr/>
        </p:nvSpPr>
        <p:spPr>
          <a:xfrm>
            <a:off x="6821486" y="2492897"/>
            <a:ext cx="1149674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その他の負債</a:t>
            </a:r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D9059A3B-55B2-B373-2879-E1CE7712F7E0}"/>
              </a:ext>
            </a:extLst>
          </p:cNvPr>
          <p:cNvSpPr/>
          <p:nvPr/>
        </p:nvSpPr>
        <p:spPr>
          <a:xfrm>
            <a:off x="4315496" y="3356993"/>
            <a:ext cx="90281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債務証券</a:t>
            </a:r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CB6A0153-B09D-8A9E-4EEA-8318DF2BC1C1}"/>
              </a:ext>
            </a:extLst>
          </p:cNvPr>
          <p:cNvSpPr/>
          <p:nvPr/>
        </p:nvSpPr>
        <p:spPr>
          <a:xfrm>
            <a:off x="2763033" y="5970766"/>
            <a:ext cx="712054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その他</a:t>
            </a:r>
          </a:p>
        </p:txBody>
      </p:sp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04E8F951-C690-8620-DF2A-3D6AE53E4EE7}"/>
              </a:ext>
            </a:extLst>
          </p:cNvPr>
          <p:cNvSpPr/>
          <p:nvPr/>
        </p:nvSpPr>
        <p:spPr>
          <a:xfrm>
            <a:off x="6816080" y="6165304"/>
            <a:ext cx="146706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2000" dirty="0">
                <a:solidFill>
                  <a:srgbClr val="000000"/>
                </a:solidFill>
                <a:latin typeface="Arial" panose="020B0604020202020204" pitchFamily="34" charset="0"/>
                <a:ea typeface="ＭＳ ゴシック" panose="020B0609070205080204" pitchFamily="49" charset="-128"/>
                <a:cs typeface="Arial" panose="020B0604020202020204" pitchFamily="34" charset="0"/>
              </a:rPr>
              <a:t>23,508,965</a:t>
            </a:r>
          </a:p>
        </p:txBody>
      </p:sp>
      <p:cxnSp>
        <p:nvCxnSpPr>
          <p:cNvPr id="21" name="直線コネクタ 20">
            <a:extLst>
              <a:ext uri="{FF2B5EF4-FFF2-40B4-BE49-F238E27FC236}">
                <a16:creationId xmlns:a16="http://schemas.microsoft.com/office/drawing/2014/main" id="{99AD55B5-96D7-052E-37C6-E119B5D534F6}"/>
              </a:ext>
            </a:extLst>
          </p:cNvPr>
          <p:cNvCxnSpPr/>
          <p:nvPr/>
        </p:nvCxnSpPr>
        <p:spPr>
          <a:xfrm>
            <a:off x="4295800" y="1144489"/>
            <a:ext cx="432048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51AA9F5F-004D-64B1-7B1C-70B402632D49}"/>
              </a:ext>
            </a:extLst>
          </p:cNvPr>
          <p:cNvSpPr/>
          <p:nvPr/>
        </p:nvSpPr>
        <p:spPr>
          <a:xfrm>
            <a:off x="5303913" y="980728"/>
            <a:ext cx="2303963" cy="369332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US" altLang="ja-JP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2025</a:t>
            </a:r>
            <a:r>
              <a:rPr lang="ja-JP" altLang="en-US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年</a:t>
            </a:r>
            <a:r>
              <a:rPr lang="en-US" altLang="ja-JP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12</a:t>
            </a:r>
            <a:r>
              <a:rPr lang="ja-JP" altLang="en-US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月　速報</a:t>
            </a:r>
            <a:endParaRPr lang="ja-JP" altLang="en-US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93148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正方形/長方形 24">
            <a:extLst>
              <a:ext uri="{FF2B5EF4-FFF2-40B4-BE49-F238E27FC236}">
                <a16:creationId xmlns:a16="http://schemas.microsoft.com/office/drawing/2014/main" id="{B6911F2A-3E4C-44A8-AF97-E113D1E825B3}"/>
              </a:ext>
            </a:extLst>
          </p:cNvPr>
          <p:cNvSpPr/>
          <p:nvPr/>
        </p:nvSpPr>
        <p:spPr>
          <a:xfrm>
            <a:off x="2163566" y="2492897"/>
            <a:ext cx="1152525" cy="755519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anchor="ctr"/>
          <a:lstStyle/>
          <a:p>
            <a:pPr algn="ctr">
              <a:lnSpc>
                <a:spcPts val="1600"/>
              </a:lnSpc>
              <a:defRPr/>
            </a:pPr>
            <a:r>
              <a:rPr lang="ja-JP" altLang="en-US" sz="14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証券　　　　　　</a:t>
            </a:r>
            <a:r>
              <a:rPr lang="en-US" altLang="ja-JP" sz="14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561</a:t>
            </a:r>
          </a:p>
        </p:txBody>
      </p:sp>
      <p:cxnSp>
        <p:nvCxnSpPr>
          <p:cNvPr id="12" name="直線コネクタ 11"/>
          <p:cNvCxnSpPr/>
          <p:nvPr/>
        </p:nvCxnSpPr>
        <p:spPr>
          <a:xfrm>
            <a:off x="1524000" y="548680"/>
            <a:ext cx="9144000" cy="0"/>
          </a:xfrm>
          <a:prstGeom prst="line">
            <a:avLst/>
          </a:prstGeom>
          <a:ln w="25400"/>
          <a:effectLst>
            <a:outerShdw blurRad="25400" dist="50800" dir="5400000" algn="ctr" rotWithShape="0">
              <a:srgbClr val="0000CC"/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スライド番号プレースホルダー 3"/>
          <p:cNvSpPr>
            <a:spLocks noGrp="1"/>
          </p:cNvSpPr>
          <p:nvPr>
            <p:ph type="sldNum" sz="quarter" idx="12"/>
          </p:nvPr>
        </p:nvSpPr>
        <p:spPr>
          <a:xfrm>
            <a:off x="10085190" y="6533258"/>
            <a:ext cx="403298" cy="352127"/>
          </a:xfrm>
        </p:spPr>
        <p:txBody>
          <a:bodyPr/>
          <a:lstStyle/>
          <a:p>
            <a:pPr>
              <a:defRPr/>
            </a:pPr>
            <a:fld id="{2F3F099E-1254-418E-B3CB-DF92FAA04B19}" type="slidenum">
              <a:rPr lang="ja-JP" altLang="en-US" smtClean="0"/>
              <a:pPr>
                <a:defRPr/>
              </a:pPr>
              <a:t>3</a:t>
            </a:fld>
            <a:endParaRPr lang="ja-JP" altLang="en-US" dirty="0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7C91DFA4-C3C8-4E7F-91EE-5A5504C02D9A}"/>
              </a:ext>
            </a:extLst>
          </p:cNvPr>
          <p:cNvSpPr/>
          <p:nvPr/>
        </p:nvSpPr>
        <p:spPr>
          <a:xfrm>
            <a:off x="1631505" y="44624"/>
            <a:ext cx="305724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800" dirty="0"/>
              <a:t>国内の資金の流れ</a:t>
            </a: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87D5C168-6846-4E8F-9DD2-D6DA50B2B9A2}"/>
              </a:ext>
            </a:extLst>
          </p:cNvPr>
          <p:cNvSpPr/>
          <p:nvPr/>
        </p:nvSpPr>
        <p:spPr>
          <a:xfrm>
            <a:off x="7824192" y="6464370"/>
            <a:ext cx="2624436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1200" dirty="0"/>
              <a:t>日本銀行時系列統計データより作成</a:t>
            </a:r>
          </a:p>
        </p:txBody>
      </p:sp>
      <p:sp>
        <p:nvSpPr>
          <p:cNvPr id="8" name="正方形/長方形 45">
            <a:extLst>
              <a:ext uri="{FF2B5EF4-FFF2-40B4-BE49-F238E27FC236}">
                <a16:creationId xmlns:a16="http://schemas.microsoft.com/office/drawing/2014/main" id="{019C148E-24DE-4E2C-992F-216B0F7169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92345" y="836713"/>
            <a:ext cx="1152079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ja-JP" altLang="en-US" sz="1200" dirty="0">
                <a:solidFill>
                  <a:srgbClr val="0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（単位： 兆円）</a:t>
            </a:r>
            <a:r>
              <a:rPr lang="en-US" altLang="ja-JP" sz="1200" dirty="0">
                <a:solidFill>
                  <a:srgbClr val="0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 </a:t>
            </a:r>
            <a:endParaRPr lang="ja-JP" altLang="en-US" sz="12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5" name="テキスト ボックス 2">
            <a:extLst>
              <a:ext uri="{FF2B5EF4-FFF2-40B4-BE49-F238E27FC236}">
                <a16:creationId xmlns:a16="http://schemas.microsoft.com/office/drawing/2014/main" id="{379008C8-22B7-43D5-88CD-3F4948B1F4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16654" y="1268761"/>
            <a:ext cx="22320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  <a:defRPr/>
            </a:pPr>
            <a:r>
              <a:rPr lang="ja-JP" altLang="en-US" sz="2800" dirty="0">
                <a:latin typeface="ＭＳ Ｐゴシック" panose="020B0600070205080204" pitchFamily="50" charset="-128"/>
              </a:rPr>
              <a:t>＜家計＞</a:t>
            </a:r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13EE1472-F104-4B85-9238-87131C647889}"/>
              </a:ext>
            </a:extLst>
          </p:cNvPr>
          <p:cNvSpPr/>
          <p:nvPr/>
        </p:nvSpPr>
        <p:spPr>
          <a:xfrm>
            <a:off x="7708702" y="1928391"/>
            <a:ext cx="1223962" cy="186253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現金預金　</a:t>
            </a:r>
            <a:r>
              <a:rPr lang="en-US" altLang="ja-JP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1,140</a:t>
            </a:r>
            <a:endParaRPr lang="ja-JP" altLang="en-US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89CD0446-68AB-4053-B055-A88E74624883}"/>
              </a:ext>
            </a:extLst>
          </p:cNvPr>
          <p:cNvSpPr/>
          <p:nvPr/>
        </p:nvSpPr>
        <p:spPr>
          <a:xfrm>
            <a:off x="7708702" y="3797674"/>
            <a:ext cx="1223962" cy="78345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1"/>
          <a:lstStyle/>
          <a:p>
            <a:pPr algn="ctr">
              <a:lnSpc>
                <a:spcPts val="1800"/>
              </a:lnSpc>
              <a:defRPr/>
            </a:pPr>
            <a:r>
              <a:rPr lang="ja-JP" altLang="en-US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証券　　　</a:t>
            </a:r>
            <a:endParaRPr lang="en-US" altLang="ja-JP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>
              <a:lnSpc>
                <a:spcPts val="1800"/>
              </a:lnSpc>
              <a:defRPr/>
            </a:pPr>
            <a:r>
              <a:rPr lang="en-US" altLang="ja-JP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541</a:t>
            </a:r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B3A4DEC9-6EF9-4234-8AA3-24130FD1C1D2}"/>
              </a:ext>
            </a:extLst>
          </p:cNvPr>
          <p:cNvSpPr/>
          <p:nvPr/>
        </p:nvSpPr>
        <p:spPr>
          <a:xfrm>
            <a:off x="7704734" y="4581128"/>
            <a:ext cx="1223962" cy="82096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保険年金　</a:t>
            </a:r>
            <a:r>
              <a:rPr lang="en-US" altLang="ja-JP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581</a:t>
            </a:r>
            <a:endParaRPr lang="ja-JP" altLang="en-US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ADE78972-998E-4DCC-951F-332EC8ADC349}"/>
              </a:ext>
            </a:extLst>
          </p:cNvPr>
          <p:cNvSpPr/>
          <p:nvPr/>
        </p:nvSpPr>
        <p:spPr>
          <a:xfrm>
            <a:off x="8932666" y="2511855"/>
            <a:ext cx="1152525" cy="12647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1"/>
          <a:lstStyle/>
          <a:p>
            <a:pPr algn="ctr">
              <a:lnSpc>
                <a:spcPts val="1800"/>
              </a:lnSpc>
              <a:defRPr/>
            </a:pPr>
            <a:r>
              <a:rPr lang="ja-JP" altLang="en-US" sz="12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lang="en-US" altLang="ja-JP" sz="12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17</a:t>
            </a:r>
            <a:endParaRPr lang="ja-JP" altLang="en-US" sz="1200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43262858-F0DB-424B-A4B2-2FA0AB04A82C}"/>
              </a:ext>
            </a:extLst>
          </p:cNvPr>
          <p:cNvSpPr/>
          <p:nvPr/>
        </p:nvSpPr>
        <p:spPr>
          <a:xfrm>
            <a:off x="8932666" y="1928389"/>
            <a:ext cx="1152525" cy="5650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1"/>
          <a:lstStyle/>
          <a:p>
            <a:pPr algn="ctr">
              <a:lnSpc>
                <a:spcPts val="1800"/>
              </a:lnSpc>
              <a:defRPr/>
            </a:pPr>
            <a:r>
              <a:rPr lang="ja-JP" altLang="en-US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借入　　　　　　</a:t>
            </a:r>
            <a:r>
              <a:rPr lang="en-US" altLang="ja-JP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389</a:t>
            </a:r>
            <a:endParaRPr lang="ja-JP" altLang="en-US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7141D9BE-AE73-4B80-868E-A07A52FC99A8}"/>
              </a:ext>
            </a:extLst>
          </p:cNvPr>
          <p:cNvSpPr/>
          <p:nvPr/>
        </p:nvSpPr>
        <p:spPr>
          <a:xfrm>
            <a:off x="7708702" y="5408836"/>
            <a:ext cx="1223962" cy="25241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1"/>
          <a:lstStyle/>
          <a:p>
            <a:pPr algn="ctr">
              <a:lnSpc>
                <a:spcPts val="1800"/>
              </a:lnSpc>
              <a:defRPr/>
            </a:pPr>
            <a:r>
              <a:rPr lang="ja-JP" altLang="en-US" sz="14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その他　</a:t>
            </a:r>
            <a:r>
              <a:rPr lang="en-US" altLang="ja-JP" sz="14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89</a:t>
            </a:r>
            <a:endParaRPr lang="ja-JP" altLang="en-US" sz="1400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3" name="テキスト ボックス 110">
            <a:extLst>
              <a:ext uri="{FF2B5EF4-FFF2-40B4-BE49-F238E27FC236}">
                <a16:creationId xmlns:a16="http://schemas.microsoft.com/office/drawing/2014/main" id="{08ECEC60-E305-43AA-86FD-0236872A13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93716" y="1268761"/>
            <a:ext cx="24479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  <a:defRPr/>
            </a:pPr>
            <a:r>
              <a:rPr lang="ja-JP" altLang="en-US" sz="2800" dirty="0">
                <a:latin typeface="ＭＳ Ｐゴシック" panose="020B0600070205080204" pitchFamily="50" charset="-128"/>
              </a:rPr>
              <a:t>＜民間企業＞</a:t>
            </a:r>
          </a:p>
        </p:txBody>
      </p:sp>
      <p:sp>
        <p:nvSpPr>
          <p:cNvPr id="24" name="正方形/長方形 23">
            <a:extLst>
              <a:ext uri="{FF2B5EF4-FFF2-40B4-BE49-F238E27FC236}">
                <a16:creationId xmlns:a16="http://schemas.microsoft.com/office/drawing/2014/main" id="{557E7566-E7EA-4750-834D-A8059F553C77}"/>
              </a:ext>
            </a:extLst>
          </p:cNvPr>
          <p:cNvSpPr/>
          <p:nvPr/>
        </p:nvSpPr>
        <p:spPr>
          <a:xfrm>
            <a:off x="2163566" y="1928391"/>
            <a:ext cx="1152525" cy="58154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ts val="1600"/>
              </a:lnSpc>
              <a:defRPr/>
            </a:pPr>
            <a:r>
              <a:rPr lang="ja-JP" altLang="en-US" sz="14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現金預金　　　</a:t>
            </a:r>
            <a:endParaRPr lang="en-US" altLang="ja-JP" sz="1400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>
              <a:lnSpc>
                <a:spcPts val="1600"/>
              </a:lnSpc>
              <a:defRPr/>
            </a:pPr>
            <a:r>
              <a:rPr lang="en-US" altLang="ja-JP" sz="14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352</a:t>
            </a:r>
            <a:endParaRPr lang="ja-JP" altLang="en-US" sz="1400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id="{7DDCC1BC-B93C-4F0A-AE7E-729B87CA18F5}"/>
              </a:ext>
            </a:extLst>
          </p:cNvPr>
          <p:cNvSpPr/>
          <p:nvPr/>
        </p:nvSpPr>
        <p:spPr>
          <a:xfrm>
            <a:off x="2163566" y="3257082"/>
            <a:ext cx="1152525" cy="104652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6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その他　　</a:t>
            </a:r>
            <a:endParaRPr lang="en-US" altLang="ja-JP" sz="1600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>
              <a:defRPr/>
            </a:pPr>
            <a:r>
              <a:rPr lang="en-US" altLang="ja-JP" sz="16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760</a:t>
            </a:r>
          </a:p>
        </p:txBody>
      </p:sp>
      <p:sp>
        <p:nvSpPr>
          <p:cNvPr id="27" name="正方形/長方形 26">
            <a:extLst>
              <a:ext uri="{FF2B5EF4-FFF2-40B4-BE49-F238E27FC236}">
                <a16:creationId xmlns:a16="http://schemas.microsoft.com/office/drawing/2014/main" id="{48D598DF-79C4-458C-99BE-ED8336B0FFDC}"/>
              </a:ext>
            </a:extLst>
          </p:cNvPr>
          <p:cNvSpPr/>
          <p:nvPr/>
        </p:nvSpPr>
        <p:spPr>
          <a:xfrm>
            <a:off x="3316091" y="1928391"/>
            <a:ext cx="1152525" cy="80677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1"/>
          <a:lstStyle/>
          <a:p>
            <a:pPr algn="ctr">
              <a:lnSpc>
                <a:spcPts val="1800"/>
              </a:lnSpc>
              <a:defRPr/>
            </a:pPr>
            <a:r>
              <a:rPr lang="ja-JP" altLang="en-US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借入　　　　　　</a:t>
            </a:r>
            <a:r>
              <a:rPr lang="en-US" altLang="ja-JP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573</a:t>
            </a:r>
            <a:endParaRPr lang="ja-JP" altLang="en-US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8" name="正方形/長方形 27">
            <a:extLst>
              <a:ext uri="{FF2B5EF4-FFF2-40B4-BE49-F238E27FC236}">
                <a16:creationId xmlns:a16="http://schemas.microsoft.com/office/drawing/2014/main" id="{C83FAA82-41F5-46D2-921B-883F628CE17B}"/>
              </a:ext>
            </a:extLst>
          </p:cNvPr>
          <p:cNvSpPr/>
          <p:nvPr/>
        </p:nvSpPr>
        <p:spPr>
          <a:xfrm>
            <a:off x="3316091" y="2743827"/>
            <a:ext cx="1152525" cy="254890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証　券　</a:t>
            </a:r>
            <a:r>
              <a:rPr lang="en-US" altLang="ja-JP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1,652</a:t>
            </a:r>
            <a:endParaRPr lang="ja-JP" altLang="en-US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9" name="正方形/長方形 28">
            <a:extLst>
              <a:ext uri="{FF2B5EF4-FFF2-40B4-BE49-F238E27FC236}">
                <a16:creationId xmlns:a16="http://schemas.microsoft.com/office/drawing/2014/main" id="{CD2134F9-1201-4446-B02F-171F4A32CF4B}"/>
              </a:ext>
            </a:extLst>
          </p:cNvPr>
          <p:cNvSpPr/>
          <p:nvPr/>
        </p:nvSpPr>
        <p:spPr>
          <a:xfrm>
            <a:off x="3316091" y="5283364"/>
            <a:ext cx="1152525" cy="44989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5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その他　　</a:t>
            </a:r>
            <a:endParaRPr lang="en-US" altLang="ja-JP" sz="1500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>
              <a:defRPr/>
            </a:pPr>
            <a:r>
              <a:rPr lang="en-US" altLang="ja-JP" sz="15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300</a:t>
            </a:r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03FB594C-7B16-48DD-A857-499D7F816B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27391" y="1268761"/>
            <a:ext cx="244951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  <a:defRPr/>
            </a:pPr>
            <a:r>
              <a:rPr lang="ja-JP" altLang="en-US" sz="2800" dirty="0">
                <a:latin typeface="ＭＳ Ｐゴシック" panose="020B0600070205080204" pitchFamily="50" charset="-128"/>
              </a:rPr>
              <a:t>＜政府＞</a:t>
            </a:r>
          </a:p>
        </p:txBody>
      </p:sp>
      <p:sp>
        <p:nvSpPr>
          <p:cNvPr id="31" name="正方形/長方形 30">
            <a:extLst>
              <a:ext uri="{FF2B5EF4-FFF2-40B4-BE49-F238E27FC236}">
                <a16:creationId xmlns:a16="http://schemas.microsoft.com/office/drawing/2014/main" id="{F42E86A9-316D-466C-80B4-B6BC8F9389A5}"/>
              </a:ext>
            </a:extLst>
          </p:cNvPr>
          <p:cNvSpPr/>
          <p:nvPr/>
        </p:nvSpPr>
        <p:spPr>
          <a:xfrm>
            <a:off x="4900415" y="1928389"/>
            <a:ext cx="1152000" cy="1512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sz="12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17</a:t>
            </a:r>
          </a:p>
        </p:txBody>
      </p:sp>
      <p:sp>
        <p:nvSpPr>
          <p:cNvPr id="33" name="正方形/長方形 32">
            <a:extLst>
              <a:ext uri="{FF2B5EF4-FFF2-40B4-BE49-F238E27FC236}">
                <a16:creationId xmlns:a16="http://schemas.microsoft.com/office/drawing/2014/main" id="{F44CBA49-D8EC-41F9-9495-16F41533F9D6}"/>
              </a:ext>
            </a:extLst>
          </p:cNvPr>
          <p:cNvSpPr/>
          <p:nvPr/>
        </p:nvSpPr>
        <p:spPr>
          <a:xfrm>
            <a:off x="6052941" y="2302749"/>
            <a:ext cx="1152525" cy="215294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証　券　　</a:t>
            </a:r>
            <a:r>
              <a:rPr lang="en-US" altLang="ja-JP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1,172</a:t>
            </a:r>
            <a:endParaRPr lang="ja-JP" altLang="en-US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4" name="正方形/長方形 33">
            <a:extLst>
              <a:ext uri="{FF2B5EF4-FFF2-40B4-BE49-F238E27FC236}">
                <a16:creationId xmlns:a16="http://schemas.microsoft.com/office/drawing/2014/main" id="{BAC9079B-A2F1-43D8-92D6-3BD13BDC6190}"/>
              </a:ext>
            </a:extLst>
          </p:cNvPr>
          <p:cNvSpPr/>
          <p:nvPr/>
        </p:nvSpPr>
        <p:spPr>
          <a:xfrm>
            <a:off x="4900416" y="2819192"/>
            <a:ext cx="1152525" cy="104185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6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その他</a:t>
            </a:r>
            <a:endParaRPr lang="en-US" altLang="ja-JP" sz="1600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>
              <a:defRPr/>
            </a:pPr>
            <a:r>
              <a:rPr lang="en-US" altLang="ja-JP" sz="16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553</a:t>
            </a:r>
          </a:p>
        </p:txBody>
      </p:sp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D0D7E5B5-0D06-76D1-7AF0-4970E627D2E3}"/>
              </a:ext>
            </a:extLst>
          </p:cNvPr>
          <p:cNvGrpSpPr/>
          <p:nvPr/>
        </p:nvGrpSpPr>
        <p:grpSpPr>
          <a:xfrm>
            <a:off x="4900415" y="1916832"/>
            <a:ext cx="2305050" cy="912972"/>
            <a:chOff x="3376415" y="1918575"/>
            <a:chExt cx="2305050" cy="912972"/>
          </a:xfrm>
        </p:grpSpPr>
        <p:sp>
          <p:nvSpPr>
            <p:cNvPr id="32" name="正方形/長方形 31">
              <a:extLst>
                <a:ext uri="{FF2B5EF4-FFF2-40B4-BE49-F238E27FC236}">
                  <a16:creationId xmlns:a16="http://schemas.microsoft.com/office/drawing/2014/main" id="{81C30F3B-6A0B-4073-B06E-1E98EF64D0F4}"/>
                </a:ext>
              </a:extLst>
            </p:cNvPr>
            <p:cNvSpPr/>
            <p:nvPr/>
          </p:nvSpPr>
          <p:spPr>
            <a:xfrm>
              <a:off x="3376415" y="2076028"/>
              <a:ext cx="1152525" cy="755519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0" bIns="0" anchor="b" anchorCtr="1"/>
            <a:lstStyle/>
            <a:p>
              <a:pPr algn="ctr">
                <a:lnSpc>
                  <a:spcPts val="1600"/>
                </a:lnSpc>
                <a:defRPr/>
              </a:pPr>
              <a:endParaRPr lang="en-US" altLang="ja-JP" sz="16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endParaRPr>
            </a:p>
          </p:txBody>
        </p:sp>
        <p:sp>
          <p:nvSpPr>
            <p:cNvPr id="35" name="正方形/長方形 34">
              <a:extLst>
                <a:ext uri="{FF2B5EF4-FFF2-40B4-BE49-F238E27FC236}">
                  <a16:creationId xmlns:a16="http://schemas.microsoft.com/office/drawing/2014/main" id="{B644D2EC-24A5-4A04-9843-AD5C154ED917}"/>
                </a:ext>
              </a:extLst>
            </p:cNvPr>
            <p:cNvSpPr/>
            <p:nvPr/>
          </p:nvSpPr>
          <p:spPr>
            <a:xfrm>
              <a:off x="4528940" y="1918575"/>
              <a:ext cx="1152525" cy="384174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0" bIns="0" anchor="b" anchorCtr="1"/>
            <a:lstStyle/>
            <a:p>
              <a:pPr algn="ctr">
                <a:lnSpc>
                  <a:spcPts val="1600"/>
                </a:lnSpc>
                <a:defRPr/>
              </a:pPr>
              <a:r>
                <a:rPr lang="ja-JP" altLang="en-US" sz="1500" dirty="0">
                  <a:solidFill>
                    <a:schemeClr val="tx1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借入　　　　　　</a:t>
              </a:r>
              <a:endParaRPr lang="en-US" altLang="ja-JP" sz="15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endParaRPr>
            </a:p>
            <a:p>
              <a:pPr algn="ctr">
                <a:lnSpc>
                  <a:spcPts val="1600"/>
                </a:lnSpc>
                <a:defRPr/>
              </a:pPr>
              <a:r>
                <a:rPr lang="en-US" altLang="ja-JP" sz="1500" dirty="0">
                  <a:solidFill>
                    <a:schemeClr val="tx1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147</a:t>
              </a:r>
              <a:endParaRPr lang="ja-JP" altLang="en-US" sz="15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endParaRPr>
            </a:p>
          </p:txBody>
        </p:sp>
      </p:grpSp>
      <p:sp>
        <p:nvSpPr>
          <p:cNvPr id="36" name="正方形/長方形 35">
            <a:extLst>
              <a:ext uri="{FF2B5EF4-FFF2-40B4-BE49-F238E27FC236}">
                <a16:creationId xmlns:a16="http://schemas.microsoft.com/office/drawing/2014/main" id="{0E89DA69-1ACA-4358-B979-DB2063A85EB0}"/>
              </a:ext>
            </a:extLst>
          </p:cNvPr>
          <p:cNvSpPr/>
          <p:nvPr/>
        </p:nvSpPr>
        <p:spPr>
          <a:xfrm>
            <a:off x="6052941" y="4455691"/>
            <a:ext cx="1152525" cy="23177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4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その他　</a:t>
            </a:r>
            <a:r>
              <a:rPr lang="en-US" altLang="ja-JP" sz="14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73</a:t>
            </a:r>
            <a:endParaRPr lang="ja-JP" altLang="en-US" sz="1400" dirty="0">
              <a:solidFill>
                <a:schemeClr val="tx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7" name="正方形/長方形 36">
            <a:extLst>
              <a:ext uri="{FF2B5EF4-FFF2-40B4-BE49-F238E27FC236}">
                <a16:creationId xmlns:a16="http://schemas.microsoft.com/office/drawing/2014/main" id="{3822CB0B-3D94-4049-8AB5-FBB690F0ACD6}"/>
              </a:ext>
            </a:extLst>
          </p:cNvPr>
          <p:cNvSpPr/>
          <p:nvPr/>
        </p:nvSpPr>
        <p:spPr>
          <a:xfrm>
            <a:off x="2163566" y="4293096"/>
            <a:ext cx="1152525" cy="1456131"/>
          </a:xfrm>
          <a:prstGeom prst="rect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852</a:t>
            </a:r>
            <a:r>
              <a:rPr lang="ja-JP" altLang="en-US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兆円</a:t>
            </a:r>
          </a:p>
        </p:txBody>
      </p:sp>
      <p:sp>
        <p:nvSpPr>
          <p:cNvPr id="38" name="正方形/長方形 37">
            <a:extLst>
              <a:ext uri="{FF2B5EF4-FFF2-40B4-BE49-F238E27FC236}">
                <a16:creationId xmlns:a16="http://schemas.microsoft.com/office/drawing/2014/main" id="{3BD7EFE0-A81F-46B0-9B1B-161821E96315}"/>
              </a:ext>
            </a:extLst>
          </p:cNvPr>
          <p:cNvSpPr/>
          <p:nvPr/>
        </p:nvSpPr>
        <p:spPr>
          <a:xfrm>
            <a:off x="4900416" y="3844948"/>
            <a:ext cx="1152525" cy="842515"/>
          </a:xfrm>
          <a:prstGeom prst="rect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443</a:t>
            </a:r>
            <a:r>
              <a:rPr lang="ja-JP" altLang="en-US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兆円</a:t>
            </a:r>
          </a:p>
        </p:txBody>
      </p:sp>
      <p:cxnSp>
        <p:nvCxnSpPr>
          <p:cNvPr id="39" name="直線矢印コネクタ 38">
            <a:extLst>
              <a:ext uri="{FF2B5EF4-FFF2-40B4-BE49-F238E27FC236}">
                <a16:creationId xmlns:a16="http://schemas.microsoft.com/office/drawing/2014/main" id="{F3F638C3-6FCA-4F77-B389-F12A868B4FCD}"/>
              </a:ext>
            </a:extLst>
          </p:cNvPr>
          <p:cNvCxnSpPr/>
          <p:nvPr/>
        </p:nvCxnSpPr>
        <p:spPr>
          <a:xfrm flipH="1">
            <a:off x="5305162" y="6340543"/>
            <a:ext cx="4103688" cy="4762"/>
          </a:xfrm>
          <a:prstGeom prst="straightConnector1">
            <a:avLst/>
          </a:prstGeom>
          <a:ln w="76200">
            <a:solidFill>
              <a:srgbClr val="FFC000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直線コネクタ 39">
            <a:extLst>
              <a:ext uri="{FF2B5EF4-FFF2-40B4-BE49-F238E27FC236}">
                <a16:creationId xmlns:a16="http://schemas.microsoft.com/office/drawing/2014/main" id="{BBBF0B1B-C8A8-4B02-A723-92251A7602C1}"/>
              </a:ext>
            </a:extLst>
          </p:cNvPr>
          <p:cNvCxnSpPr>
            <a:cxnSpLocks/>
          </p:cNvCxnSpPr>
          <p:nvPr/>
        </p:nvCxnSpPr>
        <p:spPr>
          <a:xfrm flipH="1">
            <a:off x="9408368" y="5500710"/>
            <a:ext cx="7938" cy="880618"/>
          </a:xfrm>
          <a:prstGeom prst="line">
            <a:avLst/>
          </a:prstGeom>
          <a:ln w="762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直線コネクタ 40">
            <a:extLst>
              <a:ext uri="{FF2B5EF4-FFF2-40B4-BE49-F238E27FC236}">
                <a16:creationId xmlns:a16="http://schemas.microsoft.com/office/drawing/2014/main" id="{9910E668-B682-46C6-A63D-50A7AA79E4E8}"/>
              </a:ext>
            </a:extLst>
          </p:cNvPr>
          <p:cNvCxnSpPr>
            <a:cxnSpLocks/>
          </p:cNvCxnSpPr>
          <p:nvPr/>
        </p:nvCxnSpPr>
        <p:spPr>
          <a:xfrm>
            <a:off x="4799856" y="5448002"/>
            <a:ext cx="0" cy="717302"/>
          </a:xfrm>
          <a:prstGeom prst="line">
            <a:avLst/>
          </a:prstGeom>
          <a:ln w="762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直線コネクタ 41">
            <a:extLst>
              <a:ext uri="{FF2B5EF4-FFF2-40B4-BE49-F238E27FC236}">
                <a16:creationId xmlns:a16="http://schemas.microsoft.com/office/drawing/2014/main" id="{C29A497B-5519-432C-B412-A7EB31D45777}"/>
              </a:ext>
            </a:extLst>
          </p:cNvPr>
          <p:cNvCxnSpPr>
            <a:cxnSpLocks/>
          </p:cNvCxnSpPr>
          <p:nvPr/>
        </p:nvCxnSpPr>
        <p:spPr>
          <a:xfrm>
            <a:off x="4799857" y="5445224"/>
            <a:ext cx="637133" cy="0"/>
          </a:xfrm>
          <a:prstGeom prst="line">
            <a:avLst/>
          </a:prstGeom>
          <a:ln w="762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直線矢印コネクタ 45056">
            <a:extLst>
              <a:ext uri="{FF2B5EF4-FFF2-40B4-BE49-F238E27FC236}">
                <a16:creationId xmlns:a16="http://schemas.microsoft.com/office/drawing/2014/main" id="{C611E622-987A-4957-9FC6-BFD0ADE6F08F}"/>
              </a:ext>
            </a:extLst>
          </p:cNvPr>
          <p:cNvCxnSpPr>
            <a:cxnSpLocks/>
          </p:cNvCxnSpPr>
          <p:nvPr/>
        </p:nvCxnSpPr>
        <p:spPr>
          <a:xfrm flipV="1">
            <a:off x="5436989" y="4681116"/>
            <a:ext cx="0" cy="764109"/>
          </a:xfrm>
          <a:prstGeom prst="straightConnector1">
            <a:avLst/>
          </a:prstGeom>
          <a:ln w="76200">
            <a:solidFill>
              <a:srgbClr val="FFC000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直線コネクタ 44">
            <a:extLst>
              <a:ext uri="{FF2B5EF4-FFF2-40B4-BE49-F238E27FC236}">
                <a16:creationId xmlns:a16="http://schemas.microsoft.com/office/drawing/2014/main" id="{3015FEB9-8DEC-44D2-BB1C-2DBFEF01629C}"/>
              </a:ext>
            </a:extLst>
          </p:cNvPr>
          <p:cNvCxnSpPr/>
          <p:nvPr/>
        </p:nvCxnSpPr>
        <p:spPr>
          <a:xfrm>
            <a:off x="2622550" y="6229374"/>
            <a:ext cx="1012825" cy="7938"/>
          </a:xfrm>
          <a:prstGeom prst="line">
            <a:avLst/>
          </a:prstGeom>
          <a:ln w="762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直線矢印コネクタ 45">
            <a:extLst>
              <a:ext uri="{FF2B5EF4-FFF2-40B4-BE49-F238E27FC236}">
                <a16:creationId xmlns:a16="http://schemas.microsoft.com/office/drawing/2014/main" id="{F3246775-5A55-4291-9A19-C53142C00271}"/>
              </a:ext>
            </a:extLst>
          </p:cNvPr>
          <p:cNvCxnSpPr>
            <a:cxnSpLocks/>
          </p:cNvCxnSpPr>
          <p:nvPr/>
        </p:nvCxnSpPr>
        <p:spPr>
          <a:xfrm flipV="1">
            <a:off x="2639616" y="5733256"/>
            <a:ext cx="0" cy="528382"/>
          </a:xfrm>
          <a:prstGeom prst="straightConnector1">
            <a:avLst/>
          </a:prstGeom>
          <a:ln w="76200">
            <a:solidFill>
              <a:srgbClr val="FFC000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直線コネクタ 46">
            <a:extLst>
              <a:ext uri="{FF2B5EF4-FFF2-40B4-BE49-F238E27FC236}">
                <a16:creationId xmlns:a16="http://schemas.microsoft.com/office/drawing/2014/main" id="{3F338C15-226F-4B4D-857A-B3570FE1C179}"/>
              </a:ext>
            </a:extLst>
          </p:cNvPr>
          <p:cNvCxnSpPr/>
          <p:nvPr/>
        </p:nvCxnSpPr>
        <p:spPr>
          <a:xfrm>
            <a:off x="2060428" y="6378154"/>
            <a:ext cx="1011237" cy="3175"/>
          </a:xfrm>
          <a:prstGeom prst="line">
            <a:avLst/>
          </a:prstGeom>
          <a:ln w="762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直線矢印コネクタ 47">
            <a:extLst>
              <a:ext uri="{FF2B5EF4-FFF2-40B4-BE49-F238E27FC236}">
                <a16:creationId xmlns:a16="http://schemas.microsoft.com/office/drawing/2014/main" id="{94177CFE-D428-45E9-936D-6386C958D6EA}"/>
              </a:ext>
            </a:extLst>
          </p:cNvPr>
          <p:cNvCxnSpPr/>
          <p:nvPr/>
        </p:nvCxnSpPr>
        <p:spPr>
          <a:xfrm>
            <a:off x="2135560" y="6421834"/>
            <a:ext cx="0" cy="463550"/>
          </a:xfrm>
          <a:prstGeom prst="straightConnector1">
            <a:avLst/>
          </a:prstGeom>
          <a:ln w="76200">
            <a:solidFill>
              <a:srgbClr val="FFC000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正方形/長方形 48">
            <a:extLst>
              <a:ext uri="{FF2B5EF4-FFF2-40B4-BE49-F238E27FC236}">
                <a16:creationId xmlns:a16="http://schemas.microsoft.com/office/drawing/2014/main" id="{488F3E16-0DD7-470C-9E30-B0AE2AD22F2A}"/>
              </a:ext>
            </a:extLst>
          </p:cNvPr>
          <p:cNvSpPr/>
          <p:nvPr/>
        </p:nvSpPr>
        <p:spPr>
          <a:xfrm>
            <a:off x="8932666" y="2638362"/>
            <a:ext cx="1152525" cy="3023777"/>
          </a:xfrm>
          <a:prstGeom prst="rect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1,945</a:t>
            </a:r>
            <a:r>
              <a:rPr lang="ja-JP" altLang="en-US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兆円</a:t>
            </a:r>
          </a:p>
        </p:txBody>
      </p:sp>
      <p:sp>
        <p:nvSpPr>
          <p:cNvPr id="50" name="角丸四角形 55">
            <a:extLst>
              <a:ext uri="{FF2B5EF4-FFF2-40B4-BE49-F238E27FC236}">
                <a16:creationId xmlns:a16="http://schemas.microsoft.com/office/drawing/2014/main" id="{A69165D7-5E8D-4932-985F-1D5B7C5BCACB}"/>
              </a:ext>
            </a:extLst>
          </p:cNvPr>
          <p:cNvSpPr/>
          <p:nvPr/>
        </p:nvSpPr>
        <p:spPr>
          <a:xfrm>
            <a:off x="3075211" y="6165305"/>
            <a:ext cx="2303462" cy="503237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28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金融機関</a:t>
            </a:r>
          </a:p>
        </p:txBody>
      </p:sp>
      <p:sp>
        <p:nvSpPr>
          <p:cNvPr id="51" name="テキスト ボックス 121">
            <a:extLst>
              <a:ext uri="{FF2B5EF4-FFF2-40B4-BE49-F238E27FC236}">
                <a16:creationId xmlns:a16="http://schemas.microsoft.com/office/drawing/2014/main" id="{D7AE65E8-EEF2-4B46-AC36-B470601BDC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03513" y="764704"/>
            <a:ext cx="2449513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altLang="ja-JP" sz="2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2025</a:t>
            </a:r>
            <a:r>
              <a:rPr lang="ja-JP" altLang="en-US" sz="2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年</a:t>
            </a:r>
            <a:r>
              <a:rPr lang="en-US" altLang="ja-JP" sz="2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12</a:t>
            </a:r>
            <a:r>
              <a:rPr lang="ja-JP" altLang="en-US" sz="2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月末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CAD3FD02-0500-4211-8C2F-92E4FF142E79}"/>
              </a:ext>
            </a:extLst>
          </p:cNvPr>
          <p:cNvSpPr txBox="1"/>
          <p:nvPr/>
        </p:nvSpPr>
        <p:spPr>
          <a:xfrm>
            <a:off x="7752184" y="5795972"/>
            <a:ext cx="14401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/>
              <a:t>2,351</a:t>
            </a:r>
            <a:r>
              <a:rPr lang="ja-JP" altLang="en-US" dirty="0"/>
              <a:t>兆円</a:t>
            </a:r>
          </a:p>
        </p:txBody>
      </p:sp>
      <p:sp>
        <p:nvSpPr>
          <p:cNvPr id="52" name="テキスト ボックス 51">
            <a:extLst>
              <a:ext uri="{FF2B5EF4-FFF2-40B4-BE49-F238E27FC236}">
                <a16:creationId xmlns:a16="http://schemas.microsoft.com/office/drawing/2014/main" id="{6FE78C1D-118C-41E4-95E9-7D033A21BAB6}"/>
              </a:ext>
            </a:extLst>
          </p:cNvPr>
          <p:cNvSpPr txBox="1"/>
          <p:nvPr/>
        </p:nvSpPr>
        <p:spPr>
          <a:xfrm>
            <a:off x="3328293" y="5795972"/>
            <a:ext cx="1296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/>
              <a:t>2,525</a:t>
            </a:r>
            <a:r>
              <a:rPr lang="ja-JP" altLang="en-US" dirty="0"/>
              <a:t>兆円</a:t>
            </a:r>
          </a:p>
        </p:txBody>
      </p:sp>
      <p:sp>
        <p:nvSpPr>
          <p:cNvPr id="53" name="テキスト ボックス 52">
            <a:extLst>
              <a:ext uri="{FF2B5EF4-FFF2-40B4-BE49-F238E27FC236}">
                <a16:creationId xmlns:a16="http://schemas.microsoft.com/office/drawing/2014/main" id="{A201B487-7A13-48E4-9D2A-0A0AB55AF64F}"/>
              </a:ext>
            </a:extLst>
          </p:cNvPr>
          <p:cNvSpPr txBox="1"/>
          <p:nvPr/>
        </p:nvSpPr>
        <p:spPr>
          <a:xfrm>
            <a:off x="6060862" y="4701842"/>
            <a:ext cx="1296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/>
              <a:t>1,392</a:t>
            </a:r>
            <a:r>
              <a:rPr lang="ja-JP" altLang="en-US" dirty="0"/>
              <a:t>兆円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02B5E362-4EDE-4A33-9E46-2D13F550D1BA}"/>
              </a:ext>
            </a:extLst>
          </p:cNvPr>
          <p:cNvSpPr/>
          <p:nvPr/>
        </p:nvSpPr>
        <p:spPr>
          <a:xfrm>
            <a:off x="6629202" y="243434"/>
            <a:ext cx="4277902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200" dirty="0"/>
              <a:t>2026</a:t>
            </a:r>
            <a:r>
              <a:rPr lang="ja-JP" altLang="en-US" sz="1200" dirty="0"/>
              <a:t>年</a:t>
            </a:r>
            <a:r>
              <a:rPr lang="en-US" altLang="ja-JP" sz="1200" dirty="0"/>
              <a:t>3</a:t>
            </a:r>
            <a:r>
              <a:rPr lang="ja-JP" altLang="en-US" sz="1200" dirty="0"/>
              <a:t>月</a:t>
            </a:r>
            <a:r>
              <a:rPr lang="en-US" altLang="ja-JP" sz="1200" dirty="0"/>
              <a:t>18</a:t>
            </a:r>
            <a:r>
              <a:rPr lang="ja-JP" altLang="en-US" sz="1200" dirty="0"/>
              <a:t>日 </a:t>
            </a:r>
            <a:r>
              <a:rPr lang="zh-TW" altLang="en-US" sz="1200" dirty="0"/>
              <a:t>日本銀行調査統計局</a:t>
            </a:r>
            <a:r>
              <a:rPr lang="ja-JP" altLang="en-US" sz="1200" dirty="0"/>
              <a:t>発表データより作成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AEA36907-3FC4-C268-AE80-439BBC8479EB}"/>
              </a:ext>
            </a:extLst>
          </p:cNvPr>
          <p:cNvSpPr txBox="1"/>
          <p:nvPr/>
        </p:nvSpPr>
        <p:spPr>
          <a:xfrm>
            <a:off x="5142272" y="2174508"/>
            <a:ext cx="69476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dirty="0">
                <a:latin typeface="+mj-ea"/>
                <a:ea typeface="+mj-ea"/>
              </a:rPr>
              <a:t>証券　　　</a:t>
            </a:r>
          </a:p>
          <a:p>
            <a:r>
              <a:rPr lang="en-US" altLang="ja-JP" dirty="0">
                <a:latin typeface="+mj-ea"/>
                <a:ea typeface="+mj-ea"/>
              </a:rPr>
              <a:t>379</a:t>
            </a:r>
          </a:p>
        </p:txBody>
      </p:sp>
    </p:spTree>
    <p:extLst>
      <p:ext uri="{BB962C8B-B14F-4D97-AF65-F5344CB8AC3E}">
        <p14:creationId xmlns:p14="http://schemas.microsoft.com/office/powerpoint/2010/main" val="10686211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1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9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500"/>
                            </p:stCondLst>
                            <p:childTnLst>
                              <p:par>
                                <p:cTn id="4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00"/>
                            </p:stCondLst>
                            <p:childTnLst>
                              <p:par>
                                <p:cTn id="52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000"/>
                            </p:stCondLst>
                            <p:childTnLst>
                              <p:par>
                                <p:cTn id="58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23" grpId="0"/>
      <p:bldP spid="3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グラフ 3">
            <a:extLst>
              <a:ext uri="{FF2B5EF4-FFF2-40B4-BE49-F238E27FC236}">
                <a16:creationId xmlns:a16="http://schemas.microsoft.com/office/drawing/2014/main" id="{FA13BC54-E252-450A-9A4C-3CBC8D5E5B61}"/>
              </a:ext>
            </a:extLst>
          </p:cNvPr>
          <p:cNvGraphicFramePr>
            <a:graphicFrameLocks/>
          </p:cNvGraphicFramePr>
          <p:nvPr/>
        </p:nvGraphicFramePr>
        <p:xfrm>
          <a:off x="2063552" y="836714"/>
          <a:ext cx="8251596" cy="54615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12" name="直線コネクタ 11"/>
          <p:cNvCxnSpPr/>
          <p:nvPr/>
        </p:nvCxnSpPr>
        <p:spPr>
          <a:xfrm>
            <a:off x="1524000" y="548680"/>
            <a:ext cx="9144000" cy="0"/>
          </a:xfrm>
          <a:prstGeom prst="line">
            <a:avLst/>
          </a:prstGeom>
          <a:ln w="25400"/>
          <a:effectLst>
            <a:outerShdw blurRad="25400" dist="50800" dir="5400000" algn="ctr" rotWithShape="0">
              <a:srgbClr val="0000CC"/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スライド番号プレースホルダー 3"/>
          <p:cNvSpPr>
            <a:spLocks noGrp="1"/>
          </p:cNvSpPr>
          <p:nvPr>
            <p:ph type="sldNum" sz="quarter" idx="12"/>
          </p:nvPr>
        </p:nvSpPr>
        <p:spPr>
          <a:xfrm>
            <a:off x="9984432" y="6516054"/>
            <a:ext cx="504056" cy="369331"/>
          </a:xfrm>
        </p:spPr>
        <p:txBody>
          <a:bodyPr/>
          <a:lstStyle/>
          <a:p>
            <a:pPr>
              <a:defRPr/>
            </a:pPr>
            <a:fld id="{2F3F099E-1254-418E-B3CB-DF92FAA04B19}" type="slidenum">
              <a:rPr lang="ja-JP" altLang="en-US" smtClean="0"/>
              <a:pPr>
                <a:defRPr/>
              </a:pPr>
              <a:t>4</a:t>
            </a:fld>
            <a:endParaRPr lang="ja-JP" altLang="en-US" dirty="0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971FC795-8F88-43A4-94A6-2289E2FDB036}"/>
              </a:ext>
            </a:extLst>
          </p:cNvPr>
          <p:cNvSpPr/>
          <p:nvPr/>
        </p:nvSpPr>
        <p:spPr>
          <a:xfrm>
            <a:off x="8688289" y="71337"/>
            <a:ext cx="18004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dirty="0"/>
              <a:t>（単位：億円）</a:t>
            </a:r>
            <a:endParaRPr lang="ja-JP" altLang="en-US" dirty="0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7C91DFA4-C3C8-4E7F-91EE-5A5504C02D9A}"/>
              </a:ext>
            </a:extLst>
          </p:cNvPr>
          <p:cNvSpPr/>
          <p:nvPr/>
        </p:nvSpPr>
        <p:spPr>
          <a:xfrm>
            <a:off x="1631504" y="44625"/>
            <a:ext cx="705678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/>
              <a:t>家計部門・総金融資産残高の推移（</a:t>
            </a:r>
            <a:r>
              <a:rPr lang="en-US" altLang="ja-JP" dirty="0">
                <a:latin typeface="+mj-ea"/>
                <a:ea typeface="+mj-ea"/>
              </a:rPr>
              <a:t>1998-2025</a:t>
            </a:r>
            <a:r>
              <a:rPr lang="ja-JP" altLang="en-US" sz="2400" dirty="0"/>
              <a:t>）</a:t>
            </a:r>
            <a:r>
              <a:rPr lang="en-US" altLang="ja-JP" sz="1400" dirty="0"/>
              <a:t>3</a:t>
            </a:r>
            <a:r>
              <a:rPr lang="ja-JP" altLang="en-US" sz="1400" dirty="0"/>
              <a:t>月末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CC77A361-F522-454C-877C-2A0FA5803A88}"/>
              </a:ext>
            </a:extLst>
          </p:cNvPr>
          <p:cNvSpPr/>
          <p:nvPr/>
        </p:nvSpPr>
        <p:spPr>
          <a:xfrm>
            <a:off x="6935755" y="6453337"/>
            <a:ext cx="3507692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1200" dirty="0">
                <a:latin typeface="+mj-ea"/>
                <a:ea typeface="+mj-ea"/>
              </a:rPr>
              <a:t>日本銀行時系列統計データ</a:t>
            </a:r>
            <a:r>
              <a:rPr lang="en-US" altLang="ja-JP" sz="1200" dirty="0">
                <a:latin typeface="+mj-ea"/>
                <a:ea typeface="+mj-ea"/>
              </a:rPr>
              <a:t>(20250918</a:t>
            </a:r>
            <a:r>
              <a:rPr lang="ja-JP" altLang="en-US" sz="1200" dirty="0">
                <a:latin typeface="+mj-ea"/>
                <a:ea typeface="+mj-ea"/>
              </a:rPr>
              <a:t>）より作成</a:t>
            </a: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CC3D25A3-620D-4026-9FF6-240025646CB4}"/>
              </a:ext>
            </a:extLst>
          </p:cNvPr>
          <p:cNvSpPr/>
          <p:nvPr/>
        </p:nvSpPr>
        <p:spPr>
          <a:xfrm>
            <a:off x="2711624" y="2387787"/>
            <a:ext cx="1402948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en-US" altLang="ja-JP" dirty="0"/>
              <a:t>13,277,740 </a:t>
            </a:r>
          </a:p>
        </p:txBody>
      </p:sp>
      <p:cxnSp>
        <p:nvCxnSpPr>
          <p:cNvPr id="7" name="直線コネクタ 6">
            <a:extLst>
              <a:ext uri="{FF2B5EF4-FFF2-40B4-BE49-F238E27FC236}">
                <a16:creationId xmlns:a16="http://schemas.microsoft.com/office/drawing/2014/main" id="{7EAFA860-C13D-40D7-AC5D-9B9F513AB05D}"/>
              </a:ext>
            </a:extLst>
          </p:cNvPr>
          <p:cNvCxnSpPr>
            <a:cxnSpLocks/>
          </p:cNvCxnSpPr>
          <p:nvPr/>
        </p:nvCxnSpPr>
        <p:spPr>
          <a:xfrm flipH="1">
            <a:off x="2927648" y="2733915"/>
            <a:ext cx="594666" cy="5667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8B52C4CD-322E-486F-A32D-7AEF7BA39D71}"/>
              </a:ext>
            </a:extLst>
          </p:cNvPr>
          <p:cNvSpPr/>
          <p:nvPr/>
        </p:nvSpPr>
        <p:spPr>
          <a:xfrm>
            <a:off x="8976320" y="908720"/>
            <a:ext cx="1338828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en-US" altLang="ja-JP" dirty="0"/>
              <a:t>21,996,879</a:t>
            </a:r>
          </a:p>
        </p:txBody>
      </p:sp>
      <p:cxnSp>
        <p:nvCxnSpPr>
          <p:cNvPr id="15" name="直線コネクタ 14">
            <a:extLst>
              <a:ext uri="{FF2B5EF4-FFF2-40B4-BE49-F238E27FC236}">
                <a16:creationId xmlns:a16="http://schemas.microsoft.com/office/drawing/2014/main" id="{9FBCC369-3FCD-42FE-BE1F-6B544597788A}"/>
              </a:ext>
            </a:extLst>
          </p:cNvPr>
          <p:cNvCxnSpPr>
            <a:cxnSpLocks/>
          </p:cNvCxnSpPr>
          <p:nvPr/>
        </p:nvCxnSpPr>
        <p:spPr>
          <a:xfrm>
            <a:off x="9813675" y="1217078"/>
            <a:ext cx="230108" cy="43204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952E6232-CD2B-4F90-903D-979ACCC458CE}"/>
              </a:ext>
            </a:extLst>
          </p:cNvPr>
          <p:cNvSpPr/>
          <p:nvPr/>
        </p:nvSpPr>
        <p:spPr>
          <a:xfrm>
            <a:off x="5735960" y="4797152"/>
            <a:ext cx="1338828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ja-JP" altLang="en-US" dirty="0"/>
              <a:t>現金・預金</a:t>
            </a:r>
            <a:endParaRPr lang="en-US" altLang="ja-JP" dirty="0"/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7C49357B-838D-405E-9FF9-FF2A13F64F5F}"/>
              </a:ext>
            </a:extLst>
          </p:cNvPr>
          <p:cNvSpPr/>
          <p:nvPr/>
        </p:nvSpPr>
        <p:spPr>
          <a:xfrm>
            <a:off x="9090401" y="3300688"/>
            <a:ext cx="723275" cy="30777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ja-JP" altLang="en-US" sz="1400" dirty="0"/>
              <a:t>株式等</a:t>
            </a:r>
            <a:endParaRPr lang="en-US" altLang="ja-JP" sz="1400" dirty="0"/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339DEC4E-BD50-4304-87E5-3F91BB9EC542}"/>
              </a:ext>
            </a:extLst>
          </p:cNvPr>
          <p:cNvSpPr/>
          <p:nvPr/>
        </p:nvSpPr>
        <p:spPr>
          <a:xfrm>
            <a:off x="6930574" y="2823899"/>
            <a:ext cx="1800493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ja-JP" altLang="en-US" dirty="0"/>
              <a:t>保険・年金など</a:t>
            </a:r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3345557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直線コネクタ 11"/>
          <p:cNvCxnSpPr>
            <a:cxnSpLocks/>
          </p:cNvCxnSpPr>
          <p:nvPr/>
        </p:nvCxnSpPr>
        <p:spPr>
          <a:xfrm>
            <a:off x="1524000" y="548680"/>
            <a:ext cx="9144000" cy="0"/>
          </a:xfrm>
          <a:prstGeom prst="line">
            <a:avLst/>
          </a:prstGeom>
          <a:ln w="25400"/>
          <a:effectLst>
            <a:outerShdw blurRad="25400" dist="50800" dir="5400000" algn="ctr" rotWithShape="0">
              <a:srgbClr val="0000CC"/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スライド番号プレースホルダー 3"/>
          <p:cNvSpPr>
            <a:spLocks noGrp="1"/>
          </p:cNvSpPr>
          <p:nvPr>
            <p:ph type="sldNum" sz="quarter" idx="12"/>
          </p:nvPr>
        </p:nvSpPr>
        <p:spPr>
          <a:xfrm>
            <a:off x="10056440" y="6533258"/>
            <a:ext cx="432048" cy="352127"/>
          </a:xfrm>
        </p:spPr>
        <p:txBody>
          <a:bodyPr/>
          <a:lstStyle/>
          <a:p>
            <a:pPr>
              <a:defRPr/>
            </a:pPr>
            <a:fld id="{2F3F099E-1254-418E-B3CB-DF92FAA04B19}" type="slidenum">
              <a:rPr lang="ja-JP" altLang="en-US" smtClean="0"/>
              <a:pPr>
                <a:defRPr/>
              </a:pPr>
              <a:t>5</a:t>
            </a:fld>
            <a:endParaRPr lang="ja-JP" altLang="en-US" dirty="0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7C91DFA4-C3C8-4E7F-91EE-5A5504C02D9A}"/>
              </a:ext>
            </a:extLst>
          </p:cNvPr>
          <p:cNvSpPr/>
          <p:nvPr/>
        </p:nvSpPr>
        <p:spPr>
          <a:xfrm>
            <a:off x="1631504" y="44625"/>
            <a:ext cx="617188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400" dirty="0"/>
              <a:t>家計の金融資産構成①（</a:t>
            </a:r>
            <a:r>
              <a:rPr lang="en-US" altLang="ja-JP" sz="2400" dirty="0"/>
              <a:t>1979-2025</a:t>
            </a:r>
            <a:r>
              <a:rPr lang="ja-JP" altLang="en-US" sz="2400" dirty="0"/>
              <a:t>）</a:t>
            </a:r>
            <a:r>
              <a:rPr lang="en-US" altLang="ja-JP" sz="2400" dirty="0"/>
              <a:t>3</a:t>
            </a:r>
            <a:r>
              <a:rPr lang="ja-JP" altLang="en-US" sz="2400" dirty="0"/>
              <a:t>月末</a:t>
            </a: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87D5C168-6846-4E8F-9DD2-D6DA50B2B9A2}"/>
              </a:ext>
            </a:extLst>
          </p:cNvPr>
          <p:cNvSpPr/>
          <p:nvPr/>
        </p:nvSpPr>
        <p:spPr>
          <a:xfrm>
            <a:off x="7680176" y="6453337"/>
            <a:ext cx="2624436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1200" dirty="0"/>
              <a:t>日本銀行時系列統計データより作成</a:t>
            </a:r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8660E82D-21E3-4960-B0D7-E28A810ABEEC}"/>
              </a:ext>
            </a:extLst>
          </p:cNvPr>
          <p:cNvSpPr/>
          <p:nvPr/>
        </p:nvSpPr>
        <p:spPr>
          <a:xfrm>
            <a:off x="8698962" y="271682"/>
            <a:ext cx="2010487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200" dirty="0"/>
              <a:t>2025</a:t>
            </a:r>
            <a:r>
              <a:rPr lang="ja-JP" altLang="en-US" sz="1200" dirty="0"/>
              <a:t>年</a:t>
            </a:r>
            <a:r>
              <a:rPr lang="en-US" altLang="ja-JP" sz="1200" dirty="0"/>
              <a:t>9</a:t>
            </a:r>
            <a:r>
              <a:rPr lang="ja-JP" altLang="en-US" sz="1200" dirty="0"/>
              <a:t>月</a:t>
            </a:r>
            <a:r>
              <a:rPr lang="en-US" altLang="ja-JP" sz="1200" dirty="0"/>
              <a:t>18</a:t>
            </a:r>
            <a:r>
              <a:rPr lang="ja-JP" altLang="en-US" sz="1200" dirty="0"/>
              <a:t>日・日銀発表</a:t>
            </a:r>
          </a:p>
        </p:txBody>
      </p:sp>
      <p:graphicFrame>
        <p:nvGraphicFramePr>
          <p:cNvPr id="3" name="グラフ 2">
            <a:extLst>
              <a:ext uri="{FF2B5EF4-FFF2-40B4-BE49-F238E27FC236}">
                <a16:creationId xmlns:a16="http://schemas.microsoft.com/office/drawing/2014/main" id="{F9BD246F-AA12-4EAB-BEA4-1E3DB7F2C7B7}"/>
              </a:ext>
            </a:extLst>
          </p:cNvPr>
          <p:cNvGraphicFramePr>
            <a:graphicFrameLocks/>
          </p:cNvGraphicFramePr>
          <p:nvPr/>
        </p:nvGraphicFramePr>
        <p:xfrm>
          <a:off x="1887388" y="628602"/>
          <a:ext cx="8417224" cy="61017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0106909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直線コネクタ 11"/>
          <p:cNvCxnSpPr>
            <a:cxnSpLocks/>
          </p:cNvCxnSpPr>
          <p:nvPr/>
        </p:nvCxnSpPr>
        <p:spPr>
          <a:xfrm>
            <a:off x="1524000" y="548680"/>
            <a:ext cx="9144000" cy="0"/>
          </a:xfrm>
          <a:prstGeom prst="line">
            <a:avLst/>
          </a:prstGeom>
          <a:ln w="25400"/>
          <a:effectLst>
            <a:outerShdw blurRad="25400" dist="50800" dir="5400000" algn="ctr" rotWithShape="0">
              <a:srgbClr val="0000CC"/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スライド番号プレースホルダー 3"/>
          <p:cNvSpPr>
            <a:spLocks noGrp="1"/>
          </p:cNvSpPr>
          <p:nvPr>
            <p:ph type="sldNum" sz="quarter" idx="12"/>
          </p:nvPr>
        </p:nvSpPr>
        <p:spPr>
          <a:xfrm>
            <a:off x="10056440" y="6533258"/>
            <a:ext cx="432048" cy="352127"/>
          </a:xfrm>
        </p:spPr>
        <p:txBody>
          <a:bodyPr/>
          <a:lstStyle/>
          <a:p>
            <a:pPr>
              <a:defRPr/>
            </a:pPr>
            <a:fld id="{2F3F099E-1254-418E-B3CB-DF92FAA04B19}" type="slidenum">
              <a:rPr lang="ja-JP" altLang="en-US" smtClean="0"/>
              <a:pPr>
                <a:defRPr/>
              </a:pPr>
              <a:t>6</a:t>
            </a:fld>
            <a:endParaRPr lang="ja-JP" altLang="en-US" dirty="0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971FC795-8F88-43A4-94A6-2289E2FDB036}"/>
              </a:ext>
            </a:extLst>
          </p:cNvPr>
          <p:cNvSpPr/>
          <p:nvPr/>
        </p:nvSpPr>
        <p:spPr>
          <a:xfrm>
            <a:off x="2711625" y="620688"/>
            <a:ext cx="18004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dirty="0"/>
              <a:t>（単位：億円）</a:t>
            </a:r>
            <a:endParaRPr lang="ja-JP" altLang="en-US" dirty="0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7C91DFA4-C3C8-4E7F-91EE-5A5504C02D9A}"/>
              </a:ext>
            </a:extLst>
          </p:cNvPr>
          <p:cNvSpPr/>
          <p:nvPr/>
        </p:nvSpPr>
        <p:spPr>
          <a:xfrm>
            <a:off x="1631504" y="44625"/>
            <a:ext cx="731642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400" dirty="0"/>
              <a:t>家計部門・純金融資産残高の推移（</a:t>
            </a:r>
            <a:r>
              <a:rPr lang="en-US" altLang="ja-JP" dirty="0">
                <a:latin typeface="+mj-ea"/>
                <a:ea typeface="+mj-ea"/>
              </a:rPr>
              <a:t>1979-2025</a:t>
            </a:r>
            <a:r>
              <a:rPr lang="ja-JP" altLang="en-US" dirty="0">
                <a:latin typeface="+mj-ea"/>
                <a:ea typeface="+mj-ea"/>
              </a:rPr>
              <a:t>・</a:t>
            </a:r>
            <a:r>
              <a:rPr lang="en-US" altLang="ja-JP" dirty="0">
                <a:latin typeface="+mj-ea"/>
                <a:ea typeface="+mj-ea"/>
              </a:rPr>
              <a:t>3</a:t>
            </a:r>
            <a:r>
              <a:rPr lang="ja-JP" altLang="en-US" dirty="0">
                <a:latin typeface="+mj-ea"/>
                <a:ea typeface="+mj-ea"/>
              </a:rPr>
              <a:t>月末</a:t>
            </a:r>
            <a:r>
              <a:rPr lang="ja-JP" altLang="en-US" sz="2400" dirty="0"/>
              <a:t>）</a:t>
            </a: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87D5C168-6846-4E8F-9DD2-D6DA50B2B9A2}"/>
              </a:ext>
            </a:extLst>
          </p:cNvPr>
          <p:cNvSpPr/>
          <p:nvPr/>
        </p:nvSpPr>
        <p:spPr>
          <a:xfrm>
            <a:off x="7680176" y="6453337"/>
            <a:ext cx="2624436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1200" dirty="0"/>
              <a:t>日本銀行時系列統計データより作成</a:t>
            </a:r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8660E82D-21E3-4960-B0D7-E28A810ABEEC}"/>
              </a:ext>
            </a:extLst>
          </p:cNvPr>
          <p:cNvSpPr/>
          <p:nvPr/>
        </p:nvSpPr>
        <p:spPr>
          <a:xfrm>
            <a:off x="8698962" y="260649"/>
            <a:ext cx="2010487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200" dirty="0"/>
              <a:t>2025</a:t>
            </a:r>
            <a:r>
              <a:rPr lang="ja-JP" altLang="en-US" sz="1200" dirty="0"/>
              <a:t>年</a:t>
            </a:r>
            <a:r>
              <a:rPr lang="en-US" altLang="ja-JP" sz="1200" dirty="0"/>
              <a:t>9</a:t>
            </a:r>
            <a:r>
              <a:rPr lang="ja-JP" altLang="en-US" sz="1200" dirty="0"/>
              <a:t>月</a:t>
            </a:r>
            <a:r>
              <a:rPr lang="en-US" altLang="ja-JP" sz="1200" dirty="0"/>
              <a:t>18</a:t>
            </a:r>
            <a:r>
              <a:rPr lang="ja-JP" altLang="en-US" sz="1200" dirty="0"/>
              <a:t>日・日銀発表</a:t>
            </a:r>
          </a:p>
        </p:txBody>
      </p:sp>
      <p:sp>
        <p:nvSpPr>
          <p:cNvPr id="4" name="吹き出し: 線 3">
            <a:extLst>
              <a:ext uri="{FF2B5EF4-FFF2-40B4-BE49-F238E27FC236}">
                <a16:creationId xmlns:a16="http://schemas.microsoft.com/office/drawing/2014/main" id="{51753475-A876-47AD-A3E1-5F25C7E3C64A}"/>
              </a:ext>
            </a:extLst>
          </p:cNvPr>
          <p:cNvSpPr/>
          <p:nvPr/>
        </p:nvSpPr>
        <p:spPr>
          <a:xfrm>
            <a:off x="3791744" y="1196752"/>
            <a:ext cx="1872208" cy="360040"/>
          </a:xfrm>
          <a:prstGeom prst="borderCallout1">
            <a:avLst>
              <a:gd name="adj1" fmla="val 98453"/>
              <a:gd name="adj2" fmla="val 86950"/>
              <a:gd name="adj3" fmla="val 288501"/>
              <a:gd name="adj4" fmla="val 1086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/>
              <a:t>純金融資産比率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055886C0-5B57-4EA8-ADC4-62E083C5D93F}"/>
              </a:ext>
            </a:extLst>
          </p:cNvPr>
          <p:cNvSpPr txBox="1"/>
          <p:nvPr/>
        </p:nvSpPr>
        <p:spPr>
          <a:xfrm>
            <a:off x="8832304" y="5994431"/>
            <a:ext cx="720080" cy="3679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/>
              <a:t>2025</a:t>
            </a:r>
            <a:endParaRPr lang="ja-JP" altLang="en-US" dirty="0"/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106A5064-7798-438A-A875-391849EBC897}"/>
              </a:ext>
            </a:extLst>
          </p:cNvPr>
          <p:cNvSpPr txBox="1"/>
          <p:nvPr/>
        </p:nvSpPr>
        <p:spPr>
          <a:xfrm>
            <a:off x="2711624" y="6039908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/>
              <a:t>1979</a:t>
            </a:r>
            <a:endParaRPr lang="ja-JP" altLang="en-US" dirty="0"/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570CD17D-730F-4E09-BACF-6153271D2419}"/>
              </a:ext>
            </a:extLst>
          </p:cNvPr>
          <p:cNvSpPr txBox="1"/>
          <p:nvPr/>
        </p:nvSpPr>
        <p:spPr>
          <a:xfrm>
            <a:off x="6240016" y="6039908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/>
              <a:t>2006</a:t>
            </a:r>
            <a:endParaRPr lang="ja-JP" altLang="en-US" dirty="0"/>
          </a:p>
        </p:txBody>
      </p:sp>
      <p:graphicFrame>
        <p:nvGraphicFramePr>
          <p:cNvPr id="3" name="グラフ 2">
            <a:extLst>
              <a:ext uri="{FF2B5EF4-FFF2-40B4-BE49-F238E27FC236}">
                <a16:creationId xmlns:a16="http://schemas.microsoft.com/office/drawing/2014/main" id="{B2D79A64-A85D-4846-BD53-90E7540C2C0C}"/>
              </a:ext>
            </a:extLst>
          </p:cNvPr>
          <p:cNvGraphicFramePr>
            <a:graphicFrameLocks/>
          </p:cNvGraphicFramePr>
          <p:nvPr/>
        </p:nvGraphicFramePr>
        <p:xfrm>
          <a:off x="1631504" y="908726"/>
          <a:ext cx="8673108" cy="5256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0876512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5162</TotalTime>
  <Words>385</Words>
  <Application>Microsoft Office PowerPoint</Application>
  <PresentationFormat>ワイド画面</PresentationFormat>
  <Paragraphs>95</Paragraphs>
  <Slides>6</Slides>
  <Notes>6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6</vt:i4>
      </vt:variant>
    </vt:vector>
  </HeadingPairs>
  <TitlesOfParts>
    <vt:vector size="14" baseType="lpstr">
      <vt:lpstr>Meiryo UI</vt:lpstr>
      <vt:lpstr>ＭＳ Ｐゴシック</vt:lpstr>
      <vt:lpstr>ＭＳ ゴシック</vt:lpstr>
      <vt:lpstr>メイリオ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Naoko Fuchigami</dc:creator>
  <cp:lastModifiedBy>貴子 柏原</cp:lastModifiedBy>
  <cp:revision>58</cp:revision>
  <cp:lastPrinted>2020-12-28T05:35:58Z</cp:lastPrinted>
  <dcterms:created xsi:type="dcterms:W3CDTF">2019-12-26T01:19:57Z</dcterms:created>
  <dcterms:modified xsi:type="dcterms:W3CDTF">2026-03-25T02:08:36Z</dcterms:modified>
</cp:coreProperties>
</file>