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92" r:id="rId3"/>
    <p:sldId id="297" r:id="rId4"/>
    <p:sldId id="275" r:id="rId5"/>
    <p:sldId id="296" r:id="rId6"/>
    <p:sldId id="293" r:id="rId7"/>
    <p:sldId id="294" r:id="rId8"/>
    <p:sldId id="298" r:id="rId9"/>
    <p:sldId id="291" r:id="rId10"/>
    <p:sldId id="295" r:id="rId11"/>
    <p:sldId id="29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81" autoAdjust="0"/>
    <p:restoredTop sz="94660"/>
  </p:normalViewPr>
  <p:slideViewPr>
    <p:cSldViewPr snapToGrid="0">
      <p:cViewPr varScale="1">
        <p:scale>
          <a:sx n="78" d="100"/>
          <a:sy n="78" d="100"/>
        </p:scale>
        <p:origin x="62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令和７年度・自動移管者の推移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60878645222"/>
          <c:y val="0.21746686441762886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  <c:pt idx="5">
                  <c:v>1421489</c:v>
                </c:pt>
                <c:pt idx="6">
                  <c:v>1427189</c:v>
                </c:pt>
                <c:pt idx="7">
                  <c:v>1433880</c:v>
                </c:pt>
                <c:pt idx="8">
                  <c:v>1450919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500000"/>
          <c:min val="13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/>
              <a:t>令和</a:t>
            </a:r>
            <a:r>
              <a:rPr lang="en-US" sz="2400"/>
              <a:t>7</a:t>
            </a:r>
            <a:r>
              <a:rPr lang="ja-JP" sz="2400"/>
              <a:t>・</a:t>
            </a:r>
            <a:r>
              <a:rPr lang="en-US" sz="2400"/>
              <a:t>iDeCo</a:t>
            </a:r>
            <a:r>
              <a:rPr lang="ja-JP" sz="240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1767024883648476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  <c:pt idx="5">
                  <c:v>386323</c:v>
                </c:pt>
                <c:pt idx="6">
                  <c:v>388654</c:v>
                </c:pt>
                <c:pt idx="7">
                  <c:v>389907</c:v>
                </c:pt>
                <c:pt idx="8">
                  <c:v>391379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  <c:pt idx="5">
                  <c:v>3205939</c:v>
                </c:pt>
                <c:pt idx="6">
                  <c:v>3225896</c:v>
                </c:pt>
                <c:pt idx="7">
                  <c:v>3246167</c:v>
                </c:pt>
                <c:pt idx="8">
                  <c:v>3270645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  <c:pt idx="5">
                  <c:v>151110</c:v>
                </c:pt>
                <c:pt idx="6">
                  <c:v>151358</c:v>
                </c:pt>
                <c:pt idx="7">
                  <c:v>151364</c:v>
                </c:pt>
                <c:pt idx="8">
                  <c:v>151348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dLbl>
              <c:idx val="5"/>
              <c:layout>
                <c:manualLayout>
                  <c:x val="0"/>
                  <c:y val="-3.29378705110942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4.38819665372291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63-402E-85E2-24C1560A5845}"/>
                </c:ext>
              </c:extLst>
            </c:dLbl>
            <c:dLbl>
              <c:idx val="6"/>
              <c:layout>
                <c:manualLayout>
                  <c:x val="2.3315282653741799E-3"/>
                  <c:y val="-3.1875520487091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ED-4B8C-99D5-2ABF9484F259}"/>
                </c:ext>
              </c:extLst>
            </c:dLbl>
            <c:dLbl>
              <c:idx val="7"/>
              <c:layout>
                <c:manualLayout>
                  <c:x val="-8.5488382161300862E-17"/>
                  <c:y val="-3.40005551862308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95-440A-894C-F333B132CC26}"/>
                </c:ext>
              </c:extLst>
            </c:dLbl>
            <c:dLbl>
              <c:idx val="8"/>
              <c:layout>
                <c:manualLayout>
                  <c:x val="2.3315282653741799E-3"/>
                  <c:y val="-2.33753816905337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28-4F12-8E14-84E4CF87B2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  <c:pt idx="5">
                  <c:v>12408</c:v>
                </c:pt>
                <c:pt idx="6">
                  <c:v>12599</c:v>
                </c:pt>
                <c:pt idx="7">
                  <c:v>12859</c:v>
                </c:pt>
                <c:pt idx="8">
                  <c:v>13139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ja-JP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個人型加入者数の推移</a:t>
            </a:r>
            <a:r>
              <a:rPr lang="ja-JP" altLang="en-US" sz="2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5072926162260715"/>
          <c:y val="7.99299610817607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[1]個人型!$A$3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[1]個人型!$B$3:$W$3</c:f>
            </c:numRef>
          </c:val>
          <c:extLst>
            <c:ext xmlns:c16="http://schemas.microsoft.com/office/drawing/2014/chart" uri="{C3380CC4-5D6E-409C-BE32-E72D297353CC}">
              <c16:uniqueId val="{00000000-6C53-4BC7-874F-0260F4CAC662}"/>
            </c:ext>
          </c:extLst>
        </c:ser>
        <c:ser>
          <c:idx val="2"/>
          <c:order val="1"/>
          <c:tx>
            <c:strRef>
              <c:f>[1]個人型!$A$4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[1]個人型!$B$4:$W$4</c:f>
            </c:numRef>
          </c:val>
          <c:extLst>
            <c:ext xmlns:c16="http://schemas.microsoft.com/office/drawing/2014/chart" uri="{C3380CC4-5D6E-409C-BE32-E72D297353CC}">
              <c16:uniqueId val="{00000001-6C53-4BC7-874F-0260F4CAC662}"/>
            </c:ext>
          </c:extLst>
        </c:ser>
        <c:ser>
          <c:idx val="3"/>
          <c:order val="2"/>
          <c:tx>
            <c:strRef>
              <c:f>[1]個人型!$A$5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[1]個人型!$B$5:$W$5</c:f>
            </c:numRef>
          </c:val>
          <c:extLst>
            <c:ext xmlns:c16="http://schemas.microsoft.com/office/drawing/2014/chart" uri="{C3380CC4-5D6E-409C-BE32-E72D297353CC}">
              <c16:uniqueId val="{00000002-6C53-4BC7-874F-0260F4CAC662}"/>
            </c:ext>
          </c:extLst>
        </c:ser>
        <c:ser>
          <c:idx val="4"/>
          <c:order val="3"/>
          <c:tx>
            <c:strRef>
              <c:f>[1]個人型!$A$6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[1]個人型!$B$6:$W$6</c:f>
            </c:numRef>
          </c:val>
          <c:extLst>
            <c:ext xmlns:c16="http://schemas.microsoft.com/office/drawing/2014/chart" uri="{C3380CC4-5D6E-409C-BE32-E72D297353CC}">
              <c16:uniqueId val="{00000003-6C53-4BC7-874F-0260F4CAC662}"/>
            </c:ext>
          </c:extLst>
        </c:ser>
        <c:ser>
          <c:idx val="0"/>
          <c:order val="4"/>
          <c:tx>
            <c:strRef>
              <c:f>[1]個人型!$A$2</c:f>
              <c:strCache>
                <c:ptCount val="1"/>
                <c:pt idx="0">
                  <c:v>#REF!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53-4BC7-874F-0260F4CAC662}"/>
                </c:ext>
              </c:extLst>
            </c:dLbl>
            <c:dLbl>
              <c:idx val="22"/>
              <c:layout>
                <c:manualLayout>
                  <c:x val="-3.0160591657109898E-2"/>
                  <c:y val="-0.397993319770918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C53-4BC7-874F-0260F4CAC6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[1]個人型!$B$1:$X$1</c:f>
              <c:strCache>
                <c:ptCount val="23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</c:strCache>
            </c:strRef>
          </c:cat>
          <c:val>
            <c:numRef>
              <c:f>[1]個人型!$B$2:$X$2</c:f>
              <c:numCache>
                <c:formatCode>#,##0_);[Red]\(#,##0\)</c:formatCode>
                <c:ptCount val="23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C53-4BC7-874F-0260F4CAC66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800" b="0" i="0" u="none" strike="noStrike" kern="1200" baseline="0" dirty="0" err="1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1800" b="0" i="0" u="none" strike="noStrike" kern="1200" baseline="0" dirty="0">
                <a:solidFill>
                  <a:srgbClr val="44546A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（年次）</a:t>
            </a:r>
            <a:endParaRPr lang="ja-JP" sz="18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33142280270266533"/>
          <c:y val="0.105351172880537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8D54-4116-86F2-D2EF1B105A91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8D54-4116-86F2-D2EF1B105A91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8D54-4116-86F2-D2EF1B105A91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8D54-4116-86F2-D2EF1B105A91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54-4116-86F2-D2EF1B105A91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54-4116-86F2-D2EF1B105A91}"/>
                </c:ext>
              </c:extLst>
            </c:dLbl>
            <c:dLbl>
              <c:idx val="23"/>
              <c:layout>
                <c:manualLayout>
                  <c:x val="-8.2256159064844625E-3"/>
                  <c:y val="-0.409699005646534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54-4116-86F2-D2EF1B105A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'個人型(年次)'!$B$1:$Y$1</c:f>
              <c:strCache>
                <c:ptCount val="24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</c:strCache>
            </c:strRef>
          </c:cat>
          <c:val>
            <c:numRef>
              <c:f>'個人型(年次)'!$B$2:$Y$2</c:f>
              <c:numCache>
                <c:formatCode>#,##0_);[Red]\(#,##0\)</c:formatCode>
                <c:ptCount val="24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D54-4116-86F2-D2EF1B105A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  <c:pt idx="5">
                  <c:v>1072936</c:v>
                </c:pt>
                <c:pt idx="6">
                  <c:v>1086732</c:v>
                </c:pt>
                <c:pt idx="7">
                  <c:v>1092389</c:v>
                </c:pt>
                <c:pt idx="8">
                  <c:v>1101468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200000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令和５年度・自動移管者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0.39178</cdr:x>
      <cdr:y>0.1875</cdr:y>
    </cdr:from>
    <cdr:to>
      <cdr:x>0.47838</cdr:x>
      <cdr:y>0.22836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268118" y="112057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  <cdr:relSizeAnchor xmlns:cdr="http://schemas.openxmlformats.org/drawingml/2006/chartDrawing">
    <cdr:from>
      <cdr:x>0.46477</cdr:x>
      <cdr:y>0.18916</cdr:y>
    </cdr:from>
    <cdr:to>
      <cdr:x>0.55137</cdr:x>
      <cdr:y>0.23002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936FD130-B54F-3768-B048-B10CA7F7E099}"/>
            </a:ext>
          </a:extLst>
        </cdr:cNvPr>
        <cdr:cNvSpPr txBox="1"/>
      </cdr:nvSpPr>
      <cdr:spPr>
        <a:xfrm xmlns:a="http://schemas.openxmlformats.org/drawingml/2006/main">
          <a:off x="5063248" y="1130513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3,755,780</a:t>
          </a:r>
        </a:p>
      </cdr:txBody>
    </cdr:sp>
  </cdr:relSizeAnchor>
  <cdr:relSizeAnchor xmlns:cdr="http://schemas.openxmlformats.org/drawingml/2006/chartDrawing">
    <cdr:from>
      <cdr:x>0.54238</cdr:x>
      <cdr:y>0.18576</cdr:y>
    </cdr:from>
    <cdr:to>
      <cdr:x>0.62898</cdr:x>
      <cdr:y>0.22662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E91ABCF4-C4A8-2F29-0834-4C58B367646D}"/>
            </a:ext>
          </a:extLst>
        </cdr:cNvPr>
        <cdr:cNvSpPr txBox="1"/>
      </cdr:nvSpPr>
      <cdr:spPr>
        <a:xfrm xmlns:a="http://schemas.openxmlformats.org/drawingml/2006/main">
          <a:off x="5908741" y="1110171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3,778,507</a:t>
          </a:r>
        </a:p>
      </cdr:txBody>
    </cdr:sp>
  </cdr:relSizeAnchor>
  <cdr:relSizeAnchor xmlns:cdr="http://schemas.openxmlformats.org/drawingml/2006/chartDrawing">
    <cdr:from>
      <cdr:x>0.61326</cdr:x>
      <cdr:y>0.18406</cdr:y>
    </cdr:from>
    <cdr:to>
      <cdr:x>0.69986</cdr:x>
      <cdr:y>0.22492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41EB732-0ECF-40DF-13E6-FE6DAC9E51C8}"/>
            </a:ext>
          </a:extLst>
        </cdr:cNvPr>
        <cdr:cNvSpPr txBox="1"/>
      </cdr:nvSpPr>
      <cdr:spPr>
        <a:xfrm xmlns:a="http://schemas.openxmlformats.org/drawingml/2006/main">
          <a:off x="6680942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3,800,297</a:t>
          </a:r>
        </a:p>
      </cdr:txBody>
    </cdr:sp>
  </cdr:relSizeAnchor>
  <cdr:relSizeAnchor xmlns:cdr="http://schemas.openxmlformats.org/drawingml/2006/chartDrawing">
    <cdr:from>
      <cdr:x>0.68727</cdr:x>
      <cdr:y>0.18406</cdr:y>
    </cdr:from>
    <cdr:to>
      <cdr:x>0.77387</cdr:x>
      <cdr:y>0.22492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BC2300B2-B63F-46C4-3CAE-497AD956C993}"/>
            </a:ext>
          </a:extLst>
        </cdr:cNvPr>
        <cdr:cNvSpPr txBox="1"/>
      </cdr:nvSpPr>
      <cdr:spPr>
        <a:xfrm xmlns:a="http://schemas.openxmlformats.org/drawingml/2006/main">
          <a:off x="7487187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3,826,511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10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A6214-A400-4C1A-130E-79ED9E0B9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558579-B93A-C6A3-3537-DE94AD0E6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7D73B4-8F5B-7C72-65A1-9072D654C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48DE56-076A-3141-6969-B71AFB468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840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https://www.ideco-koushiki.jp/library/pdf/join_overview_R0712.pdf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2852553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https://www.ideco-koushiki.jp/library/pdf/join_overview_R0712.pdf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31604"/>
              </p:ext>
            </p:extLst>
          </p:nvPr>
        </p:nvGraphicFramePr>
        <p:xfrm>
          <a:off x="46178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5373FF-E4D4-4C33-9747-52B1ADED021F}"/>
              </a:ext>
            </a:extLst>
          </p:cNvPr>
          <p:cNvSpPr/>
          <p:nvPr/>
        </p:nvSpPr>
        <p:spPr>
          <a:xfrm>
            <a:off x="5217278" y="6401175"/>
            <a:ext cx="71959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より作成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1907330"/>
              </p:ext>
            </p:extLst>
          </p:nvPr>
        </p:nvGraphicFramePr>
        <p:xfrm>
          <a:off x="487681" y="174172"/>
          <a:ext cx="11145520" cy="6037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872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F8C39-E637-80BC-5459-7BF75BF5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915915"/>
              </p:ext>
            </p:extLst>
          </p:nvPr>
        </p:nvGraphicFramePr>
        <p:xfrm>
          <a:off x="757084" y="174171"/>
          <a:ext cx="10717161" cy="6138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77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https://www.ideco-koushiki.jp/library/pdf/join_overview_R0712.pdf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5289771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3291</TotalTime>
  <Words>335</Words>
  <Application>Microsoft Office PowerPoint</Application>
  <PresentationFormat>ワイド画面</PresentationFormat>
  <Paragraphs>68</Paragraphs>
  <Slides>11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36</cp:revision>
  <dcterms:created xsi:type="dcterms:W3CDTF">2024-07-26T04:44:37Z</dcterms:created>
  <dcterms:modified xsi:type="dcterms:W3CDTF">2026-02-06T02:24:29Z</dcterms:modified>
</cp:coreProperties>
</file>