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8" r:id="rId2"/>
    <p:sldId id="349" r:id="rId3"/>
    <p:sldId id="354" r:id="rId4"/>
    <p:sldId id="288" r:id="rId5"/>
    <p:sldId id="304" r:id="rId6"/>
    <p:sldId id="353" r:id="rId7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.kashiwabara@tim-con.com" initials="tc" lastIdx="1" clrIdx="0">
    <p:extLst>
      <p:ext uri="{19B8F6BF-5375-455C-9EA6-DF929625EA0E}">
        <p15:presenceInfo xmlns:p15="http://schemas.microsoft.com/office/powerpoint/2012/main" userId="53c45769c91acf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67" y="8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'79-19３末'!$U$2:$AU$2</c:f>
              <c:numCache>
                <c:formatCode>#,##0_);[Red]\(#,##0\)</c:formatCode>
                <c:ptCount val="27"/>
                <c:pt idx="0">
                  <c:v>7237920</c:v>
                </c:pt>
                <c:pt idx="1">
                  <c:v>7447381</c:v>
                </c:pt>
                <c:pt idx="2">
                  <c:v>7514288</c:v>
                </c:pt>
                <c:pt idx="3">
                  <c:v>7654295</c:v>
                </c:pt>
                <c:pt idx="4">
                  <c:v>7656957</c:v>
                </c:pt>
                <c:pt idx="5">
                  <c:v>7723379</c:v>
                </c:pt>
                <c:pt idx="6">
                  <c:v>7911393</c:v>
                </c:pt>
                <c:pt idx="7">
                  <c:v>7864435</c:v>
                </c:pt>
                <c:pt idx="8">
                  <c:v>7869099</c:v>
                </c:pt>
                <c:pt idx="9">
                  <c:v>7939890</c:v>
                </c:pt>
                <c:pt idx="10">
                  <c:v>8060030</c:v>
                </c:pt>
                <c:pt idx="11">
                  <c:v>8190118</c:v>
                </c:pt>
                <c:pt idx="12">
                  <c:v>8292830</c:v>
                </c:pt>
                <c:pt idx="13">
                  <c:v>8478765</c:v>
                </c:pt>
                <c:pt idx="14">
                  <c:v>8624943</c:v>
                </c:pt>
                <c:pt idx="15">
                  <c:v>8802344</c:v>
                </c:pt>
                <c:pt idx="16">
                  <c:v>8987488</c:v>
                </c:pt>
                <c:pt idx="17">
                  <c:v>9110607</c:v>
                </c:pt>
                <c:pt idx="18">
                  <c:v>9324761</c:v>
                </c:pt>
                <c:pt idx="19" formatCode="#,##0">
                  <c:v>9605473</c:v>
                </c:pt>
                <c:pt idx="20" formatCode="#,##0">
                  <c:v>9591385</c:v>
                </c:pt>
                <c:pt idx="21" formatCode="#,##0">
                  <c:v>9795927</c:v>
                </c:pt>
                <c:pt idx="22" formatCode="#,##0">
                  <c:v>9999568</c:v>
                </c:pt>
                <c:pt idx="23" formatCode="#,##0">
                  <c:v>10573653</c:v>
                </c:pt>
                <c:pt idx="24" formatCode="#,##0">
                  <c:v>10880617</c:v>
                </c:pt>
                <c:pt idx="25" formatCode="#,##0">
                  <c:v>11184202</c:v>
                </c:pt>
                <c:pt idx="26" formatCode="#,##0">
                  <c:v>11184202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A3-4DAB-BB11-3DC83785260E}"/>
            </c:ext>
          </c:extLst>
        </c:ser>
        <c:ser>
          <c:idx val="1"/>
          <c:order val="1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'79-19３末'!$U$4:$AU$4</c:f>
              <c:numCache>
                <c:formatCode>#,##0_);[Red]\(#,##0\)</c:formatCode>
                <c:ptCount val="27"/>
                <c:pt idx="0">
                  <c:v>552013</c:v>
                </c:pt>
                <c:pt idx="1">
                  <c:v>505716</c:v>
                </c:pt>
                <c:pt idx="2">
                  <c:v>480797</c:v>
                </c:pt>
                <c:pt idx="3">
                  <c:v>418026</c:v>
                </c:pt>
                <c:pt idx="4">
                  <c:v>341711</c:v>
                </c:pt>
                <c:pt idx="5">
                  <c:v>322299</c:v>
                </c:pt>
                <c:pt idx="6">
                  <c:v>371034</c:v>
                </c:pt>
                <c:pt idx="7">
                  <c:v>403474</c:v>
                </c:pt>
                <c:pt idx="8">
                  <c:v>429418</c:v>
                </c:pt>
                <c:pt idx="9">
                  <c:v>436583</c:v>
                </c:pt>
                <c:pt idx="10">
                  <c:v>422686</c:v>
                </c:pt>
                <c:pt idx="11">
                  <c:v>410797</c:v>
                </c:pt>
                <c:pt idx="12">
                  <c:v>373868</c:v>
                </c:pt>
                <c:pt idx="13">
                  <c:v>339319</c:v>
                </c:pt>
                <c:pt idx="14">
                  <c:v>307857</c:v>
                </c:pt>
                <c:pt idx="15">
                  <c:v>282859</c:v>
                </c:pt>
                <c:pt idx="16">
                  <c:v>261560</c:v>
                </c:pt>
                <c:pt idx="17">
                  <c:v>255313</c:v>
                </c:pt>
                <c:pt idx="18">
                  <c:v>245446</c:v>
                </c:pt>
                <c:pt idx="19" formatCode="#,##0">
                  <c:v>232686</c:v>
                </c:pt>
                <c:pt idx="20" formatCode="#,##0">
                  <c:v>232453</c:v>
                </c:pt>
                <c:pt idx="21" formatCode="#,##0">
                  <c:v>250857</c:v>
                </c:pt>
                <c:pt idx="22" formatCode="#,##0">
                  <c:v>264313</c:v>
                </c:pt>
                <c:pt idx="23" formatCode="#,##0">
                  <c:v>264987</c:v>
                </c:pt>
                <c:pt idx="24" formatCode="#,##0">
                  <c:v>256190</c:v>
                </c:pt>
                <c:pt idx="25" formatCode="#,##0">
                  <c:v>288673</c:v>
                </c:pt>
                <c:pt idx="26" formatCode="#,##0">
                  <c:v>288673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A3-4DAB-BB11-3DC83785260E}"/>
            </c:ext>
          </c:extLst>
        </c:ser>
        <c:ser>
          <c:idx val="2"/>
          <c:order val="2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'79-19３末'!$U$5:$AU$5</c:f>
              <c:numCache>
                <c:formatCode>#,##0_);[Red]\(#,##0\)</c:formatCode>
                <c:ptCount val="27"/>
                <c:pt idx="0">
                  <c:v>1225536</c:v>
                </c:pt>
                <c:pt idx="1">
                  <c:v>1702600</c:v>
                </c:pt>
                <c:pt idx="2">
                  <c:v>1468536</c:v>
                </c:pt>
                <c:pt idx="3">
                  <c:v>1229510</c:v>
                </c:pt>
                <c:pt idx="4">
                  <c:v>1059518</c:v>
                </c:pt>
                <c:pt idx="5">
                  <c:v>1577987</c:v>
                </c:pt>
                <c:pt idx="6">
                  <c:v>1736773</c:v>
                </c:pt>
                <c:pt idx="7">
                  <c:v>2538035</c:v>
                </c:pt>
                <c:pt idx="8">
                  <c:v>2694459</c:v>
                </c:pt>
                <c:pt idx="9">
                  <c:v>1812191</c:v>
                </c:pt>
                <c:pt idx="10">
                  <c:v>1327976</c:v>
                </c:pt>
                <c:pt idx="11">
                  <c:v>1611541</c:v>
                </c:pt>
                <c:pt idx="12">
                  <c:v>1677481</c:v>
                </c:pt>
                <c:pt idx="13">
                  <c:v>1677797</c:v>
                </c:pt>
                <c:pt idx="14">
                  <c:v>2038517</c:v>
                </c:pt>
                <c:pt idx="15">
                  <c:v>2262606</c:v>
                </c:pt>
                <c:pt idx="16">
                  <c:v>2657031</c:v>
                </c:pt>
                <c:pt idx="17">
                  <c:v>2595122</c:v>
                </c:pt>
                <c:pt idx="18">
                  <c:v>2814355</c:v>
                </c:pt>
                <c:pt idx="19" formatCode="#,##0">
                  <c:v>2719469</c:v>
                </c:pt>
                <c:pt idx="20" formatCode="#,##0">
                  <c:v>2760019</c:v>
                </c:pt>
                <c:pt idx="21" formatCode="#,##0">
                  <c:v>2725623</c:v>
                </c:pt>
                <c:pt idx="22" formatCode="#,##0">
                  <c:v>2198018</c:v>
                </c:pt>
                <c:pt idx="23" formatCode="#,##0">
                  <c:v>2940798</c:v>
                </c:pt>
                <c:pt idx="24" formatCode="#,##0">
                  <c:v>2963080</c:v>
                </c:pt>
                <c:pt idx="25" formatCode="#,##0">
                  <c:v>4324995</c:v>
                </c:pt>
                <c:pt idx="26" formatCode="#,##0">
                  <c:v>4324995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A3-4DAB-BB11-3DC83785260E}"/>
            </c:ext>
          </c:extLst>
        </c:ser>
        <c:ser>
          <c:idx val="3"/>
          <c:order val="3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'79-19３末'!$U$6:$AU$6</c:f>
              <c:numCache>
                <c:formatCode>#,##0_);[Red]\(#,##0\)</c:formatCode>
                <c:ptCount val="27"/>
                <c:pt idx="0">
                  <c:v>3589229</c:v>
                </c:pt>
                <c:pt idx="1">
                  <c:v>3698712</c:v>
                </c:pt>
                <c:pt idx="2">
                  <c:v>3776240</c:v>
                </c:pt>
                <c:pt idx="3">
                  <c:v>4186319</c:v>
                </c:pt>
                <c:pt idx="4">
                  <c:v>4232745</c:v>
                </c:pt>
                <c:pt idx="5">
                  <c:v>4130719</c:v>
                </c:pt>
                <c:pt idx="6">
                  <c:v>4806323</c:v>
                </c:pt>
                <c:pt idx="7">
                  <c:v>4817709</c:v>
                </c:pt>
                <c:pt idx="8">
                  <c:v>4829493</c:v>
                </c:pt>
                <c:pt idx="9">
                  <c:v>4739191</c:v>
                </c:pt>
                <c:pt idx="10">
                  <c:v>4660045</c:v>
                </c:pt>
                <c:pt idx="11">
                  <c:v>4700114</c:v>
                </c:pt>
                <c:pt idx="12">
                  <c:v>4706945</c:v>
                </c:pt>
                <c:pt idx="13">
                  <c:v>4763173</c:v>
                </c:pt>
                <c:pt idx="14">
                  <c:v>4924704</c:v>
                </c:pt>
                <c:pt idx="15">
                  <c:v>4951081</c:v>
                </c:pt>
                <c:pt idx="16">
                  <c:v>5138064</c:v>
                </c:pt>
                <c:pt idx="17">
                  <c:v>5163615</c:v>
                </c:pt>
                <c:pt idx="18">
                  <c:v>5183100</c:v>
                </c:pt>
                <c:pt idx="19" formatCode="#,##0">
                  <c:v>5220561</c:v>
                </c:pt>
                <c:pt idx="20" formatCode="#,##0">
                  <c:v>5218721</c:v>
                </c:pt>
                <c:pt idx="21" formatCode="#,##0">
                  <c:v>5273469</c:v>
                </c:pt>
                <c:pt idx="22" formatCode="#,##0">
                  <c:v>5270863</c:v>
                </c:pt>
                <c:pt idx="23" formatCode="#,##0">
                  <c:v>5382593</c:v>
                </c:pt>
                <c:pt idx="24" formatCode="#,##0">
                  <c:v>5381767</c:v>
                </c:pt>
                <c:pt idx="25" formatCode="#,##0">
                  <c:v>5406468</c:v>
                </c:pt>
                <c:pt idx="26" formatCode="#,##0">
                  <c:v>5406468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A3-4DAB-BB11-3DC83785260E}"/>
            </c:ext>
          </c:extLst>
        </c:ser>
        <c:ser>
          <c:idx val="4"/>
          <c:order val="4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'79-19３末'!$U$13:$AU$13</c:f>
              <c:numCache>
                <c:formatCode>#,##0_);[Red]\(#,##0\)</c:formatCode>
                <c:ptCount val="27"/>
                <c:pt idx="0">
                  <c:v>673042</c:v>
                </c:pt>
                <c:pt idx="1">
                  <c:v>656702</c:v>
                </c:pt>
                <c:pt idx="2">
                  <c:v>701548</c:v>
                </c:pt>
                <c:pt idx="3">
                  <c:v>687836</c:v>
                </c:pt>
                <c:pt idx="4">
                  <c:v>801641</c:v>
                </c:pt>
                <c:pt idx="5">
                  <c:v>765482</c:v>
                </c:pt>
                <c:pt idx="6">
                  <c:v>472107</c:v>
                </c:pt>
                <c:pt idx="7">
                  <c:v>444895</c:v>
                </c:pt>
                <c:pt idx="8">
                  <c:v>470500</c:v>
                </c:pt>
                <c:pt idx="9">
                  <c:v>453801</c:v>
                </c:pt>
                <c:pt idx="10">
                  <c:v>436508</c:v>
                </c:pt>
                <c:pt idx="11">
                  <c:v>458399</c:v>
                </c:pt>
                <c:pt idx="12">
                  <c:v>439994</c:v>
                </c:pt>
                <c:pt idx="13">
                  <c:v>444932</c:v>
                </c:pt>
                <c:pt idx="14">
                  <c:v>461130</c:v>
                </c:pt>
                <c:pt idx="15">
                  <c:v>468333</c:v>
                </c:pt>
                <c:pt idx="16">
                  <c:v>515653</c:v>
                </c:pt>
                <c:pt idx="17">
                  <c:v>492297</c:v>
                </c:pt>
                <c:pt idx="18">
                  <c:v>512114</c:v>
                </c:pt>
                <c:pt idx="19" formatCode="#,##0">
                  <c:v>512016</c:v>
                </c:pt>
                <c:pt idx="20" formatCode="#,##0">
                  <c:v>506131</c:v>
                </c:pt>
                <c:pt idx="21" formatCode="#,##0">
                  <c:v>511615</c:v>
                </c:pt>
                <c:pt idx="22" formatCode="#,##0">
                  <c:v>547813</c:v>
                </c:pt>
                <c:pt idx="23" formatCode="#,##0">
                  <c:v>517699</c:v>
                </c:pt>
                <c:pt idx="24" formatCode="#,##0">
                  <c:v>562933</c:v>
                </c:pt>
                <c:pt idx="25" formatCode="#,##0">
                  <c:v>787099</c:v>
                </c:pt>
                <c:pt idx="26" formatCode="#,##0">
                  <c:v>787099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A3-4DAB-BB11-3DC837852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7939824"/>
        <c:axId val="467940152"/>
      </c:barChart>
      <c:catAx>
        <c:axId val="46793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14260717410323E-2"/>
          <c:y val="0.13164515893846601"/>
          <c:w val="0.849592738407699"/>
          <c:h val="0.582681904345290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'79-19３末'!$A$1</c:f>
              <c:strCache>
                <c:ptCount val="1"/>
                <c:pt idx="0">
                  <c:v>XXXX年３月末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'79-19３末'!$B$1:$AN$1</c:f>
              <c:numCache>
                <c:formatCode>General</c:formatCode>
                <c:ptCount val="3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E1-4474-A947-6E830B19B62F}"/>
            </c:ext>
          </c:extLst>
        </c:ser>
        <c:ser>
          <c:idx val="1"/>
          <c:order val="1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'79-19３末'!$B$2:$AU$2</c:f>
              <c:numCache>
                <c:formatCode>#,##0_);[Red]\(#,##0\)</c:formatCode>
                <c:ptCount val="46"/>
                <c:pt idx="0">
                  <c:v>1948234</c:v>
                </c:pt>
                <c:pt idx="1">
                  <c:v>2174447</c:v>
                </c:pt>
                <c:pt idx="2">
                  <c:v>2416292</c:v>
                </c:pt>
                <c:pt idx="3">
                  <c:v>2627648</c:v>
                </c:pt>
                <c:pt idx="4">
                  <c:v>2827925</c:v>
                </c:pt>
                <c:pt idx="5">
                  <c:v>3054117</c:v>
                </c:pt>
                <c:pt idx="6">
                  <c:v>3294078</c:v>
                </c:pt>
                <c:pt idx="7">
                  <c:v>3545346</c:v>
                </c:pt>
                <c:pt idx="8">
                  <c:v>3818660</c:v>
                </c:pt>
                <c:pt idx="9">
                  <c:v>4100172</c:v>
                </c:pt>
                <c:pt idx="10">
                  <c:v>4479416</c:v>
                </c:pt>
                <c:pt idx="11">
                  <c:v>4818226</c:v>
                </c:pt>
                <c:pt idx="12">
                  <c:v>5171566</c:v>
                </c:pt>
                <c:pt idx="13">
                  <c:v>5404633</c:v>
                </c:pt>
                <c:pt idx="14">
                  <c:v>5669572</c:v>
                </c:pt>
                <c:pt idx="15">
                  <c:v>6007085</c:v>
                </c:pt>
                <c:pt idx="16">
                  <c:v>6296360</c:v>
                </c:pt>
                <c:pt idx="17">
                  <c:v>6583875</c:v>
                </c:pt>
                <c:pt idx="18">
                  <c:v>6940141</c:v>
                </c:pt>
                <c:pt idx="19">
                  <c:v>7237920</c:v>
                </c:pt>
                <c:pt idx="20">
                  <c:v>7447381</c:v>
                </c:pt>
                <c:pt idx="21">
                  <c:v>7514288</c:v>
                </c:pt>
                <c:pt idx="22">
                  <c:v>7654295</c:v>
                </c:pt>
                <c:pt idx="23">
                  <c:v>7656957</c:v>
                </c:pt>
                <c:pt idx="24">
                  <c:v>7723379</c:v>
                </c:pt>
                <c:pt idx="25">
                  <c:v>7911393</c:v>
                </c:pt>
                <c:pt idx="26">
                  <c:v>7864435</c:v>
                </c:pt>
                <c:pt idx="27">
                  <c:v>7869099</c:v>
                </c:pt>
                <c:pt idx="28">
                  <c:v>7939890</c:v>
                </c:pt>
                <c:pt idx="29">
                  <c:v>8060030</c:v>
                </c:pt>
                <c:pt idx="30">
                  <c:v>8190118</c:v>
                </c:pt>
                <c:pt idx="31">
                  <c:v>8292830</c:v>
                </c:pt>
                <c:pt idx="32">
                  <c:v>8478765</c:v>
                </c:pt>
                <c:pt idx="33">
                  <c:v>8624943</c:v>
                </c:pt>
                <c:pt idx="34">
                  <c:v>8802344</c:v>
                </c:pt>
                <c:pt idx="35">
                  <c:v>8987488</c:v>
                </c:pt>
                <c:pt idx="36">
                  <c:v>9110607</c:v>
                </c:pt>
                <c:pt idx="37">
                  <c:v>9324761</c:v>
                </c:pt>
                <c:pt idx="38" formatCode="#,##0">
                  <c:v>9605473</c:v>
                </c:pt>
                <c:pt idx="39" formatCode="#,##0">
                  <c:v>9591385</c:v>
                </c:pt>
                <c:pt idx="40" formatCode="#,##0">
                  <c:v>9795927</c:v>
                </c:pt>
                <c:pt idx="41" formatCode="#,##0">
                  <c:v>9999568</c:v>
                </c:pt>
                <c:pt idx="42" formatCode="#,##0">
                  <c:v>10573653</c:v>
                </c:pt>
                <c:pt idx="43" formatCode="#,##0">
                  <c:v>10880617</c:v>
                </c:pt>
                <c:pt idx="44" formatCode="#,##0">
                  <c:v>11184202</c:v>
                </c:pt>
                <c:pt idx="45" formatCode="#,##0">
                  <c:v>11184202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E1-4474-A947-6E830B19B62F}"/>
            </c:ext>
          </c:extLst>
        </c:ser>
        <c:ser>
          <c:idx val="2"/>
          <c:order val="2"/>
          <c:tx>
            <c:strRef>
              <c:f>'79-19３末'!$A$3</c:f>
              <c:strCache>
                <c:ptCount val="1"/>
                <c:pt idx="0">
                  <c:v>貸出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'79-19３末'!$B$3:$AN$3</c:f>
            </c:numRef>
          </c:val>
          <c:extLst>
            <c:ext xmlns:c16="http://schemas.microsoft.com/office/drawing/2014/chart" uri="{C3380CC4-5D6E-409C-BE32-E72D297353CC}">
              <c16:uniqueId val="{00000002-07E1-4474-A947-6E830B19B62F}"/>
            </c:ext>
          </c:extLst>
        </c:ser>
        <c:ser>
          <c:idx val="3"/>
          <c:order val="3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'79-19３末'!$B$4:$AU$4</c:f>
              <c:numCache>
                <c:formatCode>#,##0_);[Red]\(#,##0\)</c:formatCode>
                <c:ptCount val="46"/>
                <c:pt idx="0">
                  <c:v>233710</c:v>
                </c:pt>
                <c:pt idx="1">
                  <c:v>273593</c:v>
                </c:pt>
                <c:pt idx="2">
                  <c:v>285367</c:v>
                </c:pt>
                <c:pt idx="3">
                  <c:v>332630</c:v>
                </c:pt>
                <c:pt idx="4">
                  <c:v>392162</c:v>
                </c:pt>
                <c:pt idx="5">
                  <c:v>427028</c:v>
                </c:pt>
                <c:pt idx="6">
                  <c:v>480063</c:v>
                </c:pt>
                <c:pt idx="7">
                  <c:v>488425</c:v>
                </c:pt>
                <c:pt idx="8">
                  <c:v>493398</c:v>
                </c:pt>
                <c:pt idx="9">
                  <c:v>479888</c:v>
                </c:pt>
                <c:pt idx="10">
                  <c:v>534690</c:v>
                </c:pt>
                <c:pt idx="11">
                  <c:v>643453</c:v>
                </c:pt>
                <c:pt idx="12">
                  <c:v>715051</c:v>
                </c:pt>
                <c:pt idx="13">
                  <c:v>781594</c:v>
                </c:pt>
                <c:pt idx="14">
                  <c:v>791074</c:v>
                </c:pt>
                <c:pt idx="15">
                  <c:v>797694</c:v>
                </c:pt>
                <c:pt idx="16">
                  <c:v>740619</c:v>
                </c:pt>
                <c:pt idx="17">
                  <c:v>693039</c:v>
                </c:pt>
                <c:pt idx="18">
                  <c:v>623218</c:v>
                </c:pt>
                <c:pt idx="19">
                  <c:v>552013</c:v>
                </c:pt>
                <c:pt idx="20">
                  <c:v>505716</c:v>
                </c:pt>
                <c:pt idx="21">
                  <c:v>480797</c:v>
                </c:pt>
                <c:pt idx="22">
                  <c:v>418026</c:v>
                </c:pt>
                <c:pt idx="23">
                  <c:v>341711</c:v>
                </c:pt>
                <c:pt idx="24">
                  <c:v>322299</c:v>
                </c:pt>
                <c:pt idx="25">
                  <c:v>371034</c:v>
                </c:pt>
                <c:pt idx="26">
                  <c:v>403474</c:v>
                </c:pt>
                <c:pt idx="27">
                  <c:v>429418</c:v>
                </c:pt>
                <c:pt idx="28">
                  <c:v>436583</c:v>
                </c:pt>
                <c:pt idx="29">
                  <c:v>422686</c:v>
                </c:pt>
                <c:pt idx="30">
                  <c:v>410797</c:v>
                </c:pt>
                <c:pt idx="31">
                  <c:v>373868</c:v>
                </c:pt>
                <c:pt idx="32">
                  <c:v>339319</c:v>
                </c:pt>
                <c:pt idx="33">
                  <c:v>307857</c:v>
                </c:pt>
                <c:pt idx="34">
                  <c:v>282859</c:v>
                </c:pt>
                <c:pt idx="35">
                  <c:v>261560</c:v>
                </c:pt>
                <c:pt idx="36">
                  <c:v>255313</c:v>
                </c:pt>
                <c:pt idx="37">
                  <c:v>245446</c:v>
                </c:pt>
                <c:pt idx="38" formatCode="#,##0">
                  <c:v>232686</c:v>
                </c:pt>
                <c:pt idx="39" formatCode="#,##0">
                  <c:v>232453</c:v>
                </c:pt>
                <c:pt idx="40" formatCode="#,##0">
                  <c:v>250857</c:v>
                </c:pt>
                <c:pt idx="41" formatCode="#,##0">
                  <c:v>264313</c:v>
                </c:pt>
                <c:pt idx="42" formatCode="#,##0">
                  <c:v>264987</c:v>
                </c:pt>
                <c:pt idx="43" formatCode="#,##0">
                  <c:v>256190</c:v>
                </c:pt>
                <c:pt idx="44" formatCode="#,##0">
                  <c:v>288673</c:v>
                </c:pt>
                <c:pt idx="45" formatCode="#,##0">
                  <c:v>288673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E1-4474-A947-6E830B19B62F}"/>
            </c:ext>
          </c:extLst>
        </c:ser>
        <c:ser>
          <c:idx val="4"/>
          <c:order val="4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'79-19３末'!$B$5:$AU$5</c:f>
              <c:numCache>
                <c:formatCode>#,##0_);[Red]\(#,##0\)</c:formatCode>
                <c:ptCount val="46"/>
                <c:pt idx="0">
                  <c:v>494691</c:v>
                </c:pt>
                <c:pt idx="1">
                  <c:v>536869</c:v>
                </c:pt>
                <c:pt idx="2">
                  <c:v>526688</c:v>
                </c:pt>
                <c:pt idx="3">
                  <c:v>592312</c:v>
                </c:pt>
                <c:pt idx="4">
                  <c:v>818345</c:v>
                </c:pt>
                <c:pt idx="5">
                  <c:v>888094</c:v>
                </c:pt>
                <c:pt idx="6">
                  <c:v>1145225</c:v>
                </c:pt>
                <c:pt idx="7">
                  <c:v>1625002</c:v>
                </c:pt>
                <c:pt idx="8">
                  <c:v>2169999</c:v>
                </c:pt>
                <c:pt idx="9">
                  <c:v>2548406</c:v>
                </c:pt>
                <c:pt idx="10">
                  <c:v>2413415</c:v>
                </c:pt>
                <c:pt idx="11">
                  <c:v>2065382</c:v>
                </c:pt>
                <c:pt idx="12">
                  <c:v>1539328</c:v>
                </c:pt>
                <c:pt idx="13">
                  <c:v>1460967</c:v>
                </c:pt>
                <c:pt idx="14">
                  <c:v>1510995</c:v>
                </c:pt>
                <c:pt idx="15">
                  <c:v>1406191</c:v>
                </c:pt>
                <c:pt idx="16">
                  <c:v>1731860</c:v>
                </c:pt>
                <c:pt idx="17">
                  <c:v>1311766</c:v>
                </c:pt>
                <c:pt idx="18">
                  <c:v>1151169</c:v>
                </c:pt>
                <c:pt idx="19">
                  <c:v>1225536</c:v>
                </c:pt>
                <c:pt idx="20">
                  <c:v>1702600</c:v>
                </c:pt>
                <c:pt idx="21">
                  <c:v>1468536</c:v>
                </c:pt>
                <c:pt idx="22">
                  <c:v>1229510</c:v>
                </c:pt>
                <c:pt idx="23">
                  <c:v>1059518</c:v>
                </c:pt>
                <c:pt idx="24">
                  <c:v>1577987</c:v>
                </c:pt>
                <c:pt idx="25">
                  <c:v>1736773</c:v>
                </c:pt>
                <c:pt idx="26">
                  <c:v>2538035</c:v>
                </c:pt>
                <c:pt idx="27">
                  <c:v>2694459</c:v>
                </c:pt>
                <c:pt idx="28">
                  <c:v>1812191</c:v>
                </c:pt>
                <c:pt idx="29">
                  <c:v>1327976</c:v>
                </c:pt>
                <c:pt idx="30">
                  <c:v>1611541</c:v>
                </c:pt>
                <c:pt idx="31">
                  <c:v>1677481</c:v>
                </c:pt>
                <c:pt idx="32">
                  <c:v>1677797</c:v>
                </c:pt>
                <c:pt idx="33">
                  <c:v>2038517</c:v>
                </c:pt>
                <c:pt idx="34">
                  <c:v>2262606</c:v>
                </c:pt>
                <c:pt idx="35">
                  <c:v>2657031</c:v>
                </c:pt>
                <c:pt idx="36">
                  <c:v>2595122</c:v>
                </c:pt>
                <c:pt idx="37">
                  <c:v>2814355</c:v>
                </c:pt>
                <c:pt idx="38" formatCode="#,##0">
                  <c:v>2719469</c:v>
                </c:pt>
                <c:pt idx="39" formatCode="#,##0">
                  <c:v>2760019</c:v>
                </c:pt>
                <c:pt idx="40" formatCode="#,##0">
                  <c:v>2725623</c:v>
                </c:pt>
                <c:pt idx="41" formatCode="#,##0">
                  <c:v>2198018</c:v>
                </c:pt>
                <c:pt idx="42" formatCode="#,##0">
                  <c:v>2940798</c:v>
                </c:pt>
                <c:pt idx="43" formatCode="#,##0">
                  <c:v>2963080</c:v>
                </c:pt>
                <c:pt idx="44" formatCode="#,##0">
                  <c:v>4324995</c:v>
                </c:pt>
                <c:pt idx="45" formatCode="#,##0">
                  <c:v>4324995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E1-4474-A947-6E830B19B62F}"/>
            </c:ext>
          </c:extLst>
        </c:ser>
        <c:ser>
          <c:idx val="5"/>
          <c:order val="5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'79-19３末'!$B$6:$AU$6</c:f>
              <c:numCache>
                <c:formatCode>#,##0_);[Red]\(#,##0\)</c:formatCode>
                <c:ptCount val="46"/>
                <c:pt idx="0">
                  <c:v>432124</c:v>
                </c:pt>
                <c:pt idx="1">
                  <c:v>499327</c:v>
                </c:pt>
                <c:pt idx="2">
                  <c:v>579077</c:v>
                </c:pt>
                <c:pt idx="3">
                  <c:v>668918</c:v>
                </c:pt>
                <c:pt idx="4">
                  <c:v>767412</c:v>
                </c:pt>
                <c:pt idx="5">
                  <c:v>882297</c:v>
                </c:pt>
                <c:pt idx="6">
                  <c:v>1020857</c:v>
                </c:pt>
                <c:pt idx="7">
                  <c:v>1208116</c:v>
                </c:pt>
                <c:pt idx="8">
                  <c:v>1418681</c:v>
                </c:pt>
                <c:pt idx="9">
                  <c:v>1663884</c:v>
                </c:pt>
                <c:pt idx="10">
                  <c:v>1918591</c:v>
                </c:pt>
                <c:pt idx="11">
                  <c:v>2116160</c:v>
                </c:pt>
                <c:pt idx="12">
                  <c:v>2289595</c:v>
                </c:pt>
                <c:pt idx="13">
                  <c:v>2514169</c:v>
                </c:pt>
                <c:pt idx="14">
                  <c:v>2746831</c:v>
                </c:pt>
                <c:pt idx="15">
                  <c:v>2947169</c:v>
                </c:pt>
                <c:pt idx="16">
                  <c:v>3185969</c:v>
                </c:pt>
                <c:pt idx="17">
                  <c:v>3356732</c:v>
                </c:pt>
                <c:pt idx="18">
                  <c:v>3480154</c:v>
                </c:pt>
                <c:pt idx="19">
                  <c:v>3589229</c:v>
                </c:pt>
                <c:pt idx="20">
                  <c:v>3698712</c:v>
                </c:pt>
                <c:pt idx="21">
                  <c:v>3776240</c:v>
                </c:pt>
                <c:pt idx="22">
                  <c:v>4186319</c:v>
                </c:pt>
                <c:pt idx="23">
                  <c:v>4232745</c:v>
                </c:pt>
                <c:pt idx="24">
                  <c:v>4130719</c:v>
                </c:pt>
                <c:pt idx="25">
                  <c:v>4806323</c:v>
                </c:pt>
                <c:pt idx="26">
                  <c:v>4817709</c:v>
                </c:pt>
                <c:pt idx="27">
                  <c:v>4829493</c:v>
                </c:pt>
                <c:pt idx="28">
                  <c:v>4739191</c:v>
                </c:pt>
                <c:pt idx="29">
                  <c:v>4660045</c:v>
                </c:pt>
                <c:pt idx="30">
                  <c:v>4700114</c:v>
                </c:pt>
                <c:pt idx="31">
                  <c:v>4706945</c:v>
                </c:pt>
                <c:pt idx="32">
                  <c:v>4763173</c:v>
                </c:pt>
                <c:pt idx="33">
                  <c:v>4924704</c:v>
                </c:pt>
                <c:pt idx="34">
                  <c:v>4951081</c:v>
                </c:pt>
                <c:pt idx="35">
                  <c:v>5138064</c:v>
                </c:pt>
                <c:pt idx="36">
                  <c:v>5163615</c:v>
                </c:pt>
                <c:pt idx="37">
                  <c:v>5183100</c:v>
                </c:pt>
                <c:pt idx="38" formatCode="#,##0">
                  <c:v>5220561</c:v>
                </c:pt>
                <c:pt idx="39" formatCode="#,##0">
                  <c:v>5218721</c:v>
                </c:pt>
                <c:pt idx="40" formatCode="#,##0">
                  <c:v>5273469</c:v>
                </c:pt>
                <c:pt idx="41" formatCode="#,##0">
                  <c:v>5270863</c:v>
                </c:pt>
                <c:pt idx="42" formatCode="#,##0">
                  <c:v>5382593</c:v>
                </c:pt>
                <c:pt idx="43" formatCode="#,##0">
                  <c:v>5381767</c:v>
                </c:pt>
                <c:pt idx="44" formatCode="#,##0">
                  <c:v>5406468</c:v>
                </c:pt>
                <c:pt idx="45" formatCode="#,##0">
                  <c:v>5406468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E1-4474-A947-6E830B19B62F}"/>
            </c:ext>
          </c:extLst>
        </c:ser>
        <c:ser>
          <c:idx val="6"/>
          <c:order val="6"/>
          <c:tx>
            <c:strRef>
              <c:f>'79-19３末'!$A$7</c:f>
              <c:strCache>
                <c:ptCount val="1"/>
                <c:pt idx="0">
                  <c:v>金融派生商品など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'79-19３末'!$B$7:$AN$7</c:f>
            </c:numRef>
          </c:val>
          <c:extLst>
            <c:ext xmlns:c16="http://schemas.microsoft.com/office/drawing/2014/chart" uri="{C3380CC4-5D6E-409C-BE32-E72D297353CC}">
              <c16:uniqueId val="{00000006-07E1-4474-A947-6E830B19B62F}"/>
            </c:ext>
          </c:extLst>
        </c:ser>
        <c:ser>
          <c:idx val="7"/>
          <c:order val="7"/>
          <c:tx>
            <c:strRef>
              <c:f>'79-19３末'!$A$8</c:f>
              <c:strCache>
                <c:ptCount val="1"/>
                <c:pt idx="0">
                  <c:v>預け金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'79-19３末'!$B$8:$AN$8</c:f>
            </c:numRef>
          </c:val>
          <c:extLst>
            <c:ext xmlns:c16="http://schemas.microsoft.com/office/drawing/2014/chart" uri="{C3380CC4-5D6E-409C-BE32-E72D297353CC}">
              <c16:uniqueId val="{00000007-07E1-4474-A947-6E830B19B62F}"/>
            </c:ext>
          </c:extLst>
        </c:ser>
        <c:ser>
          <c:idx val="8"/>
          <c:order val="8"/>
          <c:tx>
            <c:strRef>
              <c:f>'79-19３末'!$A$9</c:f>
              <c:strCache>
                <c:ptCount val="1"/>
                <c:pt idx="0">
                  <c:v>企業間・貿易信用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'79-19３末'!$B$9:$AN$9</c:f>
            </c:numRef>
          </c:val>
          <c:extLst>
            <c:ext xmlns:c16="http://schemas.microsoft.com/office/drawing/2014/chart" uri="{C3380CC4-5D6E-409C-BE32-E72D297353CC}">
              <c16:uniqueId val="{00000008-07E1-4474-A947-6E830B19B62F}"/>
            </c:ext>
          </c:extLst>
        </c:ser>
        <c:ser>
          <c:idx val="9"/>
          <c:order val="9"/>
          <c:tx>
            <c:strRef>
              <c:f>'79-19３末'!$A$10</c:f>
              <c:strCache>
                <c:ptCount val="1"/>
                <c:pt idx="0">
                  <c:v>未収金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'79-19３末'!$B$10:$AN$10</c:f>
            </c:numRef>
          </c:val>
          <c:extLst>
            <c:ext xmlns:c16="http://schemas.microsoft.com/office/drawing/2014/chart" uri="{C3380CC4-5D6E-409C-BE32-E72D297353CC}">
              <c16:uniqueId val="{00000009-07E1-4474-A947-6E830B19B62F}"/>
            </c:ext>
          </c:extLst>
        </c:ser>
        <c:ser>
          <c:idx val="10"/>
          <c:order val="10"/>
          <c:tx>
            <c:strRef>
              <c:f>'79-19３末'!$A$11</c:f>
              <c:strCache>
                <c:ptCount val="1"/>
                <c:pt idx="0">
                  <c:v>対外証券投資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'79-19３末'!$B$11:$AN$11</c:f>
            </c:numRef>
          </c:val>
          <c:extLst>
            <c:ext xmlns:c16="http://schemas.microsoft.com/office/drawing/2014/chart" uri="{C3380CC4-5D6E-409C-BE32-E72D297353CC}">
              <c16:uniqueId val="{0000000A-07E1-4474-A947-6E830B19B62F}"/>
            </c:ext>
          </c:extLst>
        </c:ser>
        <c:ser>
          <c:idx val="11"/>
          <c:order val="11"/>
          <c:tx>
            <c:strRef>
              <c:f>'79-19３末'!$A$12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'79-19３末'!$B$12:$AN$12</c:f>
            </c:numRef>
          </c:val>
          <c:extLst>
            <c:ext xmlns:c16="http://schemas.microsoft.com/office/drawing/2014/chart" uri="{C3380CC4-5D6E-409C-BE32-E72D297353CC}">
              <c16:uniqueId val="{0000000B-07E1-4474-A947-6E830B19B62F}"/>
            </c:ext>
          </c:extLst>
        </c:ser>
        <c:ser>
          <c:idx val="12"/>
          <c:order val="12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'79-19３末'!$B$13:$AU$13</c:f>
              <c:numCache>
                <c:formatCode>#,##0_);[Red]\(#,##0\)</c:formatCode>
                <c:ptCount val="46"/>
                <c:pt idx="0">
                  <c:v>208684</c:v>
                </c:pt>
                <c:pt idx="1">
                  <c:v>235789</c:v>
                </c:pt>
                <c:pt idx="2">
                  <c:v>242950</c:v>
                </c:pt>
                <c:pt idx="3">
                  <c:v>256577</c:v>
                </c:pt>
                <c:pt idx="4">
                  <c:v>282295</c:v>
                </c:pt>
                <c:pt idx="5">
                  <c:v>306042</c:v>
                </c:pt>
                <c:pt idx="6">
                  <c:v>325847</c:v>
                </c:pt>
                <c:pt idx="7">
                  <c:v>376993</c:v>
                </c:pt>
                <c:pt idx="8">
                  <c:v>424857</c:v>
                </c:pt>
                <c:pt idx="9">
                  <c:v>466495</c:v>
                </c:pt>
                <c:pt idx="10">
                  <c:v>477073</c:v>
                </c:pt>
                <c:pt idx="11">
                  <c:v>527691</c:v>
                </c:pt>
                <c:pt idx="12">
                  <c:v>543285</c:v>
                </c:pt>
                <c:pt idx="13">
                  <c:v>602625</c:v>
                </c:pt>
                <c:pt idx="14">
                  <c:v>620189</c:v>
                </c:pt>
                <c:pt idx="15">
                  <c:v>614786</c:v>
                </c:pt>
                <c:pt idx="16">
                  <c:v>607027</c:v>
                </c:pt>
                <c:pt idx="17">
                  <c:v>659403</c:v>
                </c:pt>
                <c:pt idx="18">
                  <c:v>669662</c:v>
                </c:pt>
                <c:pt idx="19">
                  <c:v>673042</c:v>
                </c:pt>
                <c:pt idx="20">
                  <c:v>656702</c:v>
                </c:pt>
                <c:pt idx="21">
                  <c:v>701548</c:v>
                </c:pt>
                <c:pt idx="22">
                  <c:v>687836</c:v>
                </c:pt>
                <c:pt idx="23">
                  <c:v>801641</c:v>
                </c:pt>
                <c:pt idx="24">
                  <c:v>765482</c:v>
                </c:pt>
                <c:pt idx="25">
                  <c:v>472107</c:v>
                </c:pt>
                <c:pt idx="26">
                  <c:v>444895</c:v>
                </c:pt>
                <c:pt idx="27">
                  <c:v>470500</c:v>
                </c:pt>
                <c:pt idx="28">
                  <c:v>453801</c:v>
                </c:pt>
                <c:pt idx="29">
                  <c:v>436508</c:v>
                </c:pt>
                <c:pt idx="30">
                  <c:v>458399</c:v>
                </c:pt>
                <c:pt idx="31">
                  <c:v>439994</c:v>
                </c:pt>
                <c:pt idx="32">
                  <c:v>444932</c:v>
                </c:pt>
                <c:pt idx="33">
                  <c:v>461130</c:v>
                </c:pt>
                <c:pt idx="34">
                  <c:v>468333</c:v>
                </c:pt>
                <c:pt idx="35">
                  <c:v>515653</c:v>
                </c:pt>
                <c:pt idx="36">
                  <c:v>492297</c:v>
                </c:pt>
                <c:pt idx="37">
                  <c:v>512114</c:v>
                </c:pt>
                <c:pt idx="38" formatCode="#,##0">
                  <c:v>512016</c:v>
                </c:pt>
                <c:pt idx="39" formatCode="#,##0">
                  <c:v>506131</c:v>
                </c:pt>
                <c:pt idx="40" formatCode="#,##0">
                  <c:v>511615</c:v>
                </c:pt>
                <c:pt idx="41" formatCode="#,##0">
                  <c:v>547813</c:v>
                </c:pt>
                <c:pt idx="42" formatCode="#,##0">
                  <c:v>517699</c:v>
                </c:pt>
                <c:pt idx="43" formatCode="#,##0">
                  <c:v>562933</c:v>
                </c:pt>
                <c:pt idx="44" formatCode="#,##0">
                  <c:v>787099</c:v>
                </c:pt>
                <c:pt idx="45" formatCode="#,##0">
                  <c:v>787099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7E1-4474-A947-6E830B19B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267752"/>
        <c:axId val="510269064"/>
      </c:barChart>
      <c:catAx>
        <c:axId val="51026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9064"/>
        <c:crosses val="autoZero"/>
        <c:auto val="1"/>
        <c:lblAlgn val="ctr"/>
        <c:lblOffset val="100"/>
        <c:noMultiLvlLbl val="0"/>
      </c:catAx>
      <c:valAx>
        <c:axId val="510269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05336832895888"/>
          <c:y val="6.0185185185185182E-2"/>
          <c:w val="0.72885170603674543"/>
          <c:h val="0.870370370370370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'79-19３末'!$A$22</c:f>
              <c:strCache>
                <c:ptCount val="1"/>
                <c:pt idx="0">
                  <c:v>純金融資産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'79-19３末'!$B$22:$AU$22</c:f>
              <c:numCache>
                <c:formatCode>#,##0_);[Red]\(#,##0\)</c:formatCode>
                <c:ptCount val="46"/>
                <c:pt idx="0">
                  <c:v>2098123</c:v>
                </c:pt>
                <c:pt idx="1">
                  <c:v>2387823</c:v>
                </c:pt>
                <c:pt idx="2">
                  <c:v>2597887</c:v>
                </c:pt>
                <c:pt idx="3">
                  <c:v>2881273</c:v>
                </c:pt>
                <c:pt idx="4">
                  <c:v>3345389</c:v>
                </c:pt>
                <c:pt idx="5">
                  <c:v>3673497</c:v>
                </c:pt>
                <c:pt idx="6">
                  <c:v>4230982</c:v>
                </c:pt>
                <c:pt idx="7">
                  <c:v>5029014</c:v>
                </c:pt>
                <c:pt idx="8">
                  <c:v>5853834</c:v>
                </c:pt>
                <c:pt idx="9">
                  <c:v>6467224</c:v>
                </c:pt>
                <c:pt idx="10">
                  <c:v>6658503</c:v>
                </c:pt>
                <c:pt idx="11">
                  <c:v>6748189</c:v>
                </c:pt>
                <c:pt idx="12">
                  <c:v>6688202</c:v>
                </c:pt>
                <c:pt idx="13">
                  <c:v>7134351</c:v>
                </c:pt>
                <c:pt idx="14">
                  <c:v>7635136</c:v>
                </c:pt>
                <c:pt idx="15">
                  <c:v>7883242</c:v>
                </c:pt>
                <c:pt idx="16">
                  <c:v>8487449</c:v>
                </c:pt>
                <c:pt idx="17">
                  <c:v>8471333</c:v>
                </c:pt>
                <c:pt idx="18">
                  <c:v>8720926</c:v>
                </c:pt>
                <c:pt idx="19">
                  <c:v>9112827</c:v>
                </c:pt>
                <c:pt idx="20">
                  <c:v>9835523</c:v>
                </c:pt>
                <c:pt idx="21">
                  <c:v>9790758</c:v>
                </c:pt>
                <c:pt idx="22">
                  <c:v>10136173</c:v>
                </c:pt>
                <c:pt idx="23">
                  <c:v>10114260</c:v>
                </c:pt>
                <c:pt idx="24">
                  <c:v>10621019</c:v>
                </c:pt>
                <c:pt idx="25">
                  <c:v>12071163</c:v>
                </c:pt>
                <c:pt idx="26">
                  <c:v>12892930</c:v>
                </c:pt>
                <c:pt idx="27">
                  <c:v>13182629</c:v>
                </c:pt>
                <c:pt idx="28">
                  <c:v>12262187</c:v>
                </c:pt>
                <c:pt idx="29">
                  <c:v>11771502</c:v>
                </c:pt>
                <c:pt idx="30">
                  <c:v>12347185</c:v>
                </c:pt>
                <c:pt idx="31">
                  <c:v>12427589</c:v>
                </c:pt>
                <c:pt idx="32">
                  <c:v>12782743</c:v>
                </c:pt>
                <c:pt idx="33">
                  <c:v>13418595</c:v>
                </c:pt>
                <c:pt idx="34">
                  <c:v>13779777</c:v>
                </c:pt>
                <c:pt idx="35">
                  <c:v>14525122</c:v>
                </c:pt>
                <c:pt idx="36">
                  <c:v>14512481</c:v>
                </c:pt>
                <c:pt idx="37">
                  <c:v>14910207</c:v>
                </c:pt>
                <c:pt idx="38" formatCode="#,##0">
                  <c:v>15114704</c:v>
                </c:pt>
                <c:pt idx="39" formatCode="#,##0">
                  <c:v>15306601</c:v>
                </c:pt>
                <c:pt idx="40" formatCode="#,##0">
                  <c:v>15313670</c:v>
                </c:pt>
                <c:pt idx="41" formatCode="#,##0">
                  <c:v>14848995</c:v>
                </c:pt>
                <c:pt idx="42" formatCode="#,##0">
                  <c:v>16064469</c:v>
                </c:pt>
                <c:pt idx="43" formatCode="#,##0">
                  <c:v>16317145</c:v>
                </c:pt>
                <c:pt idx="44" formatCode="#,##0">
                  <c:v>18082301</c:v>
                </c:pt>
                <c:pt idx="45" formatCode="#,##0">
                  <c:v>18082301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90-46D2-B893-CC2E82746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939824"/>
        <c:axId val="467940152"/>
      </c:barChart>
      <c:lineChart>
        <c:grouping val="standard"/>
        <c:varyColors val="0"/>
        <c:ser>
          <c:idx val="2"/>
          <c:order val="1"/>
          <c:tx>
            <c:strRef>
              <c:f>'79-19３末'!$A$25</c:f>
              <c:strCache>
                <c:ptCount val="1"/>
                <c:pt idx="0">
                  <c:v>家計純資産比率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'79-19３末'!$B$25:$AU$25</c:f>
              <c:numCache>
                <c:formatCode>0.00%</c:formatCode>
                <c:ptCount val="46"/>
                <c:pt idx="0">
                  <c:v>0.63245186126784991</c:v>
                </c:pt>
                <c:pt idx="1">
                  <c:v>0.64188358949200608</c:v>
                </c:pt>
                <c:pt idx="2">
                  <c:v>0.64139435025012503</c:v>
                </c:pt>
                <c:pt idx="3">
                  <c:v>0.64341632639844937</c:v>
                </c:pt>
                <c:pt idx="4">
                  <c:v>0.65748773765811042</c:v>
                </c:pt>
                <c:pt idx="5">
                  <c:v>0.66098883362500715</c:v>
                </c:pt>
                <c:pt idx="6">
                  <c:v>0.67522099178591999</c:v>
                </c:pt>
                <c:pt idx="7">
                  <c:v>0.69424294873936376</c:v>
                </c:pt>
                <c:pt idx="8">
                  <c:v>0.70311299072318556</c:v>
                </c:pt>
                <c:pt idx="9">
                  <c:v>0.69849144250713779</c:v>
                </c:pt>
                <c:pt idx="10">
                  <c:v>0.67783544746434077</c:v>
                </c:pt>
                <c:pt idx="11">
                  <c:v>0.66347924355259391</c:v>
                </c:pt>
                <c:pt idx="12">
                  <c:v>0.65194620241596868</c:v>
                </c:pt>
                <c:pt idx="13">
                  <c:v>0.66279811906144825</c:v>
                </c:pt>
                <c:pt idx="14">
                  <c:v>0.67337192636767251</c:v>
                </c:pt>
                <c:pt idx="15">
                  <c:v>0.66960776527498478</c:v>
                </c:pt>
                <c:pt idx="16">
                  <c:v>0.67565359678741199</c:v>
                </c:pt>
                <c:pt idx="17">
                  <c:v>0.67207118866877458</c:v>
                </c:pt>
                <c:pt idx="18">
                  <c:v>0.67791455203623285</c:v>
                </c:pt>
                <c:pt idx="19">
                  <c:v>0.68632365146478236</c:v>
                </c:pt>
                <c:pt idx="20">
                  <c:v>0.70198023554306288</c:v>
                </c:pt>
                <c:pt idx="21">
                  <c:v>0.70227894468916308</c:v>
                </c:pt>
                <c:pt idx="22">
                  <c:v>0.71502419655324156</c:v>
                </c:pt>
                <c:pt idx="23">
                  <c:v>0.71770149551125229</c:v>
                </c:pt>
                <c:pt idx="24">
                  <c:v>0.73148188833147632</c:v>
                </c:pt>
                <c:pt idx="25">
                  <c:v>0.78908713310493195</c:v>
                </c:pt>
                <c:pt idx="26">
                  <c:v>0.80237056889023206</c:v>
                </c:pt>
                <c:pt idx="27">
                  <c:v>0.80909925011211892</c:v>
                </c:pt>
                <c:pt idx="28">
                  <c:v>0.79719550352705848</c:v>
                </c:pt>
                <c:pt idx="29">
                  <c:v>0.78964973071818434</c:v>
                </c:pt>
                <c:pt idx="30">
                  <c:v>0.80327954600650098</c:v>
                </c:pt>
                <c:pt idx="31">
                  <c:v>0.80223964467897024</c:v>
                </c:pt>
                <c:pt idx="32">
                  <c:v>0.81398079443015292</c:v>
                </c:pt>
                <c:pt idx="33">
                  <c:v>0.82035037764217011</c:v>
                </c:pt>
                <c:pt idx="34">
                  <c:v>0.82182821806568684</c:v>
                </c:pt>
                <c:pt idx="35">
                  <c:v>0.82718056633459747</c:v>
                </c:pt>
                <c:pt idx="36">
                  <c:v>0.82377924129222335</c:v>
                </c:pt>
                <c:pt idx="37">
                  <c:v>0.8246898081038172</c:v>
                </c:pt>
                <c:pt idx="38">
                  <c:v>0.8263824270969079</c:v>
                </c:pt>
                <c:pt idx="39">
                  <c:v>0.83602841685888396</c:v>
                </c:pt>
                <c:pt idx="40">
                  <c:v>0.82520153182345612</c:v>
                </c:pt>
                <c:pt idx="41">
                  <c:v>0.81228270992569984</c:v>
                </c:pt>
                <c:pt idx="42">
                  <c:v>0.81629519307429521</c:v>
                </c:pt>
                <c:pt idx="43">
                  <c:v>0.81404246443191874</c:v>
                </c:pt>
                <c:pt idx="44">
                  <c:v>0.82224281205452832</c:v>
                </c:pt>
                <c:pt idx="45">
                  <c:v>0.82224281205452832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90-46D2-B893-CC2E82746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235824"/>
        <c:axId val="589236152"/>
      </c:lineChart>
      <c:catAx>
        <c:axId val="467939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valAx>
        <c:axId val="58923615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9235824"/>
        <c:crosses val="max"/>
        <c:crossBetween val="between"/>
      </c:valAx>
      <c:catAx>
        <c:axId val="589235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92361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22509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3918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8213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708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02F08D55-C142-1409-5CC8-75BA19DAB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034" y="662842"/>
            <a:ext cx="6642041" cy="6046479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728572" y="226758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643844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816080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528049" y="184482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655840" y="6249506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22,116,511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2024</a:t>
            </a:r>
            <a:r>
              <a:rPr lang="ja-JP" altLang="en-US" dirty="0"/>
              <a:t>年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19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821486" y="2420889"/>
            <a:ext cx="1149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その他の負債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356993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63033" y="5970766"/>
            <a:ext cx="71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57C1A1F-70F9-4104-B7D3-92FDDD780B98}"/>
              </a:ext>
            </a:extLst>
          </p:cNvPr>
          <p:cNvSpPr/>
          <p:nvPr/>
        </p:nvSpPr>
        <p:spPr>
          <a:xfrm>
            <a:off x="6934664" y="6249506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22,116,511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13C045-948D-4CAB-8F76-53BB62AE4CF6}"/>
              </a:ext>
            </a:extLst>
          </p:cNvPr>
          <p:cNvCxnSpPr/>
          <p:nvPr/>
        </p:nvCxnSpPr>
        <p:spPr>
          <a:xfrm>
            <a:off x="4295800" y="1144489"/>
            <a:ext cx="43204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447929" y="980728"/>
            <a:ext cx="217146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　速報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85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608569"/>
            <a:ext cx="1152525" cy="7555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534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85190" y="6533258"/>
            <a:ext cx="40329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5" y="44624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268761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1,118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endParaRPr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800"/>
              </a:lnSpc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461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541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79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268761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6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350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3364088"/>
            <a:ext cx="1152525" cy="939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678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799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521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735657"/>
            <a:ext cx="1152525" cy="2133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1,487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4869161"/>
            <a:ext cx="1152525" cy="449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5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289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268761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5" y="1928389"/>
            <a:ext cx="1152000" cy="15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302749"/>
            <a:ext cx="1152525" cy="2152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1,217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694860"/>
            <a:ext cx="1152525" cy="950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553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0D7E5B5-0D06-76D1-7AF0-4970E627D2E3}"/>
              </a:ext>
            </a:extLst>
          </p:cNvPr>
          <p:cNvGrpSpPr/>
          <p:nvPr/>
        </p:nvGrpSpPr>
        <p:grpSpPr>
          <a:xfrm>
            <a:off x="4900415" y="1916832"/>
            <a:ext cx="2305050" cy="768348"/>
            <a:chOff x="3376415" y="1918575"/>
            <a:chExt cx="2305050" cy="768348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1C30F3B-6A0B-4073-B06E-1E98EF64D0F4}"/>
                </a:ext>
              </a:extLst>
            </p:cNvPr>
            <p:cNvSpPr/>
            <p:nvPr/>
          </p:nvSpPr>
          <p:spPr>
            <a:xfrm>
              <a:off x="3376415" y="2076028"/>
              <a:ext cx="1152525" cy="6108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証券　　　　　　</a:t>
              </a:r>
              <a:endPara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327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644D2EC-24A5-4A04-9843-AD5C154ED917}"/>
                </a:ext>
              </a:extLst>
            </p:cNvPr>
            <p:cNvSpPr/>
            <p:nvPr/>
          </p:nvSpPr>
          <p:spPr>
            <a:xfrm>
              <a:off x="4528940" y="1918575"/>
              <a:ext cx="1152525" cy="3841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5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借入　　　　　　</a:t>
              </a:r>
              <a:endParaRPr lang="en-US" altLang="ja-JP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5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154</a:t>
              </a:r>
              <a:endParaRPr lang="ja-JP" altLang="en-US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59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4293097"/>
            <a:ext cx="1152525" cy="102595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738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619523"/>
            <a:ext cx="1152525" cy="106794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525</a:t>
            </a:r>
          </a:p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799856" y="5231978"/>
            <a:ext cx="0" cy="5732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>
            <a:cxnSpLocks/>
          </p:cNvCxnSpPr>
          <p:nvPr/>
        </p:nvCxnSpPr>
        <p:spPr>
          <a:xfrm>
            <a:off x="4799857" y="5239914"/>
            <a:ext cx="63713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622550" y="5886564"/>
            <a:ext cx="1012825" cy="79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>
            <a:cxnSpLocks/>
          </p:cNvCxnSpPr>
          <p:nvPr/>
        </p:nvCxnSpPr>
        <p:spPr>
          <a:xfrm flipV="1">
            <a:off x="2639616" y="5366121"/>
            <a:ext cx="0" cy="52838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0428" y="6066559"/>
            <a:ext cx="1011237" cy="317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135560" y="6061794"/>
            <a:ext cx="0" cy="463550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1,820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2024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44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2, 199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28293" y="53732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2,297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1,431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19</a:t>
            </a:r>
            <a:r>
              <a:rPr lang="ja-JP" altLang="en-US" sz="1200" dirty="0"/>
              <a:t>日 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135238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FA13BC54-E252-450A-9A4C-3CBC8D5E5B61}"/>
              </a:ext>
            </a:extLst>
          </p:cNvPr>
          <p:cNvGraphicFramePr>
            <a:graphicFrameLocks/>
          </p:cNvGraphicFramePr>
          <p:nvPr/>
        </p:nvGraphicFramePr>
        <p:xfrm>
          <a:off x="1876852" y="980729"/>
          <a:ext cx="8265680" cy="5472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984432" y="6516054"/>
            <a:ext cx="504056" cy="369331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8688289" y="7133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1998-2024</a:t>
            </a:r>
            <a:r>
              <a:rPr lang="ja-JP" altLang="en-US" sz="2400" dirty="0"/>
              <a:t>）</a:t>
            </a:r>
            <a:r>
              <a:rPr lang="en-US" altLang="ja-JP" sz="1400" dirty="0"/>
              <a:t>3</a:t>
            </a:r>
            <a:r>
              <a:rPr lang="ja-JP" altLang="en-US" sz="1400" dirty="0"/>
              <a:t>月末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6935755" y="6453337"/>
            <a:ext cx="3507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(20240627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3D25A3-620D-4026-9FF6-240025646CB4}"/>
              </a:ext>
            </a:extLst>
          </p:cNvPr>
          <p:cNvSpPr/>
          <p:nvPr/>
        </p:nvSpPr>
        <p:spPr>
          <a:xfrm>
            <a:off x="2927648" y="2411596"/>
            <a:ext cx="1402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13,277,740 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EAFA860-C13D-40D7-AC5D-9B9F513AB05D}"/>
              </a:ext>
            </a:extLst>
          </p:cNvPr>
          <p:cNvCxnSpPr>
            <a:cxnSpLocks/>
          </p:cNvCxnSpPr>
          <p:nvPr/>
        </p:nvCxnSpPr>
        <p:spPr>
          <a:xfrm flipH="1">
            <a:off x="3019765" y="2790220"/>
            <a:ext cx="59466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B52C4CD-322E-486F-A32D-7AEF7BA39D71}"/>
              </a:ext>
            </a:extLst>
          </p:cNvPr>
          <p:cNvSpPr/>
          <p:nvPr/>
        </p:nvSpPr>
        <p:spPr>
          <a:xfrm>
            <a:off x="8976320" y="908720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21,991,437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FBCC369-3FCD-42FE-BE1F-6B544597788A}"/>
              </a:ext>
            </a:extLst>
          </p:cNvPr>
          <p:cNvCxnSpPr>
            <a:cxnSpLocks/>
          </p:cNvCxnSpPr>
          <p:nvPr/>
        </p:nvCxnSpPr>
        <p:spPr>
          <a:xfrm>
            <a:off x="9624392" y="1268760"/>
            <a:ext cx="2301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52E6232-CD2B-4F90-903D-979ACCC458CE}"/>
              </a:ext>
            </a:extLst>
          </p:cNvPr>
          <p:cNvSpPr/>
          <p:nvPr/>
        </p:nvSpPr>
        <p:spPr>
          <a:xfrm>
            <a:off x="5735960" y="4797152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  <a:endParaRPr lang="en-US" altLang="ja-JP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49357B-838D-405E-9FF9-FF2A13F64F5F}"/>
              </a:ext>
            </a:extLst>
          </p:cNvPr>
          <p:cNvSpPr/>
          <p:nvPr/>
        </p:nvSpPr>
        <p:spPr>
          <a:xfrm>
            <a:off x="9090401" y="3300688"/>
            <a:ext cx="7232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dirty="0"/>
              <a:t>株式等</a:t>
            </a:r>
            <a:endParaRPr lang="en-US" altLang="ja-JP" sz="1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39DEC4E-BD50-4304-87E5-3F91BB9EC542}"/>
              </a:ext>
            </a:extLst>
          </p:cNvPr>
          <p:cNvSpPr/>
          <p:nvPr/>
        </p:nvSpPr>
        <p:spPr>
          <a:xfrm>
            <a:off x="6930574" y="2823899"/>
            <a:ext cx="18004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保険・年金など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901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6171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家計の金融資産構成①（</a:t>
            </a:r>
            <a:r>
              <a:rPr lang="en-US" altLang="ja-JP" sz="2400" dirty="0"/>
              <a:t>1979-2024</a:t>
            </a:r>
            <a:r>
              <a:rPr lang="ja-JP" altLang="en-US" sz="2400" dirty="0"/>
              <a:t>）</a:t>
            </a:r>
            <a:r>
              <a:rPr lang="en-US" altLang="ja-JP" sz="2400" dirty="0"/>
              <a:t>3</a:t>
            </a:r>
            <a:r>
              <a:rPr lang="ja-JP" altLang="en-US" sz="2400" dirty="0"/>
              <a:t>月末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71682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27</a:t>
            </a:r>
            <a:r>
              <a:rPr lang="ja-JP" altLang="en-US" sz="1200" dirty="0"/>
              <a:t>日・日銀発表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F9BD246F-AA12-4EAB-BEA4-1E3DB7F2C7B7}"/>
              </a:ext>
            </a:extLst>
          </p:cNvPr>
          <p:cNvGraphicFramePr>
            <a:graphicFrameLocks/>
          </p:cNvGraphicFramePr>
          <p:nvPr/>
        </p:nvGraphicFramePr>
        <p:xfrm>
          <a:off x="1913427" y="830769"/>
          <a:ext cx="8365146" cy="5483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1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B2D79A64-A85D-4846-BD53-90E7540C2C0C}"/>
              </a:ext>
            </a:extLst>
          </p:cNvPr>
          <p:cNvGraphicFramePr>
            <a:graphicFrameLocks/>
          </p:cNvGraphicFramePr>
          <p:nvPr/>
        </p:nvGraphicFramePr>
        <p:xfrm>
          <a:off x="1703512" y="836712"/>
          <a:ext cx="8496944" cy="549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2711625" y="62068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316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1979-2024</a:t>
            </a:r>
            <a:r>
              <a:rPr lang="ja-JP" altLang="en-US" dirty="0">
                <a:latin typeface="+mj-ea"/>
                <a:ea typeface="+mj-ea"/>
              </a:rPr>
              <a:t>・</a:t>
            </a:r>
            <a:r>
              <a:rPr lang="en-US" altLang="ja-JP" dirty="0">
                <a:latin typeface="+mj-ea"/>
                <a:ea typeface="+mj-ea"/>
              </a:rPr>
              <a:t>3</a:t>
            </a:r>
            <a:r>
              <a:rPr lang="ja-JP" altLang="en-US" dirty="0">
                <a:latin typeface="+mj-ea"/>
                <a:ea typeface="+mj-ea"/>
              </a:rPr>
              <a:t>月末</a:t>
            </a:r>
            <a:r>
              <a:rPr lang="ja-JP" altLang="en-US" sz="2400" dirty="0"/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60649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27</a:t>
            </a:r>
            <a:r>
              <a:rPr lang="ja-JP" altLang="en-US" sz="1200" dirty="0"/>
              <a:t>日・日銀発表</a:t>
            </a:r>
          </a:p>
        </p:txBody>
      </p:sp>
      <p:sp>
        <p:nvSpPr>
          <p:cNvPr id="4" name="吹き出し: 線 3">
            <a:extLst>
              <a:ext uri="{FF2B5EF4-FFF2-40B4-BE49-F238E27FC236}">
                <a16:creationId xmlns:a16="http://schemas.microsoft.com/office/drawing/2014/main" id="{51753475-A876-47AD-A3E1-5F25C7E3C64A}"/>
              </a:ext>
            </a:extLst>
          </p:cNvPr>
          <p:cNvSpPr/>
          <p:nvPr/>
        </p:nvSpPr>
        <p:spPr>
          <a:xfrm>
            <a:off x="3791744" y="1196752"/>
            <a:ext cx="1872208" cy="360040"/>
          </a:xfrm>
          <a:prstGeom prst="borderCallout1">
            <a:avLst>
              <a:gd name="adj1" fmla="val 98453"/>
              <a:gd name="adj2" fmla="val 86950"/>
              <a:gd name="adj3" fmla="val 288501"/>
              <a:gd name="adj4" fmla="val 108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純金融資産比率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5886C0-5B57-4EA8-ADC4-62E083C5D93F}"/>
              </a:ext>
            </a:extLst>
          </p:cNvPr>
          <p:cNvSpPr txBox="1"/>
          <p:nvPr/>
        </p:nvSpPr>
        <p:spPr>
          <a:xfrm>
            <a:off x="8832304" y="5994431"/>
            <a:ext cx="720080" cy="36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2024</a:t>
            </a: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6A5064-7798-438A-A875-391849EBC897}"/>
              </a:ext>
            </a:extLst>
          </p:cNvPr>
          <p:cNvSpPr txBox="1"/>
          <p:nvPr/>
        </p:nvSpPr>
        <p:spPr>
          <a:xfrm>
            <a:off x="271162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1979</a:t>
            </a:r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0CD17D-730F-4E09-BACF-6153271D2419}"/>
              </a:ext>
            </a:extLst>
          </p:cNvPr>
          <p:cNvSpPr txBox="1"/>
          <p:nvPr/>
        </p:nvSpPr>
        <p:spPr>
          <a:xfrm>
            <a:off x="6384032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2006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021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390</Words>
  <Application>Microsoft Office PowerPoint</Application>
  <PresentationFormat>ワイド画面</PresentationFormat>
  <Paragraphs>97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Meiryo UI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52</cp:revision>
  <cp:lastPrinted>2020-12-28T05:35:58Z</cp:lastPrinted>
  <dcterms:created xsi:type="dcterms:W3CDTF">2019-12-26T01:19:57Z</dcterms:created>
  <dcterms:modified xsi:type="dcterms:W3CDTF">2024-09-27T06:23:26Z</dcterms:modified>
</cp:coreProperties>
</file>