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8" r:id="rId2"/>
    <p:sldId id="349" r:id="rId3"/>
    <p:sldId id="354" r:id="rId4"/>
    <p:sldId id="288" r:id="rId5"/>
    <p:sldId id="304" r:id="rId6"/>
    <p:sldId id="353" r:id="rId7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.kashiwabara@tim-con.com" initials="tc" lastIdx="1" clrIdx="0">
    <p:extLst>
      <p:ext uri="{19B8F6BF-5375-455C-9EA6-DF929625EA0E}">
        <p15:presenceInfo xmlns:p15="http://schemas.microsoft.com/office/powerpoint/2012/main" userId="53c45769c91acf9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67" y="8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kash\Dropbox\&#26085;&#26412;&#21830;&#24037;&#20250;&#35696;&#25152;\databox\&#36039;&#37329;&#24490;&#29872;&#34920;\1979-&#23478;&#35336;&#36039;&#29987;&#36000;&#20661;UP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kash\Dropbox\&#26085;&#26412;&#21830;&#24037;&#20250;&#35696;&#25152;\databox\&#36039;&#37329;&#24490;&#29872;&#34920;\1979-&#23478;&#35336;&#36039;&#29987;&#36000;&#20661;UP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kash\Dropbox\&#26085;&#26412;&#21830;&#24037;&#20250;&#35696;&#25152;\databox\&#36039;&#37329;&#24490;&#29872;&#34920;\1979-&#23478;&#35336;&#36039;&#29987;&#36000;&#20661;UP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'79-19３末'!$A$2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numRef>
              <c:f>'79-19３末'!$U$1:$AU$1</c:f>
              <c:numCache>
                <c:formatCode>General</c:formatCode>
                <c:ptCount val="2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  <c:pt idx="26">
                  <c:v>2024</c:v>
                </c:pt>
              </c:numCache>
            </c:numRef>
          </c:cat>
          <c:val>
            <c:numRef>
              <c:f>'79-19３末'!$U$2:$AU$2</c:f>
              <c:numCache>
                <c:formatCode>#,##0_);[Red]\(#,##0\)</c:formatCode>
                <c:ptCount val="27"/>
                <c:pt idx="0">
                  <c:v>7237920</c:v>
                </c:pt>
                <c:pt idx="1">
                  <c:v>7447381</c:v>
                </c:pt>
                <c:pt idx="2">
                  <c:v>7514288</c:v>
                </c:pt>
                <c:pt idx="3">
                  <c:v>7654295</c:v>
                </c:pt>
                <c:pt idx="4">
                  <c:v>7656957</c:v>
                </c:pt>
                <c:pt idx="5">
                  <c:v>7723379</c:v>
                </c:pt>
                <c:pt idx="6">
                  <c:v>7911393</c:v>
                </c:pt>
                <c:pt idx="7">
                  <c:v>7864435</c:v>
                </c:pt>
                <c:pt idx="8">
                  <c:v>7869099</c:v>
                </c:pt>
                <c:pt idx="9">
                  <c:v>7939890</c:v>
                </c:pt>
                <c:pt idx="10">
                  <c:v>8060030</c:v>
                </c:pt>
                <c:pt idx="11">
                  <c:v>8190118</c:v>
                </c:pt>
                <c:pt idx="12">
                  <c:v>8292830</c:v>
                </c:pt>
                <c:pt idx="13">
                  <c:v>8478765</c:v>
                </c:pt>
                <c:pt idx="14">
                  <c:v>8624943</c:v>
                </c:pt>
                <c:pt idx="15">
                  <c:v>8802344</c:v>
                </c:pt>
                <c:pt idx="16">
                  <c:v>8987488</c:v>
                </c:pt>
                <c:pt idx="17">
                  <c:v>9110607</c:v>
                </c:pt>
                <c:pt idx="18">
                  <c:v>9324761</c:v>
                </c:pt>
                <c:pt idx="19" formatCode="#,##0">
                  <c:v>9605473</c:v>
                </c:pt>
                <c:pt idx="20" formatCode="#,##0">
                  <c:v>9591385</c:v>
                </c:pt>
                <c:pt idx="21" formatCode="#,##0">
                  <c:v>9795927</c:v>
                </c:pt>
                <c:pt idx="22" formatCode="#,##0">
                  <c:v>9999568</c:v>
                </c:pt>
                <c:pt idx="23" formatCode="#,##0">
                  <c:v>10573653</c:v>
                </c:pt>
                <c:pt idx="24" formatCode="#,##0">
                  <c:v>10880617</c:v>
                </c:pt>
                <c:pt idx="25" formatCode="#,##0">
                  <c:v>11184202</c:v>
                </c:pt>
                <c:pt idx="26" formatCode="#,##0">
                  <c:v>11184202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A3-4DAB-BB11-3DC83785260E}"/>
            </c:ext>
          </c:extLst>
        </c:ser>
        <c:ser>
          <c:idx val="1"/>
          <c:order val="1"/>
          <c:tx>
            <c:strRef>
              <c:f>'79-19３末'!$A$4</c:f>
              <c:strCache>
                <c:ptCount val="1"/>
                <c:pt idx="0">
                  <c:v>債務証券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'79-19３末'!$U$1:$AU$1</c:f>
              <c:numCache>
                <c:formatCode>General</c:formatCode>
                <c:ptCount val="2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  <c:pt idx="26">
                  <c:v>2024</c:v>
                </c:pt>
              </c:numCache>
            </c:numRef>
          </c:cat>
          <c:val>
            <c:numRef>
              <c:f>'79-19３末'!$U$4:$AU$4</c:f>
              <c:numCache>
                <c:formatCode>#,##0_);[Red]\(#,##0\)</c:formatCode>
                <c:ptCount val="27"/>
                <c:pt idx="0">
                  <c:v>552013</c:v>
                </c:pt>
                <c:pt idx="1">
                  <c:v>505716</c:v>
                </c:pt>
                <c:pt idx="2">
                  <c:v>480797</c:v>
                </c:pt>
                <c:pt idx="3">
                  <c:v>418026</c:v>
                </c:pt>
                <c:pt idx="4">
                  <c:v>341711</c:v>
                </c:pt>
                <c:pt idx="5">
                  <c:v>322299</c:v>
                </c:pt>
                <c:pt idx="6">
                  <c:v>371034</c:v>
                </c:pt>
                <c:pt idx="7">
                  <c:v>403474</c:v>
                </c:pt>
                <c:pt idx="8">
                  <c:v>429418</c:v>
                </c:pt>
                <c:pt idx="9">
                  <c:v>436583</c:v>
                </c:pt>
                <c:pt idx="10">
                  <c:v>422686</c:v>
                </c:pt>
                <c:pt idx="11">
                  <c:v>410797</c:v>
                </c:pt>
                <c:pt idx="12">
                  <c:v>373868</c:v>
                </c:pt>
                <c:pt idx="13">
                  <c:v>339319</c:v>
                </c:pt>
                <c:pt idx="14">
                  <c:v>307857</c:v>
                </c:pt>
                <c:pt idx="15">
                  <c:v>282859</c:v>
                </c:pt>
                <c:pt idx="16">
                  <c:v>261560</c:v>
                </c:pt>
                <c:pt idx="17">
                  <c:v>255313</c:v>
                </c:pt>
                <c:pt idx="18">
                  <c:v>245446</c:v>
                </c:pt>
                <c:pt idx="19" formatCode="#,##0">
                  <c:v>232686</c:v>
                </c:pt>
                <c:pt idx="20" formatCode="#,##0">
                  <c:v>232453</c:v>
                </c:pt>
                <c:pt idx="21" formatCode="#,##0">
                  <c:v>250857</c:v>
                </c:pt>
                <c:pt idx="22" formatCode="#,##0">
                  <c:v>264313</c:v>
                </c:pt>
                <c:pt idx="23" formatCode="#,##0">
                  <c:v>264987</c:v>
                </c:pt>
                <c:pt idx="24" formatCode="#,##0">
                  <c:v>256190</c:v>
                </c:pt>
                <c:pt idx="25" formatCode="#,##0">
                  <c:v>288673</c:v>
                </c:pt>
                <c:pt idx="26" formatCode="#,##0">
                  <c:v>288673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A3-4DAB-BB11-3DC83785260E}"/>
            </c:ext>
          </c:extLst>
        </c:ser>
        <c:ser>
          <c:idx val="2"/>
          <c:order val="2"/>
          <c:tx>
            <c:strRef>
              <c:f>'79-19３末'!$A$5</c:f>
              <c:strCache>
                <c:ptCount val="1"/>
                <c:pt idx="0">
                  <c:v>株式等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numRef>
              <c:f>'79-19３末'!$U$1:$AU$1</c:f>
              <c:numCache>
                <c:formatCode>General</c:formatCode>
                <c:ptCount val="2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  <c:pt idx="26">
                  <c:v>2024</c:v>
                </c:pt>
              </c:numCache>
            </c:numRef>
          </c:cat>
          <c:val>
            <c:numRef>
              <c:f>'79-19３末'!$U$5:$AU$5</c:f>
              <c:numCache>
                <c:formatCode>#,##0_);[Red]\(#,##0\)</c:formatCode>
                <c:ptCount val="27"/>
                <c:pt idx="0">
                  <c:v>1225536</c:v>
                </c:pt>
                <c:pt idx="1">
                  <c:v>1702600</c:v>
                </c:pt>
                <c:pt idx="2">
                  <c:v>1468536</c:v>
                </c:pt>
                <c:pt idx="3">
                  <c:v>1229510</c:v>
                </c:pt>
                <c:pt idx="4">
                  <c:v>1059518</c:v>
                </c:pt>
                <c:pt idx="5">
                  <c:v>1577987</c:v>
                </c:pt>
                <c:pt idx="6">
                  <c:v>1736773</c:v>
                </c:pt>
                <c:pt idx="7">
                  <c:v>2538035</c:v>
                </c:pt>
                <c:pt idx="8">
                  <c:v>2694459</c:v>
                </c:pt>
                <c:pt idx="9">
                  <c:v>1812191</c:v>
                </c:pt>
                <c:pt idx="10">
                  <c:v>1327976</c:v>
                </c:pt>
                <c:pt idx="11">
                  <c:v>1611541</c:v>
                </c:pt>
                <c:pt idx="12">
                  <c:v>1677481</c:v>
                </c:pt>
                <c:pt idx="13">
                  <c:v>1677797</c:v>
                </c:pt>
                <c:pt idx="14">
                  <c:v>2038517</c:v>
                </c:pt>
                <c:pt idx="15">
                  <c:v>2262606</c:v>
                </c:pt>
                <c:pt idx="16">
                  <c:v>2657031</c:v>
                </c:pt>
                <c:pt idx="17">
                  <c:v>2595122</c:v>
                </c:pt>
                <c:pt idx="18">
                  <c:v>2814355</c:v>
                </c:pt>
                <c:pt idx="19" formatCode="#,##0">
                  <c:v>2719469</c:v>
                </c:pt>
                <c:pt idx="20" formatCode="#,##0">
                  <c:v>2760019</c:v>
                </c:pt>
                <c:pt idx="21" formatCode="#,##0">
                  <c:v>2725623</c:v>
                </c:pt>
                <c:pt idx="22" formatCode="#,##0">
                  <c:v>2198018</c:v>
                </c:pt>
                <c:pt idx="23" formatCode="#,##0">
                  <c:v>2940798</c:v>
                </c:pt>
                <c:pt idx="24" formatCode="#,##0">
                  <c:v>2963080</c:v>
                </c:pt>
                <c:pt idx="25" formatCode="#,##0">
                  <c:v>4324995</c:v>
                </c:pt>
                <c:pt idx="26" formatCode="#,##0">
                  <c:v>4324995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A3-4DAB-BB11-3DC83785260E}"/>
            </c:ext>
          </c:extLst>
        </c:ser>
        <c:ser>
          <c:idx val="3"/>
          <c:order val="3"/>
          <c:tx>
            <c:strRef>
              <c:f>'79-19３末'!$A$6</c:f>
              <c:strCache>
                <c:ptCount val="1"/>
                <c:pt idx="0">
                  <c:v>保険・年金など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numRef>
              <c:f>'79-19３末'!$U$1:$AU$1</c:f>
              <c:numCache>
                <c:formatCode>General</c:formatCode>
                <c:ptCount val="2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  <c:pt idx="26">
                  <c:v>2024</c:v>
                </c:pt>
              </c:numCache>
            </c:numRef>
          </c:cat>
          <c:val>
            <c:numRef>
              <c:f>'79-19３末'!$U$6:$AU$6</c:f>
              <c:numCache>
                <c:formatCode>#,##0_);[Red]\(#,##0\)</c:formatCode>
                <c:ptCount val="27"/>
                <c:pt idx="0">
                  <c:v>3589229</c:v>
                </c:pt>
                <c:pt idx="1">
                  <c:v>3698712</c:v>
                </c:pt>
                <c:pt idx="2">
                  <c:v>3776240</c:v>
                </c:pt>
                <c:pt idx="3">
                  <c:v>4186319</c:v>
                </c:pt>
                <c:pt idx="4">
                  <c:v>4232745</c:v>
                </c:pt>
                <c:pt idx="5">
                  <c:v>4130719</c:v>
                </c:pt>
                <c:pt idx="6">
                  <c:v>4806323</c:v>
                </c:pt>
                <c:pt idx="7">
                  <c:v>4817709</c:v>
                </c:pt>
                <c:pt idx="8">
                  <c:v>4829493</c:v>
                </c:pt>
                <c:pt idx="9">
                  <c:v>4739191</c:v>
                </c:pt>
                <c:pt idx="10">
                  <c:v>4660045</c:v>
                </c:pt>
                <c:pt idx="11">
                  <c:v>4700114</c:v>
                </c:pt>
                <c:pt idx="12">
                  <c:v>4706945</c:v>
                </c:pt>
                <c:pt idx="13">
                  <c:v>4763173</c:v>
                </c:pt>
                <c:pt idx="14">
                  <c:v>4924704</c:v>
                </c:pt>
                <c:pt idx="15">
                  <c:v>4951081</c:v>
                </c:pt>
                <c:pt idx="16">
                  <c:v>5138064</c:v>
                </c:pt>
                <c:pt idx="17">
                  <c:v>5163615</c:v>
                </c:pt>
                <c:pt idx="18">
                  <c:v>5183100</c:v>
                </c:pt>
                <c:pt idx="19" formatCode="#,##0">
                  <c:v>5220561</c:v>
                </c:pt>
                <c:pt idx="20" formatCode="#,##0">
                  <c:v>5218721</c:v>
                </c:pt>
                <c:pt idx="21" formatCode="#,##0">
                  <c:v>5273469</c:v>
                </c:pt>
                <c:pt idx="22" formatCode="#,##0">
                  <c:v>5270863</c:v>
                </c:pt>
                <c:pt idx="23" formatCode="#,##0">
                  <c:v>5382593</c:v>
                </c:pt>
                <c:pt idx="24" formatCode="#,##0">
                  <c:v>5381767</c:v>
                </c:pt>
                <c:pt idx="25" formatCode="#,##0">
                  <c:v>5406468</c:v>
                </c:pt>
                <c:pt idx="26" formatCode="#,##0">
                  <c:v>5406468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5A3-4DAB-BB11-3DC83785260E}"/>
            </c:ext>
          </c:extLst>
        </c:ser>
        <c:ser>
          <c:idx val="4"/>
          <c:order val="4"/>
          <c:tx>
            <c:strRef>
              <c:f>'79-19３末'!$A$13</c:f>
              <c:strCache>
                <c:ptCount val="1"/>
                <c:pt idx="0">
                  <c:v>その他の資産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'79-19３末'!$U$1:$AU$1</c:f>
              <c:numCache>
                <c:formatCode>General</c:formatCode>
                <c:ptCount val="2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  <c:pt idx="18">
                  <c:v>2016</c:v>
                </c:pt>
                <c:pt idx="19">
                  <c:v>2017</c:v>
                </c:pt>
                <c:pt idx="20">
                  <c:v>2018</c:v>
                </c:pt>
                <c:pt idx="21">
                  <c:v>2019</c:v>
                </c:pt>
                <c:pt idx="22">
                  <c:v>2020</c:v>
                </c:pt>
                <c:pt idx="23">
                  <c:v>2021</c:v>
                </c:pt>
                <c:pt idx="24">
                  <c:v>2022</c:v>
                </c:pt>
                <c:pt idx="25">
                  <c:v>2023</c:v>
                </c:pt>
                <c:pt idx="26">
                  <c:v>2024</c:v>
                </c:pt>
              </c:numCache>
            </c:numRef>
          </c:cat>
          <c:val>
            <c:numRef>
              <c:f>'79-19３末'!$U$13:$AU$13</c:f>
              <c:numCache>
                <c:formatCode>#,##0_);[Red]\(#,##0\)</c:formatCode>
                <c:ptCount val="27"/>
                <c:pt idx="0">
                  <c:v>673042</c:v>
                </c:pt>
                <c:pt idx="1">
                  <c:v>656702</c:v>
                </c:pt>
                <c:pt idx="2">
                  <c:v>701548</c:v>
                </c:pt>
                <c:pt idx="3">
                  <c:v>687836</c:v>
                </c:pt>
                <c:pt idx="4">
                  <c:v>801641</c:v>
                </c:pt>
                <c:pt idx="5">
                  <c:v>765482</c:v>
                </c:pt>
                <c:pt idx="6">
                  <c:v>472107</c:v>
                </c:pt>
                <c:pt idx="7">
                  <c:v>444895</c:v>
                </c:pt>
                <c:pt idx="8">
                  <c:v>470500</c:v>
                </c:pt>
                <c:pt idx="9">
                  <c:v>453801</c:v>
                </c:pt>
                <c:pt idx="10">
                  <c:v>436508</c:v>
                </c:pt>
                <c:pt idx="11">
                  <c:v>458399</c:v>
                </c:pt>
                <c:pt idx="12">
                  <c:v>439994</c:v>
                </c:pt>
                <c:pt idx="13">
                  <c:v>444932</c:v>
                </c:pt>
                <c:pt idx="14">
                  <c:v>461130</c:v>
                </c:pt>
                <c:pt idx="15">
                  <c:v>468333</c:v>
                </c:pt>
                <c:pt idx="16">
                  <c:v>515653</c:v>
                </c:pt>
                <c:pt idx="17">
                  <c:v>492297</c:v>
                </c:pt>
                <c:pt idx="18">
                  <c:v>512114</c:v>
                </c:pt>
                <c:pt idx="19" formatCode="#,##0">
                  <c:v>512016</c:v>
                </c:pt>
                <c:pt idx="20" formatCode="#,##0">
                  <c:v>506131</c:v>
                </c:pt>
                <c:pt idx="21" formatCode="#,##0">
                  <c:v>511615</c:v>
                </c:pt>
                <c:pt idx="22" formatCode="#,##0">
                  <c:v>547813</c:v>
                </c:pt>
                <c:pt idx="23" formatCode="#,##0">
                  <c:v>517699</c:v>
                </c:pt>
                <c:pt idx="24" formatCode="#,##0">
                  <c:v>562933</c:v>
                </c:pt>
                <c:pt idx="25" formatCode="#,##0">
                  <c:v>787099</c:v>
                </c:pt>
                <c:pt idx="26" formatCode="#,##0">
                  <c:v>787099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5A3-4DAB-BB11-3DC8378526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67939824"/>
        <c:axId val="467940152"/>
      </c:barChart>
      <c:catAx>
        <c:axId val="467939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7940152"/>
        <c:crosses val="autoZero"/>
        <c:auto val="1"/>
        <c:lblAlgn val="ctr"/>
        <c:lblOffset val="100"/>
        <c:noMultiLvlLbl val="0"/>
      </c:catAx>
      <c:valAx>
        <c:axId val="467940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7939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914260717410323E-2"/>
          <c:y val="0.13164515893846601"/>
          <c:w val="0.849592738407699"/>
          <c:h val="0.5826819043452902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'79-19３末'!$A$1</c:f>
              <c:strCache>
                <c:ptCount val="1"/>
                <c:pt idx="0">
                  <c:v>XXXX年３月末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'79-19３末'!$B$1:$AN$1</c:f>
              <c:numCache>
                <c:formatCode>General</c:formatCode>
                <c:ptCount val="39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E1-4474-A947-6E830B19B62F}"/>
            </c:ext>
          </c:extLst>
        </c:ser>
        <c:ser>
          <c:idx val="1"/>
          <c:order val="1"/>
          <c:tx>
            <c:strRef>
              <c:f>'79-19３末'!$A$2</c:f>
              <c:strCache>
                <c:ptCount val="1"/>
                <c:pt idx="0">
                  <c:v>現金・預金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'79-19３末'!$B$2:$AU$2</c:f>
              <c:numCache>
                <c:formatCode>#,##0_);[Red]\(#,##0\)</c:formatCode>
                <c:ptCount val="46"/>
                <c:pt idx="0">
                  <c:v>1948234</c:v>
                </c:pt>
                <c:pt idx="1">
                  <c:v>2174447</c:v>
                </c:pt>
                <c:pt idx="2">
                  <c:v>2416292</c:v>
                </c:pt>
                <c:pt idx="3">
                  <c:v>2627648</c:v>
                </c:pt>
                <c:pt idx="4">
                  <c:v>2827925</c:v>
                </c:pt>
                <c:pt idx="5">
                  <c:v>3054117</c:v>
                </c:pt>
                <c:pt idx="6">
                  <c:v>3294078</c:v>
                </c:pt>
                <c:pt idx="7">
                  <c:v>3545346</c:v>
                </c:pt>
                <c:pt idx="8">
                  <c:v>3818660</c:v>
                </c:pt>
                <c:pt idx="9">
                  <c:v>4100172</c:v>
                </c:pt>
                <c:pt idx="10">
                  <c:v>4479416</c:v>
                </c:pt>
                <c:pt idx="11">
                  <c:v>4818226</c:v>
                </c:pt>
                <c:pt idx="12">
                  <c:v>5171566</c:v>
                </c:pt>
                <c:pt idx="13">
                  <c:v>5404633</c:v>
                </c:pt>
                <c:pt idx="14">
                  <c:v>5669572</c:v>
                </c:pt>
                <c:pt idx="15">
                  <c:v>6007085</c:v>
                </c:pt>
                <c:pt idx="16">
                  <c:v>6296360</c:v>
                </c:pt>
                <c:pt idx="17">
                  <c:v>6583875</c:v>
                </c:pt>
                <c:pt idx="18">
                  <c:v>6940141</c:v>
                </c:pt>
                <c:pt idx="19">
                  <c:v>7237920</c:v>
                </c:pt>
                <c:pt idx="20">
                  <c:v>7447381</c:v>
                </c:pt>
                <c:pt idx="21">
                  <c:v>7514288</c:v>
                </c:pt>
                <c:pt idx="22">
                  <c:v>7654295</c:v>
                </c:pt>
                <c:pt idx="23">
                  <c:v>7656957</c:v>
                </c:pt>
                <c:pt idx="24">
                  <c:v>7723379</c:v>
                </c:pt>
                <c:pt idx="25">
                  <c:v>7911393</c:v>
                </c:pt>
                <c:pt idx="26">
                  <c:v>7864435</c:v>
                </c:pt>
                <c:pt idx="27">
                  <c:v>7869099</c:v>
                </c:pt>
                <c:pt idx="28">
                  <c:v>7939890</c:v>
                </c:pt>
                <c:pt idx="29">
                  <c:v>8060030</c:v>
                </c:pt>
                <c:pt idx="30">
                  <c:v>8190118</c:v>
                </c:pt>
                <c:pt idx="31">
                  <c:v>8292830</c:v>
                </c:pt>
                <c:pt idx="32">
                  <c:v>8478765</c:v>
                </c:pt>
                <c:pt idx="33">
                  <c:v>8624943</c:v>
                </c:pt>
                <c:pt idx="34">
                  <c:v>8802344</c:v>
                </c:pt>
                <c:pt idx="35">
                  <c:v>8987488</c:v>
                </c:pt>
                <c:pt idx="36">
                  <c:v>9110607</c:v>
                </c:pt>
                <c:pt idx="37">
                  <c:v>9324761</c:v>
                </c:pt>
                <c:pt idx="38" formatCode="#,##0">
                  <c:v>9605473</c:v>
                </c:pt>
                <c:pt idx="39" formatCode="#,##0">
                  <c:v>9591385</c:v>
                </c:pt>
                <c:pt idx="40" formatCode="#,##0">
                  <c:v>9795927</c:v>
                </c:pt>
                <c:pt idx="41" formatCode="#,##0">
                  <c:v>9999568</c:v>
                </c:pt>
                <c:pt idx="42" formatCode="#,##0">
                  <c:v>10573653</c:v>
                </c:pt>
                <c:pt idx="43" formatCode="#,##0">
                  <c:v>10880617</c:v>
                </c:pt>
                <c:pt idx="44" formatCode="#,##0">
                  <c:v>11184202</c:v>
                </c:pt>
                <c:pt idx="45" formatCode="#,##0">
                  <c:v>11184202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E1-4474-A947-6E830B19B62F}"/>
            </c:ext>
          </c:extLst>
        </c:ser>
        <c:ser>
          <c:idx val="2"/>
          <c:order val="2"/>
          <c:tx>
            <c:strRef>
              <c:f>'79-19３末'!$A$3</c:f>
              <c:strCache>
                <c:ptCount val="1"/>
                <c:pt idx="0">
                  <c:v>貸出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'79-19３末'!$B$3:$AN$3</c:f>
            </c:numRef>
          </c:val>
          <c:extLst>
            <c:ext xmlns:c16="http://schemas.microsoft.com/office/drawing/2014/chart" uri="{C3380CC4-5D6E-409C-BE32-E72D297353CC}">
              <c16:uniqueId val="{00000002-07E1-4474-A947-6E830B19B62F}"/>
            </c:ext>
          </c:extLst>
        </c:ser>
        <c:ser>
          <c:idx val="3"/>
          <c:order val="3"/>
          <c:tx>
            <c:strRef>
              <c:f>'79-19３末'!$A$4</c:f>
              <c:strCache>
                <c:ptCount val="1"/>
                <c:pt idx="0">
                  <c:v>債務証券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'79-19３末'!$B$4:$AU$4</c:f>
              <c:numCache>
                <c:formatCode>#,##0_);[Red]\(#,##0\)</c:formatCode>
                <c:ptCount val="46"/>
                <c:pt idx="0">
                  <c:v>233710</c:v>
                </c:pt>
                <c:pt idx="1">
                  <c:v>273593</c:v>
                </c:pt>
                <c:pt idx="2">
                  <c:v>285367</c:v>
                </c:pt>
                <c:pt idx="3">
                  <c:v>332630</c:v>
                </c:pt>
                <c:pt idx="4">
                  <c:v>392162</c:v>
                </c:pt>
                <c:pt idx="5">
                  <c:v>427028</c:v>
                </c:pt>
                <c:pt idx="6">
                  <c:v>480063</c:v>
                </c:pt>
                <c:pt idx="7">
                  <c:v>488425</c:v>
                </c:pt>
                <c:pt idx="8">
                  <c:v>493398</c:v>
                </c:pt>
                <c:pt idx="9">
                  <c:v>479888</c:v>
                </c:pt>
                <c:pt idx="10">
                  <c:v>534690</c:v>
                </c:pt>
                <c:pt idx="11">
                  <c:v>643453</c:v>
                </c:pt>
                <c:pt idx="12">
                  <c:v>715051</c:v>
                </c:pt>
                <c:pt idx="13">
                  <c:v>781594</c:v>
                </c:pt>
                <c:pt idx="14">
                  <c:v>791074</c:v>
                </c:pt>
                <c:pt idx="15">
                  <c:v>797694</c:v>
                </c:pt>
                <c:pt idx="16">
                  <c:v>740619</c:v>
                </c:pt>
                <c:pt idx="17">
                  <c:v>693039</c:v>
                </c:pt>
                <c:pt idx="18">
                  <c:v>623218</c:v>
                </c:pt>
                <c:pt idx="19">
                  <c:v>552013</c:v>
                </c:pt>
                <c:pt idx="20">
                  <c:v>505716</c:v>
                </c:pt>
                <c:pt idx="21">
                  <c:v>480797</c:v>
                </c:pt>
                <c:pt idx="22">
                  <c:v>418026</c:v>
                </c:pt>
                <c:pt idx="23">
                  <c:v>341711</c:v>
                </c:pt>
                <c:pt idx="24">
                  <c:v>322299</c:v>
                </c:pt>
                <c:pt idx="25">
                  <c:v>371034</c:v>
                </c:pt>
                <c:pt idx="26">
                  <c:v>403474</c:v>
                </c:pt>
                <c:pt idx="27">
                  <c:v>429418</c:v>
                </c:pt>
                <c:pt idx="28">
                  <c:v>436583</c:v>
                </c:pt>
                <c:pt idx="29">
                  <c:v>422686</c:v>
                </c:pt>
                <c:pt idx="30">
                  <c:v>410797</c:v>
                </c:pt>
                <c:pt idx="31">
                  <c:v>373868</c:v>
                </c:pt>
                <c:pt idx="32">
                  <c:v>339319</c:v>
                </c:pt>
                <c:pt idx="33">
                  <c:v>307857</c:v>
                </c:pt>
                <c:pt idx="34">
                  <c:v>282859</c:v>
                </c:pt>
                <c:pt idx="35">
                  <c:v>261560</c:v>
                </c:pt>
                <c:pt idx="36">
                  <c:v>255313</c:v>
                </c:pt>
                <c:pt idx="37">
                  <c:v>245446</c:v>
                </c:pt>
                <c:pt idx="38" formatCode="#,##0">
                  <c:v>232686</c:v>
                </c:pt>
                <c:pt idx="39" formatCode="#,##0">
                  <c:v>232453</c:v>
                </c:pt>
                <c:pt idx="40" formatCode="#,##0">
                  <c:v>250857</c:v>
                </c:pt>
                <c:pt idx="41" formatCode="#,##0">
                  <c:v>264313</c:v>
                </c:pt>
                <c:pt idx="42" formatCode="#,##0">
                  <c:v>264987</c:v>
                </c:pt>
                <c:pt idx="43" formatCode="#,##0">
                  <c:v>256190</c:v>
                </c:pt>
                <c:pt idx="44" formatCode="#,##0">
                  <c:v>288673</c:v>
                </c:pt>
                <c:pt idx="45" formatCode="#,##0">
                  <c:v>288673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7E1-4474-A947-6E830B19B62F}"/>
            </c:ext>
          </c:extLst>
        </c:ser>
        <c:ser>
          <c:idx val="4"/>
          <c:order val="4"/>
          <c:tx>
            <c:strRef>
              <c:f>'79-19３末'!$A$5</c:f>
              <c:strCache>
                <c:ptCount val="1"/>
                <c:pt idx="0">
                  <c:v>株式等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'79-19３末'!$B$5:$AU$5</c:f>
              <c:numCache>
                <c:formatCode>#,##0_);[Red]\(#,##0\)</c:formatCode>
                <c:ptCount val="46"/>
                <c:pt idx="0">
                  <c:v>494691</c:v>
                </c:pt>
                <c:pt idx="1">
                  <c:v>536869</c:v>
                </c:pt>
                <c:pt idx="2">
                  <c:v>526688</c:v>
                </c:pt>
                <c:pt idx="3">
                  <c:v>592312</c:v>
                </c:pt>
                <c:pt idx="4">
                  <c:v>818345</c:v>
                </c:pt>
                <c:pt idx="5">
                  <c:v>888094</c:v>
                </c:pt>
                <c:pt idx="6">
                  <c:v>1145225</c:v>
                </c:pt>
                <c:pt idx="7">
                  <c:v>1625002</c:v>
                </c:pt>
                <c:pt idx="8">
                  <c:v>2169999</c:v>
                </c:pt>
                <c:pt idx="9">
                  <c:v>2548406</c:v>
                </c:pt>
                <c:pt idx="10">
                  <c:v>2413415</c:v>
                </c:pt>
                <c:pt idx="11">
                  <c:v>2065382</c:v>
                </c:pt>
                <c:pt idx="12">
                  <c:v>1539328</c:v>
                </c:pt>
                <c:pt idx="13">
                  <c:v>1460967</c:v>
                </c:pt>
                <c:pt idx="14">
                  <c:v>1510995</c:v>
                </c:pt>
                <c:pt idx="15">
                  <c:v>1406191</c:v>
                </c:pt>
                <c:pt idx="16">
                  <c:v>1731860</c:v>
                </c:pt>
                <c:pt idx="17">
                  <c:v>1311766</c:v>
                </c:pt>
                <c:pt idx="18">
                  <c:v>1151169</c:v>
                </c:pt>
                <c:pt idx="19">
                  <c:v>1225536</c:v>
                </c:pt>
                <c:pt idx="20">
                  <c:v>1702600</c:v>
                </c:pt>
                <c:pt idx="21">
                  <c:v>1468536</c:v>
                </c:pt>
                <c:pt idx="22">
                  <c:v>1229510</c:v>
                </c:pt>
                <c:pt idx="23">
                  <c:v>1059518</c:v>
                </c:pt>
                <c:pt idx="24">
                  <c:v>1577987</c:v>
                </c:pt>
                <c:pt idx="25">
                  <c:v>1736773</c:v>
                </c:pt>
                <c:pt idx="26">
                  <c:v>2538035</c:v>
                </c:pt>
                <c:pt idx="27">
                  <c:v>2694459</c:v>
                </c:pt>
                <c:pt idx="28">
                  <c:v>1812191</c:v>
                </c:pt>
                <c:pt idx="29">
                  <c:v>1327976</c:v>
                </c:pt>
                <c:pt idx="30">
                  <c:v>1611541</c:v>
                </c:pt>
                <c:pt idx="31">
                  <c:v>1677481</c:v>
                </c:pt>
                <c:pt idx="32">
                  <c:v>1677797</c:v>
                </c:pt>
                <c:pt idx="33">
                  <c:v>2038517</c:v>
                </c:pt>
                <c:pt idx="34">
                  <c:v>2262606</c:v>
                </c:pt>
                <c:pt idx="35">
                  <c:v>2657031</c:v>
                </c:pt>
                <c:pt idx="36">
                  <c:v>2595122</c:v>
                </c:pt>
                <c:pt idx="37">
                  <c:v>2814355</c:v>
                </c:pt>
                <c:pt idx="38" formatCode="#,##0">
                  <c:v>2719469</c:v>
                </c:pt>
                <c:pt idx="39" formatCode="#,##0">
                  <c:v>2760019</c:v>
                </c:pt>
                <c:pt idx="40" formatCode="#,##0">
                  <c:v>2725623</c:v>
                </c:pt>
                <c:pt idx="41" formatCode="#,##0">
                  <c:v>2198018</c:v>
                </c:pt>
                <c:pt idx="42" formatCode="#,##0">
                  <c:v>2940798</c:v>
                </c:pt>
                <c:pt idx="43" formatCode="#,##0">
                  <c:v>2963080</c:v>
                </c:pt>
                <c:pt idx="44" formatCode="#,##0">
                  <c:v>4324995</c:v>
                </c:pt>
                <c:pt idx="45" formatCode="#,##0">
                  <c:v>4324995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7E1-4474-A947-6E830B19B62F}"/>
            </c:ext>
          </c:extLst>
        </c:ser>
        <c:ser>
          <c:idx val="5"/>
          <c:order val="5"/>
          <c:tx>
            <c:strRef>
              <c:f>'79-19３末'!$A$6</c:f>
              <c:strCache>
                <c:ptCount val="1"/>
                <c:pt idx="0">
                  <c:v>保険・年金など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'79-19３末'!$B$6:$AU$6</c:f>
              <c:numCache>
                <c:formatCode>#,##0_);[Red]\(#,##0\)</c:formatCode>
                <c:ptCount val="46"/>
                <c:pt idx="0">
                  <c:v>432124</c:v>
                </c:pt>
                <c:pt idx="1">
                  <c:v>499327</c:v>
                </c:pt>
                <c:pt idx="2">
                  <c:v>579077</c:v>
                </c:pt>
                <c:pt idx="3">
                  <c:v>668918</c:v>
                </c:pt>
                <c:pt idx="4">
                  <c:v>767412</c:v>
                </c:pt>
                <c:pt idx="5">
                  <c:v>882297</c:v>
                </c:pt>
                <c:pt idx="6">
                  <c:v>1020857</c:v>
                </c:pt>
                <c:pt idx="7">
                  <c:v>1208116</c:v>
                </c:pt>
                <c:pt idx="8">
                  <c:v>1418681</c:v>
                </c:pt>
                <c:pt idx="9">
                  <c:v>1663884</c:v>
                </c:pt>
                <c:pt idx="10">
                  <c:v>1918591</c:v>
                </c:pt>
                <c:pt idx="11">
                  <c:v>2116160</c:v>
                </c:pt>
                <c:pt idx="12">
                  <c:v>2289595</c:v>
                </c:pt>
                <c:pt idx="13">
                  <c:v>2514169</c:v>
                </c:pt>
                <c:pt idx="14">
                  <c:v>2746831</c:v>
                </c:pt>
                <c:pt idx="15">
                  <c:v>2947169</c:v>
                </c:pt>
                <c:pt idx="16">
                  <c:v>3185969</c:v>
                </c:pt>
                <c:pt idx="17">
                  <c:v>3356732</c:v>
                </c:pt>
                <c:pt idx="18">
                  <c:v>3480154</c:v>
                </c:pt>
                <c:pt idx="19">
                  <c:v>3589229</c:v>
                </c:pt>
                <c:pt idx="20">
                  <c:v>3698712</c:v>
                </c:pt>
                <c:pt idx="21">
                  <c:v>3776240</c:v>
                </c:pt>
                <c:pt idx="22">
                  <c:v>4186319</c:v>
                </c:pt>
                <c:pt idx="23">
                  <c:v>4232745</c:v>
                </c:pt>
                <c:pt idx="24">
                  <c:v>4130719</c:v>
                </c:pt>
                <c:pt idx="25">
                  <c:v>4806323</c:v>
                </c:pt>
                <c:pt idx="26">
                  <c:v>4817709</c:v>
                </c:pt>
                <c:pt idx="27">
                  <c:v>4829493</c:v>
                </c:pt>
                <c:pt idx="28">
                  <c:v>4739191</c:v>
                </c:pt>
                <c:pt idx="29">
                  <c:v>4660045</c:v>
                </c:pt>
                <c:pt idx="30">
                  <c:v>4700114</c:v>
                </c:pt>
                <c:pt idx="31">
                  <c:v>4706945</c:v>
                </c:pt>
                <c:pt idx="32">
                  <c:v>4763173</c:v>
                </c:pt>
                <c:pt idx="33">
                  <c:v>4924704</c:v>
                </c:pt>
                <c:pt idx="34">
                  <c:v>4951081</c:v>
                </c:pt>
                <c:pt idx="35">
                  <c:v>5138064</c:v>
                </c:pt>
                <c:pt idx="36">
                  <c:v>5163615</c:v>
                </c:pt>
                <c:pt idx="37">
                  <c:v>5183100</c:v>
                </c:pt>
                <c:pt idx="38" formatCode="#,##0">
                  <c:v>5220561</c:v>
                </c:pt>
                <c:pt idx="39" formatCode="#,##0">
                  <c:v>5218721</c:v>
                </c:pt>
                <c:pt idx="40" formatCode="#,##0">
                  <c:v>5273469</c:v>
                </c:pt>
                <c:pt idx="41" formatCode="#,##0">
                  <c:v>5270863</c:v>
                </c:pt>
                <c:pt idx="42" formatCode="#,##0">
                  <c:v>5382593</c:v>
                </c:pt>
                <c:pt idx="43" formatCode="#,##0">
                  <c:v>5381767</c:v>
                </c:pt>
                <c:pt idx="44" formatCode="#,##0">
                  <c:v>5406468</c:v>
                </c:pt>
                <c:pt idx="45" formatCode="#,##0">
                  <c:v>5406468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7E1-4474-A947-6E830B19B62F}"/>
            </c:ext>
          </c:extLst>
        </c:ser>
        <c:ser>
          <c:idx val="6"/>
          <c:order val="6"/>
          <c:tx>
            <c:strRef>
              <c:f>'79-19３末'!$A$7</c:f>
              <c:strCache>
                <c:ptCount val="1"/>
                <c:pt idx="0">
                  <c:v>金融派生商品など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'79-19３末'!$B$7:$AN$7</c:f>
            </c:numRef>
          </c:val>
          <c:extLst>
            <c:ext xmlns:c16="http://schemas.microsoft.com/office/drawing/2014/chart" uri="{C3380CC4-5D6E-409C-BE32-E72D297353CC}">
              <c16:uniqueId val="{00000006-07E1-4474-A947-6E830B19B62F}"/>
            </c:ext>
          </c:extLst>
        </c:ser>
        <c:ser>
          <c:idx val="7"/>
          <c:order val="7"/>
          <c:tx>
            <c:strRef>
              <c:f>'79-19３末'!$A$8</c:f>
              <c:strCache>
                <c:ptCount val="1"/>
                <c:pt idx="0">
                  <c:v>預け金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'79-19３末'!$B$8:$AN$8</c:f>
            </c:numRef>
          </c:val>
          <c:extLst>
            <c:ext xmlns:c16="http://schemas.microsoft.com/office/drawing/2014/chart" uri="{C3380CC4-5D6E-409C-BE32-E72D297353CC}">
              <c16:uniqueId val="{00000007-07E1-4474-A947-6E830B19B62F}"/>
            </c:ext>
          </c:extLst>
        </c:ser>
        <c:ser>
          <c:idx val="8"/>
          <c:order val="8"/>
          <c:tx>
            <c:strRef>
              <c:f>'79-19３末'!$A$9</c:f>
              <c:strCache>
                <c:ptCount val="1"/>
                <c:pt idx="0">
                  <c:v>企業間・貿易信用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'79-19３末'!$B$9:$AN$9</c:f>
            </c:numRef>
          </c:val>
          <c:extLst>
            <c:ext xmlns:c16="http://schemas.microsoft.com/office/drawing/2014/chart" uri="{C3380CC4-5D6E-409C-BE32-E72D297353CC}">
              <c16:uniqueId val="{00000008-07E1-4474-A947-6E830B19B62F}"/>
            </c:ext>
          </c:extLst>
        </c:ser>
        <c:ser>
          <c:idx val="9"/>
          <c:order val="9"/>
          <c:tx>
            <c:strRef>
              <c:f>'79-19３末'!$A$10</c:f>
              <c:strCache>
                <c:ptCount val="1"/>
                <c:pt idx="0">
                  <c:v>未収金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'79-19３末'!$B$10:$AN$10</c:f>
            </c:numRef>
          </c:val>
          <c:extLst>
            <c:ext xmlns:c16="http://schemas.microsoft.com/office/drawing/2014/chart" uri="{C3380CC4-5D6E-409C-BE32-E72D297353CC}">
              <c16:uniqueId val="{00000009-07E1-4474-A947-6E830B19B62F}"/>
            </c:ext>
          </c:extLst>
        </c:ser>
        <c:ser>
          <c:idx val="10"/>
          <c:order val="10"/>
          <c:tx>
            <c:strRef>
              <c:f>'79-19３末'!$A$11</c:f>
              <c:strCache>
                <c:ptCount val="1"/>
                <c:pt idx="0">
                  <c:v>対外証券投資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'79-19３末'!$B$11:$AN$11</c:f>
            </c:numRef>
          </c:val>
          <c:extLst>
            <c:ext xmlns:c16="http://schemas.microsoft.com/office/drawing/2014/chart" uri="{C3380CC4-5D6E-409C-BE32-E72D297353CC}">
              <c16:uniqueId val="{0000000A-07E1-4474-A947-6E830B19B62F}"/>
            </c:ext>
          </c:extLst>
        </c:ser>
        <c:ser>
          <c:idx val="11"/>
          <c:order val="11"/>
          <c:tx>
            <c:strRef>
              <c:f>'79-19３末'!$A$12</c:f>
              <c:strCache>
                <c:ptCount val="1"/>
                <c:pt idx="0">
                  <c:v>その他の資産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'79-19３末'!$B$12:$AN$12</c:f>
            </c:numRef>
          </c:val>
          <c:extLst>
            <c:ext xmlns:c16="http://schemas.microsoft.com/office/drawing/2014/chart" uri="{C3380CC4-5D6E-409C-BE32-E72D297353CC}">
              <c16:uniqueId val="{0000000B-07E1-4474-A947-6E830B19B62F}"/>
            </c:ext>
          </c:extLst>
        </c:ser>
        <c:ser>
          <c:idx val="12"/>
          <c:order val="12"/>
          <c:tx>
            <c:strRef>
              <c:f>'79-19３末'!$A$13</c:f>
              <c:strCache>
                <c:ptCount val="1"/>
                <c:pt idx="0">
                  <c:v>その他の資産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'79-19３末'!$B$13:$AU$13</c:f>
              <c:numCache>
                <c:formatCode>#,##0_);[Red]\(#,##0\)</c:formatCode>
                <c:ptCount val="46"/>
                <c:pt idx="0">
                  <c:v>208684</c:v>
                </c:pt>
                <c:pt idx="1">
                  <c:v>235789</c:v>
                </c:pt>
                <c:pt idx="2">
                  <c:v>242950</c:v>
                </c:pt>
                <c:pt idx="3">
                  <c:v>256577</c:v>
                </c:pt>
                <c:pt idx="4">
                  <c:v>282295</c:v>
                </c:pt>
                <c:pt idx="5">
                  <c:v>306042</c:v>
                </c:pt>
                <c:pt idx="6">
                  <c:v>325847</c:v>
                </c:pt>
                <c:pt idx="7">
                  <c:v>376993</c:v>
                </c:pt>
                <c:pt idx="8">
                  <c:v>424857</c:v>
                </c:pt>
                <c:pt idx="9">
                  <c:v>466495</c:v>
                </c:pt>
                <c:pt idx="10">
                  <c:v>477073</c:v>
                </c:pt>
                <c:pt idx="11">
                  <c:v>527691</c:v>
                </c:pt>
                <c:pt idx="12">
                  <c:v>543285</c:v>
                </c:pt>
                <c:pt idx="13">
                  <c:v>602625</c:v>
                </c:pt>
                <c:pt idx="14">
                  <c:v>620189</c:v>
                </c:pt>
                <c:pt idx="15">
                  <c:v>614786</c:v>
                </c:pt>
                <c:pt idx="16">
                  <c:v>607027</c:v>
                </c:pt>
                <c:pt idx="17">
                  <c:v>659403</c:v>
                </c:pt>
                <c:pt idx="18">
                  <c:v>669662</c:v>
                </c:pt>
                <c:pt idx="19">
                  <c:v>673042</c:v>
                </c:pt>
                <c:pt idx="20">
                  <c:v>656702</c:v>
                </c:pt>
                <c:pt idx="21">
                  <c:v>701548</c:v>
                </c:pt>
                <c:pt idx="22">
                  <c:v>687836</c:v>
                </c:pt>
                <c:pt idx="23">
                  <c:v>801641</c:v>
                </c:pt>
                <c:pt idx="24">
                  <c:v>765482</c:v>
                </c:pt>
                <c:pt idx="25">
                  <c:v>472107</c:v>
                </c:pt>
                <c:pt idx="26">
                  <c:v>444895</c:v>
                </c:pt>
                <c:pt idx="27">
                  <c:v>470500</c:v>
                </c:pt>
                <c:pt idx="28">
                  <c:v>453801</c:v>
                </c:pt>
                <c:pt idx="29">
                  <c:v>436508</c:v>
                </c:pt>
                <c:pt idx="30">
                  <c:v>458399</c:v>
                </c:pt>
                <c:pt idx="31">
                  <c:v>439994</c:v>
                </c:pt>
                <c:pt idx="32">
                  <c:v>444932</c:v>
                </c:pt>
                <c:pt idx="33">
                  <c:v>461130</c:v>
                </c:pt>
                <c:pt idx="34">
                  <c:v>468333</c:v>
                </c:pt>
                <c:pt idx="35">
                  <c:v>515653</c:v>
                </c:pt>
                <c:pt idx="36">
                  <c:v>492297</c:v>
                </c:pt>
                <c:pt idx="37">
                  <c:v>512114</c:v>
                </c:pt>
                <c:pt idx="38" formatCode="#,##0">
                  <c:v>512016</c:v>
                </c:pt>
                <c:pt idx="39" formatCode="#,##0">
                  <c:v>506131</c:v>
                </c:pt>
                <c:pt idx="40" formatCode="#,##0">
                  <c:v>511615</c:v>
                </c:pt>
                <c:pt idx="41" formatCode="#,##0">
                  <c:v>547813</c:v>
                </c:pt>
                <c:pt idx="42" formatCode="#,##0">
                  <c:v>517699</c:v>
                </c:pt>
                <c:pt idx="43" formatCode="#,##0">
                  <c:v>562933</c:v>
                </c:pt>
                <c:pt idx="44" formatCode="#,##0">
                  <c:v>787099</c:v>
                </c:pt>
                <c:pt idx="45" formatCode="#,##0">
                  <c:v>787099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7E1-4474-A947-6E830B19B6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10267752"/>
        <c:axId val="510269064"/>
      </c:barChart>
      <c:catAx>
        <c:axId val="510267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0269064"/>
        <c:crosses val="autoZero"/>
        <c:auto val="1"/>
        <c:lblAlgn val="ctr"/>
        <c:lblOffset val="100"/>
        <c:noMultiLvlLbl val="0"/>
      </c:catAx>
      <c:valAx>
        <c:axId val="5102690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10267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505336832895888"/>
          <c:y val="6.0185185185185182E-2"/>
          <c:w val="0.72885170603674543"/>
          <c:h val="0.870370370370370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'79-19３末'!$A$22</c:f>
              <c:strCache>
                <c:ptCount val="1"/>
                <c:pt idx="0">
                  <c:v>純金融資産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numRef>
              <c:f>'79-19３末'!$B$1:$AU$1</c:f>
              <c:numCache>
                <c:formatCode>General</c:formatCode>
                <c:ptCount val="46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  <c:pt idx="44">
                  <c:v>2023</c:v>
                </c:pt>
                <c:pt idx="45">
                  <c:v>2024</c:v>
                </c:pt>
              </c:numCache>
            </c:numRef>
          </c:cat>
          <c:val>
            <c:numRef>
              <c:f>'79-19３末'!$B$22:$AU$22</c:f>
              <c:numCache>
                <c:formatCode>#,##0_);[Red]\(#,##0\)</c:formatCode>
                <c:ptCount val="46"/>
                <c:pt idx="0">
                  <c:v>2098123</c:v>
                </c:pt>
                <c:pt idx="1">
                  <c:v>2387823</c:v>
                </c:pt>
                <c:pt idx="2">
                  <c:v>2597887</c:v>
                </c:pt>
                <c:pt idx="3">
                  <c:v>2881273</c:v>
                </c:pt>
                <c:pt idx="4">
                  <c:v>3345389</c:v>
                </c:pt>
                <c:pt idx="5">
                  <c:v>3673497</c:v>
                </c:pt>
                <c:pt idx="6">
                  <c:v>4230982</c:v>
                </c:pt>
                <c:pt idx="7">
                  <c:v>5029014</c:v>
                </c:pt>
                <c:pt idx="8">
                  <c:v>5853834</c:v>
                </c:pt>
                <c:pt idx="9">
                  <c:v>6467224</c:v>
                </c:pt>
                <c:pt idx="10">
                  <c:v>6658503</c:v>
                </c:pt>
                <c:pt idx="11">
                  <c:v>6748189</c:v>
                </c:pt>
                <c:pt idx="12">
                  <c:v>6688202</c:v>
                </c:pt>
                <c:pt idx="13">
                  <c:v>7134351</c:v>
                </c:pt>
                <c:pt idx="14">
                  <c:v>7635136</c:v>
                </c:pt>
                <c:pt idx="15">
                  <c:v>7883242</c:v>
                </c:pt>
                <c:pt idx="16">
                  <c:v>8487449</c:v>
                </c:pt>
                <c:pt idx="17">
                  <c:v>8471333</c:v>
                </c:pt>
                <c:pt idx="18">
                  <c:v>8720926</c:v>
                </c:pt>
                <c:pt idx="19">
                  <c:v>9112827</c:v>
                </c:pt>
                <c:pt idx="20">
                  <c:v>9835523</c:v>
                </c:pt>
                <c:pt idx="21">
                  <c:v>9790758</c:v>
                </c:pt>
                <c:pt idx="22">
                  <c:v>10136173</c:v>
                </c:pt>
                <c:pt idx="23">
                  <c:v>10114260</c:v>
                </c:pt>
                <c:pt idx="24">
                  <c:v>10621019</c:v>
                </c:pt>
                <c:pt idx="25">
                  <c:v>12071163</c:v>
                </c:pt>
                <c:pt idx="26">
                  <c:v>12892930</c:v>
                </c:pt>
                <c:pt idx="27">
                  <c:v>13182629</c:v>
                </c:pt>
                <c:pt idx="28">
                  <c:v>12262187</c:v>
                </c:pt>
                <c:pt idx="29">
                  <c:v>11771502</c:v>
                </c:pt>
                <c:pt idx="30">
                  <c:v>12347185</c:v>
                </c:pt>
                <c:pt idx="31">
                  <c:v>12427589</c:v>
                </c:pt>
                <c:pt idx="32">
                  <c:v>12782743</c:v>
                </c:pt>
                <c:pt idx="33">
                  <c:v>13418595</c:v>
                </c:pt>
                <c:pt idx="34">
                  <c:v>13779777</c:v>
                </c:pt>
                <c:pt idx="35">
                  <c:v>14525122</c:v>
                </c:pt>
                <c:pt idx="36">
                  <c:v>14512481</c:v>
                </c:pt>
                <c:pt idx="37">
                  <c:v>14910207</c:v>
                </c:pt>
                <c:pt idx="38" formatCode="#,##0">
                  <c:v>15114704</c:v>
                </c:pt>
                <c:pt idx="39" formatCode="#,##0">
                  <c:v>15306601</c:v>
                </c:pt>
                <c:pt idx="40" formatCode="#,##0">
                  <c:v>15313670</c:v>
                </c:pt>
                <c:pt idx="41" formatCode="#,##0">
                  <c:v>14848995</c:v>
                </c:pt>
                <c:pt idx="42" formatCode="#,##0">
                  <c:v>16064469</c:v>
                </c:pt>
                <c:pt idx="43" formatCode="#,##0">
                  <c:v>16317145</c:v>
                </c:pt>
                <c:pt idx="44" formatCode="#,##0">
                  <c:v>18082301</c:v>
                </c:pt>
                <c:pt idx="45" formatCode="#,##0">
                  <c:v>18082301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90-46D2-B893-CC2E82746F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7939824"/>
        <c:axId val="467940152"/>
      </c:barChart>
      <c:lineChart>
        <c:grouping val="standard"/>
        <c:varyColors val="0"/>
        <c:ser>
          <c:idx val="2"/>
          <c:order val="1"/>
          <c:tx>
            <c:strRef>
              <c:f>'79-19３末'!$A$25</c:f>
              <c:strCache>
                <c:ptCount val="1"/>
                <c:pt idx="0">
                  <c:v>家計純資産比率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'79-19３末'!$B$1:$AS$1</c:f>
              <c:numCache>
                <c:formatCode>General</c:formatCode>
                <c:ptCount val="44"/>
                <c:pt idx="0">
                  <c:v>1979</c:v>
                </c:pt>
                <c:pt idx="1">
                  <c:v>1980</c:v>
                </c:pt>
                <c:pt idx="2">
                  <c:v>1981</c:v>
                </c:pt>
                <c:pt idx="3">
                  <c:v>1982</c:v>
                </c:pt>
                <c:pt idx="4">
                  <c:v>1983</c:v>
                </c:pt>
                <c:pt idx="5">
                  <c:v>1984</c:v>
                </c:pt>
                <c:pt idx="6">
                  <c:v>1985</c:v>
                </c:pt>
                <c:pt idx="7">
                  <c:v>1986</c:v>
                </c:pt>
                <c:pt idx="8">
                  <c:v>1987</c:v>
                </c:pt>
                <c:pt idx="9">
                  <c:v>1988</c:v>
                </c:pt>
                <c:pt idx="10">
                  <c:v>1989</c:v>
                </c:pt>
                <c:pt idx="11">
                  <c:v>1990</c:v>
                </c:pt>
                <c:pt idx="12">
                  <c:v>1991</c:v>
                </c:pt>
                <c:pt idx="13">
                  <c:v>1992</c:v>
                </c:pt>
                <c:pt idx="14">
                  <c:v>1993</c:v>
                </c:pt>
                <c:pt idx="15">
                  <c:v>1994</c:v>
                </c:pt>
                <c:pt idx="16">
                  <c:v>1995</c:v>
                </c:pt>
                <c:pt idx="17">
                  <c:v>1996</c:v>
                </c:pt>
                <c:pt idx="18">
                  <c:v>1997</c:v>
                </c:pt>
                <c:pt idx="19">
                  <c:v>1998</c:v>
                </c:pt>
                <c:pt idx="20">
                  <c:v>1999</c:v>
                </c:pt>
                <c:pt idx="21">
                  <c:v>2000</c:v>
                </c:pt>
                <c:pt idx="22">
                  <c:v>2001</c:v>
                </c:pt>
                <c:pt idx="23">
                  <c:v>2002</c:v>
                </c:pt>
                <c:pt idx="24">
                  <c:v>2003</c:v>
                </c:pt>
                <c:pt idx="25">
                  <c:v>2004</c:v>
                </c:pt>
                <c:pt idx="26">
                  <c:v>2005</c:v>
                </c:pt>
                <c:pt idx="27">
                  <c:v>2006</c:v>
                </c:pt>
                <c:pt idx="28">
                  <c:v>2007</c:v>
                </c:pt>
                <c:pt idx="29">
                  <c:v>2008</c:v>
                </c:pt>
                <c:pt idx="30">
                  <c:v>2009</c:v>
                </c:pt>
                <c:pt idx="31">
                  <c:v>2010</c:v>
                </c:pt>
                <c:pt idx="32">
                  <c:v>2011</c:v>
                </c:pt>
                <c:pt idx="33">
                  <c:v>2012</c:v>
                </c:pt>
                <c:pt idx="34">
                  <c:v>2013</c:v>
                </c:pt>
                <c:pt idx="35">
                  <c:v>2014</c:v>
                </c:pt>
                <c:pt idx="36">
                  <c:v>2015</c:v>
                </c:pt>
                <c:pt idx="37">
                  <c:v>2016</c:v>
                </c:pt>
                <c:pt idx="38">
                  <c:v>2017</c:v>
                </c:pt>
                <c:pt idx="39">
                  <c:v>2018</c:v>
                </c:pt>
                <c:pt idx="40">
                  <c:v>2019</c:v>
                </c:pt>
                <c:pt idx="41">
                  <c:v>2020</c:v>
                </c:pt>
                <c:pt idx="42">
                  <c:v>2021</c:v>
                </c:pt>
                <c:pt idx="43">
                  <c:v>2022</c:v>
                </c:pt>
              </c:numCache>
            </c:numRef>
          </c:cat>
          <c:val>
            <c:numRef>
              <c:f>'79-19３末'!$B$25:$AU$25</c:f>
              <c:numCache>
                <c:formatCode>0.00%</c:formatCode>
                <c:ptCount val="46"/>
                <c:pt idx="0">
                  <c:v>0.63245186126784991</c:v>
                </c:pt>
                <c:pt idx="1">
                  <c:v>0.64188358949200608</c:v>
                </c:pt>
                <c:pt idx="2">
                  <c:v>0.64139435025012503</c:v>
                </c:pt>
                <c:pt idx="3">
                  <c:v>0.64341632639844937</c:v>
                </c:pt>
                <c:pt idx="4">
                  <c:v>0.65748773765811042</c:v>
                </c:pt>
                <c:pt idx="5">
                  <c:v>0.66098883362500715</c:v>
                </c:pt>
                <c:pt idx="6">
                  <c:v>0.67522099178591999</c:v>
                </c:pt>
                <c:pt idx="7">
                  <c:v>0.69424294873936376</c:v>
                </c:pt>
                <c:pt idx="8">
                  <c:v>0.70311299072318556</c:v>
                </c:pt>
                <c:pt idx="9">
                  <c:v>0.69849144250713779</c:v>
                </c:pt>
                <c:pt idx="10">
                  <c:v>0.67783544746434077</c:v>
                </c:pt>
                <c:pt idx="11">
                  <c:v>0.66347924355259391</c:v>
                </c:pt>
                <c:pt idx="12">
                  <c:v>0.65194620241596868</c:v>
                </c:pt>
                <c:pt idx="13">
                  <c:v>0.66279811906144825</c:v>
                </c:pt>
                <c:pt idx="14">
                  <c:v>0.67337192636767251</c:v>
                </c:pt>
                <c:pt idx="15">
                  <c:v>0.66960776527498478</c:v>
                </c:pt>
                <c:pt idx="16">
                  <c:v>0.67565359678741199</c:v>
                </c:pt>
                <c:pt idx="17">
                  <c:v>0.67207118866877458</c:v>
                </c:pt>
                <c:pt idx="18">
                  <c:v>0.67791455203623285</c:v>
                </c:pt>
                <c:pt idx="19">
                  <c:v>0.68632365146478236</c:v>
                </c:pt>
                <c:pt idx="20">
                  <c:v>0.70198023554306288</c:v>
                </c:pt>
                <c:pt idx="21">
                  <c:v>0.70227894468916308</c:v>
                </c:pt>
                <c:pt idx="22">
                  <c:v>0.71502419655324156</c:v>
                </c:pt>
                <c:pt idx="23">
                  <c:v>0.71770149551125229</c:v>
                </c:pt>
                <c:pt idx="24">
                  <c:v>0.73148188833147632</c:v>
                </c:pt>
                <c:pt idx="25">
                  <c:v>0.78908713310493195</c:v>
                </c:pt>
                <c:pt idx="26">
                  <c:v>0.80237056889023206</c:v>
                </c:pt>
                <c:pt idx="27">
                  <c:v>0.80909925011211892</c:v>
                </c:pt>
                <c:pt idx="28">
                  <c:v>0.79719550352705848</c:v>
                </c:pt>
                <c:pt idx="29">
                  <c:v>0.78964973071818434</c:v>
                </c:pt>
                <c:pt idx="30">
                  <c:v>0.80327954600650098</c:v>
                </c:pt>
                <c:pt idx="31">
                  <c:v>0.80223964467897024</c:v>
                </c:pt>
                <c:pt idx="32">
                  <c:v>0.81398079443015292</c:v>
                </c:pt>
                <c:pt idx="33">
                  <c:v>0.82035037764217011</c:v>
                </c:pt>
                <c:pt idx="34">
                  <c:v>0.82182821806568684</c:v>
                </c:pt>
                <c:pt idx="35">
                  <c:v>0.82718056633459747</c:v>
                </c:pt>
                <c:pt idx="36">
                  <c:v>0.82377924129222335</c:v>
                </c:pt>
                <c:pt idx="37">
                  <c:v>0.8246898081038172</c:v>
                </c:pt>
                <c:pt idx="38">
                  <c:v>0.8263824270969079</c:v>
                </c:pt>
                <c:pt idx="39">
                  <c:v>0.83602841685888396</c:v>
                </c:pt>
                <c:pt idx="40">
                  <c:v>0.82520153182345612</c:v>
                </c:pt>
                <c:pt idx="41">
                  <c:v>0.81228270992569984</c:v>
                </c:pt>
                <c:pt idx="42">
                  <c:v>0.81629519307429521</c:v>
                </c:pt>
                <c:pt idx="43">
                  <c:v>0.81404246443191874</c:v>
                </c:pt>
                <c:pt idx="44">
                  <c:v>0.82224281205452832</c:v>
                </c:pt>
                <c:pt idx="45">
                  <c:v>0.82224281205452832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D90-46D2-B893-CC2E82746F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9235824"/>
        <c:axId val="589236152"/>
      </c:lineChart>
      <c:catAx>
        <c:axId val="4679398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67940152"/>
        <c:crosses val="autoZero"/>
        <c:auto val="1"/>
        <c:lblAlgn val="ctr"/>
        <c:lblOffset val="100"/>
        <c:noMultiLvlLbl val="0"/>
      </c:catAx>
      <c:valAx>
        <c:axId val="467940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7939824"/>
        <c:crosses val="autoZero"/>
        <c:crossBetween val="between"/>
      </c:valAx>
      <c:valAx>
        <c:axId val="589236152"/>
        <c:scaling>
          <c:orientation val="minMax"/>
        </c:scaling>
        <c:delete val="0"/>
        <c:axPos val="r"/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89235824"/>
        <c:crosses val="max"/>
        <c:crossBetween val="between"/>
      </c:valAx>
      <c:catAx>
        <c:axId val="5892358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892361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473224-27AC-4AEE-8B47-253225C54695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E4C5A-928D-4416-BC90-F1273DD3E2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3750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1421C-957E-4AA9-B605-CAC2DDE95F35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 dirty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0665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225097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33918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218202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58213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47087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AA92F6-7DF5-40C1-AE7B-8DBF39DC5D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44A2D95-B4FA-4F73-875C-2F5BC3456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4F1FB8-91E0-4344-B63F-6C046D5E3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846CA-3283-4472-9CF4-DDF2D066C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7C8326-AE57-442A-A009-6D039083C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851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7DC18A-5AF2-4957-88D5-9623B3838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569CF6C-E8E6-4179-8968-75594144EE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786CF8-6036-4EAA-9D2C-1367E4FB6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2852C5-2487-47EA-969D-B2A8BC48A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B16C29-EE71-4465-A2A8-C86C0EF9C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303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C5121E1-D79B-446A-B0EE-0A8CECFD71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8BD4D16-1BA0-4FD9-98C4-FFC4594D6A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8608FB-8816-4D2C-838F-1D9CC96AC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B8B16F-35FC-46D3-9F52-18D4AA30A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6CE829-D903-492B-ABED-9176E1F91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656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9BE14C-1F8F-4DB1-ADA8-0E77821B8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BCB9FD-3C8E-4C1E-B148-8F0DE86D0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D79CCC-37EE-4206-8940-B212DB7F9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576665-81D2-481E-B3C9-CAEDEDC88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AA5956-8BA7-4436-995F-46A1377B2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829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C09DC0-0781-432A-A180-F44304B3F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5660842-9906-440B-ADE4-F15E61EA2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016025-103E-4A26-8B39-5BF8FF203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8F8CE6-F079-43BE-928A-8774BA8EC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C64C10-55E8-49B7-9F2E-21CE21465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288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16500D-DAB4-49D3-B068-15D457604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77B4F8-C61F-4889-B216-9D67F485C6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1F75E4-8989-4257-B32B-F371D85D51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4D34363-C015-4AA2-ACB4-FC89AEB73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343424-C759-4C1A-895F-73004E131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85B0B3-B311-4B5C-B801-F51217443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891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9EF556-C7D2-444A-A0C2-75201E69D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669CA7-77AB-49A7-BA14-DBFF5EA0F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1565E7-7CD7-4C1C-B863-0BC5ACA3C9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0D4D6F-0469-4EDC-96E6-227180EEE2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2B91BCC-DE90-43F9-9F0D-96BAF47301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3ACD57A-57BA-4356-A6A2-DFB970526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770A63B-7B7C-4D79-AA6E-2A0C1246D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682EA6B-6189-4199-B6DA-F0429F7A7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488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F3B7F2-1B74-4C7C-A500-39B2EA7B9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02D5037-6EF0-4A18-A2E9-1C6266A81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B0EDA7E-E310-4504-8901-8E97FE608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CBF5018-7129-4C41-ADF1-F8AEAC7C2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498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74E8D4A-844A-4F5E-AE41-60E34E541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727A4CE-FE32-41E5-97A9-DDBA987E8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5F11ECB-C761-4983-A0CA-F336388F7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996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A43191-15C6-42C8-9DBB-0F94C5777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E8A865-7F12-4CDF-BEF5-B829F9BDE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5B24346-1F08-49E1-9980-5E61F1B92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7371237-B1B4-401C-B989-70A113D6F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08ED9E5-6C4C-440C-99A4-EEBD812B0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3142890-3B12-42D3-BABC-6996DBD39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2442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F61822-2489-4F99-872A-EAE29740F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5020018-950E-41F0-BB12-CD2C78F1FD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CCA9FED-5D64-4981-80DF-D9E3F87534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1ECC8AE-DB1A-43C2-9091-2FABCFCDB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877D258-FBB1-45A3-8896-4DEE60F3D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8E4D313-7C8A-48BC-9F78-897004939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62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36B9C1-32FD-4FB1-9A1E-EE215A4FA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F2B7C52-A687-4BFA-8CB3-9FACFFB62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4450D7-9472-43A4-8E44-6C19A9680C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D72E2-C859-4297-86C0-6387E4FC75A8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1F1422-E7AD-4137-AA23-38A1475925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EA3B77-3900-4601-90CF-02E3B63521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81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EFC49D1-0981-42DA-847D-0663EB60709D}"/>
              </a:ext>
            </a:extLst>
          </p:cNvPr>
          <p:cNvSpPr txBox="1"/>
          <p:nvPr/>
        </p:nvSpPr>
        <p:spPr>
          <a:xfrm>
            <a:off x="1729358" y="847799"/>
            <a:ext cx="2445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～　出　典　～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B9060435-BE97-4A87-A23C-C975C7F6304D}"/>
              </a:ext>
            </a:extLst>
          </p:cNvPr>
          <p:cNvSpPr/>
          <p:nvPr/>
        </p:nvSpPr>
        <p:spPr>
          <a:xfrm>
            <a:off x="2063552" y="4509121"/>
            <a:ext cx="8326152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/>
              <a:t>日銀の資金統計から、マクロ的な個人（家計）の貸借対照表を作成することで、個人の財務状況や純金融資産残高を把握します。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8DEC746-3507-4D67-9F13-393750D40352}"/>
              </a:ext>
            </a:extLst>
          </p:cNvPr>
          <p:cNvSpPr txBox="1"/>
          <p:nvPr/>
        </p:nvSpPr>
        <p:spPr>
          <a:xfrm>
            <a:off x="2014789" y="1484785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日本銀行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B79A979-D16C-4F1A-9EAE-A69E6AB0BED0}"/>
              </a:ext>
            </a:extLst>
          </p:cNvPr>
          <p:cNvSpPr txBox="1"/>
          <p:nvPr/>
        </p:nvSpPr>
        <p:spPr>
          <a:xfrm>
            <a:off x="3575720" y="1484785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資金循環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DD33E9E-FF54-4EA8-8AFF-F634E214E4C8}"/>
              </a:ext>
            </a:extLst>
          </p:cNvPr>
          <p:cNvSpPr/>
          <p:nvPr/>
        </p:nvSpPr>
        <p:spPr>
          <a:xfrm>
            <a:off x="5231905" y="1484785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公表データ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AC355A5-F683-45B1-80D1-B60B73F50AAF}"/>
              </a:ext>
            </a:extLst>
          </p:cNvPr>
          <p:cNvSpPr/>
          <p:nvPr/>
        </p:nvSpPr>
        <p:spPr>
          <a:xfrm>
            <a:off x="7104112" y="1484785"/>
            <a:ext cx="29546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四半期計数（速報）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5C1B6A0-C669-42CF-AA2D-C43ADF133D6C}"/>
              </a:ext>
            </a:extLst>
          </p:cNvPr>
          <p:cNvSpPr/>
          <p:nvPr/>
        </p:nvSpPr>
        <p:spPr>
          <a:xfrm>
            <a:off x="3373783" y="1946450"/>
            <a:ext cx="67274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四半期毎の速報は、年</a:t>
            </a:r>
            <a:r>
              <a:rPr lang="en-US" altLang="ja-JP" dirty="0"/>
              <a:t>4</a:t>
            </a:r>
            <a:r>
              <a:rPr lang="ja-JP" altLang="en-US" dirty="0"/>
              <a:t>回、翌四半期の公表日に掲載されます。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67F905-A5B0-41FD-B83C-F22ABA2A185D}"/>
              </a:ext>
            </a:extLst>
          </p:cNvPr>
          <p:cNvSpPr txBox="1"/>
          <p:nvPr/>
        </p:nvSpPr>
        <p:spPr>
          <a:xfrm>
            <a:off x="1991544" y="3131677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日本銀行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9BF308A-1C99-4805-A9B1-D39DCB553786}"/>
              </a:ext>
            </a:extLst>
          </p:cNvPr>
          <p:cNvSpPr txBox="1"/>
          <p:nvPr/>
        </p:nvSpPr>
        <p:spPr>
          <a:xfrm>
            <a:off x="3575720" y="3131677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時系列統計データ検索サイト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3673DF-B891-462C-B0D4-71A476D81B8A}"/>
              </a:ext>
            </a:extLst>
          </p:cNvPr>
          <p:cNvSpPr/>
          <p:nvPr/>
        </p:nvSpPr>
        <p:spPr>
          <a:xfrm>
            <a:off x="2063552" y="3563725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www.stat-search.boj.or.jp/ssi/cgi-bin/famecgi2?cgi=$nme_a000&amp;lstSelection=FF</a:t>
            </a:r>
            <a:endParaRPr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18E958F-F986-45F7-BA6B-EE49EC7348A6}"/>
              </a:ext>
            </a:extLst>
          </p:cNvPr>
          <p:cNvSpPr/>
          <p:nvPr/>
        </p:nvSpPr>
        <p:spPr>
          <a:xfrm>
            <a:off x="2063553" y="2348880"/>
            <a:ext cx="50129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http://www.boj.or.jp/statistics/sj/index.htm/</a:t>
            </a:r>
            <a:endParaRPr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>
            <a:extLst>
              <a:ext uri="{FF2B5EF4-FFF2-40B4-BE49-F238E27FC236}">
                <a16:creationId xmlns:a16="http://schemas.microsoft.com/office/drawing/2014/main" id="{02F08D55-C142-1409-5CC8-75BA19DABE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3034" y="662842"/>
            <a:ext cx="6642041" cy="6046479"/>
          </a:xfrm>
          <a:prstGeom prst="rect">
            <a:avLst/>
          </a:prstGeom>
        </p:spPr>
      </p:pic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272464" y="6533258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AAB6F8-4451-4232-8545-6122598D0A0A}"/>
              </a:ext>
            </a:extLst>
          </p:cNvPr>
          <p:cNvSpPr/>
          <p:nvPr/>
        </p:nvSpPr>
        <p:spPr>
          <a:xfrm>
            <a:off x="1631504" y="44625"/>
            <a:ext cx="3262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家計部門・貸借対照表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ACA8CE7-56D9-4BAD-A925-0C7C81F4B090}"/>
              </a:ext>
            </a:extLst>
          </p:cNvPr>
          <p:cNvSpPr/>
          <p:nvPr/>
        </p:nvSpPr>
        <p:spPr>
          <a:xfrm>
            <a:off x="4728572" y="2267580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現金・預金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68C49A-442C-4DA2-B6A0-B6BE79DFE920}"/>
              </a:ext>
            </a:extLst>
          </p:cNvPr>
          <p:cNvSpPr/>
          <p:nvPr/>
        </p:nvSpPr>
        <p:spPr>
          <a:xfrm>
            <a:off x="4295801" y="400506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証券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683A85-E563-44E7-A3E7-CDA91FB3539E}"/>
              </a:ext>
            </a:extLst>
          </p:cNvPr>
          <p:cNvSpPr/>
          <p:nvPr/>
        </p:nvSpPr>
        <p:spPr>
          <a:xfrm>
            <a:off x="4295800" y="4643844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保険・年金等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29917A-4934-4FE9-844D-65430EFBC0E3}"/>
              </a:ext>
            </a:extLst>
          </p:cNvPr>
          <p:cNvSpPr/>
          <p:nvPr/>
        </p:nvSpPr>
        <p:spPr>
          <a:xfrm>
            <a:off x="6816080" y="3635732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金融純資産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12F2C4-0391-431B-AE2D-9F85D11590AC}"/>
              </a:ext>
            </a:extLst>
          </p:cNvPr>
          <p:cNvSpPr/>
          <p:nvPr/>
        </p:nvSpPr>
        <p:spPr>
          <a:xfrm>
            <a:off x="6528049" y="1844824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借入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ED00CB-7039-42B7-AAFA-DA90023E6CFA}"/>
              </a:ext>
            </a:extLst>
          </p:cNvPr>
          <p:cNvSpPr/>
          <p:nvPr/>
        </p:nvSpPr>
        <p:spPr>
          <a:xfrm>
            <a:off x="8026133" y="836712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（単位：億円）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08C2DF1-C841-427F-8042-CBC1D04B66A2}"/>
              </a:ext>
            </a:extLst>
          </p:cNvPr>
          <p:cNvSpPr/>
          <p:nvPr/>
        </p:nvSpPr>
        <p:spPr>
          <a:xfrm>
            <a:off x="4655840" y="6249506"/>
            <a:ext cx="14670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22,116,511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A6080D2-591C-40A7-BF43-C0421F57003C}"/>
              </a:ext>
            </a:extLst>
          </p:cNvPr>
          <p:cNvSpPr/>
          <p:nvPr/>
        </p:nvSpPr>
        <p:spPr>
          <a:xfrm>
            <a:off x="7690674" y="116632"/>
            <a:ext cx="2929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2024</a:t>
            </a:r>
            <a:r>
              <a:rPr lang="ja-JP" altLang="en-US" dirty="0"/>
              <a:t>年</a:t>
            </a:r>
            <a:r>
              <a:rPr lang="en-US" altLang="ja-JP" dirty="0"/>
              <a:t>9</a:t>
            </a:r>
            <a:r>
              <a:rPr lang="ja-JP" altLang="en-US" dirty="0"/>
              <a:t>月</a:t>
            </a:r>
            <a:r>
              <a:rPr lang="en-US" altLang="ja-JP" dirty="0"/>
              <a:t>19</a:t>
            </a:r>
            <a:r>
              <a:rPr lang="ja-JP" altLang="en-US" dirty="0"/>
              <a:t>日・日銀発表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D880146-FEBE-459F-AE44-F09880604420}"/>
              </a:ext>
            </a:extLst>
          </p:cNvPr>
          <p:cNvSpPr/>
          <p:nvPr/>
        </p:nvSpPr>
        <p:spPr>
          <a:xfrm>
            <a:off x="6821486" y="2420889"/>
            <a:ext cx="11496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その他の負債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55122CA-FA09-4807-82C9-3C0CE0AC512E}"/>
              </a:ext>
            </a:extLst>
          </p:cNvPr>
          <p:cNvSpPr/>
          <p:nvPr/>
        </p:nvSpPr>
        <p:spPr>
          <a:xfrm>
            <a:off x="4315496" y="3356993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債務証券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FA0EEB6A-50A2-4DAD-8834-05BCEFB6F67C}"/>
              </a:ext>
            </a:extLst>
          </p:cNvPr>
          <p:cNvSpPr/>
          <p:nvPr/>
        </p:nvSpPr>
        <p:spPr>
          <a:xfrm>
            <a:off x="2763033" y="5970766"/>
            <a:ext cx="7120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その他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857C1A1F-70F9-4104-B7D3-92FDDD780B98}"/>
              </a:ext>
            </a:extLst>
          </p:cNvPr>
          <p:cNvSpPr/>
          <p:nvPr/>
        </p:nvSpPr>
        <p:spPr>
          <a:xfrm>
            <a:off x="6934664" y="6249506"/>
            <a:ext cx="14670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22,116,511</a:t>
            </a:r>
          </a:p>
          <a:p>
            <a:r>
              <a:rPr lang="ja-JP" altLang="en-US" sz="2000" dirty="0"/>
              <a:t> </a:t>
            </a:r>
            <a:endParaRPr lang="en-US" altLang="ja-JP" sz="2000" dirty="0"/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E213C045-948D-4CAB-8F76-53BB62AE4CF6}"/>
              </a:ext>
            </a:extLst>
          </p:cNvPr>
          <p:cNvCxnSpPr/>
          <p:nvPr/>
        </p:nvCxnSpPr>
        <p:spPr>
          <a:xfrm>
            <a:off x="4295800" y="1144489"/>
            <a:ext cx="43204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CF065AE-5DFC-4DF5-8B41-17E28ACB3042}"/>
              </a:ext>
            </a:extLst>
          </p:cNvPr>
          <p:cNvSpPr/>
          <p:nvPr/>
        </p:nvSpPr>
        <p:spPr>
          <a:xfrm>
            <a:off x="5447929" y="980728"/>
            <a:ext cx="2171461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2024</a:t>
            </a:r>
            <a:r>
              <a:rPr lang="ja-JP" altLang="en-US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　速報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4851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B6911F2A-3E4C-44A8-AF97-E113D1E825B3}"/>
              </a:ext>
            </a:extLst>
          </p:cNvPr>
          <p:cNvSpPr/>
          <p:nvPr/>
        </p:nvSpPr>
        <p:spPr>
          <a:xfrm>
            <a:off x="2163566" y="2608569"/>
            <a:ext cx="1152525" cy="75551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　　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534</a:t>
            </a:r>
          </a:p>
        </p:txBody>
      </p:sp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085190" y="6533258"/>
            <a:ext cx="40329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631505" y="44624"/>
            <a:ext cx="3057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/>
              <a:t>国内の資金の流れ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D5C168-6846-4E8F-9DD2-D6DA50B2B9A2}"/>
              </a:ext>
            </a:extLst>
          </p:cNvPr>
          <p:cNvSpPr/>
          <p:nvPr/>
        </p:nvSpPr>
        <p:spPr>
          <a:xfrm>
            <a:off x="7824192" y="6381329"/>
            <a:ext cx="2624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日本銀行時系列統計データより作成</a:t>
            </a:r>
          </a:p>
        </p:txBody>
      </p:sp>
      <p:sp>
        <p:nvSpPr>
          <p:cNvPr id="8" name="正方形/長方形 45">
            <a:extLst>
              <a:ext uri="{FF2B5EF4-FFF2-40B4-BE49-F238E27FC236}">
                <a16:creationId xmlns:a16="http://schemas.microsoft.com/office/drawing/2014/main" id="{019C148E-24DE-4E2C-992F-216B0F716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2345" y="836713"/>
            <a:ext cx="11520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ja-JP" altLang="en-US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（単位： 兆円）</a:t>
            </a:r>
            <a:r>
              <a:rPr lang="en-US" altLang="ja-JP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endParaRPr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2">
            <a:extLst>
              <a:ext uri="{FF2B5EF4-FFF2-40B4-BE49-F238E27FC236}">
                <a16:creationId xmlns:a16="http://schemas.microsoft.com/office/drawing/2014/main" id="{379008C8-22B7-43D5-88CD-3F4948B1F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6654" y="1268761"/>
            <a:ext cx="2232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 dirty="0">
                <a:latin typeface="ＭＳ Ｐゴシック" panose="020B0600070205080204" pitchFamily="50" charset="-128"/>
              </a:rPr>
              <a:t>＜家計＞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3EE1472-F104-4B85-9238-87131C647889}"/>
              </a:ext>
            </a:extLst>
          </p:cNvPr>
          <p:cNvSpPr/>
          <p:nvPr/>
        </p:nvSpPr>
        <p:spPr>
          <a:xfrm>
            <a:off x="7708702" y="1928391"/>
            <a:ext cx="1223962" cy="1871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現金預金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1,118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9CD0446-68AB-4053-B055-A88E74624883}"/>
              </a:ext>
            </a:extLst>
          </p:cNvPr>
          <p:cNvSpPr/>
          <p:nvPr/>
        </p:nvSpPr>
        <p:spPr>
          <a:xfrm>
            <a:off x="7708702" y="3800054"/>
            <a:ext cx="1223962" cy="503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</a:t>
            </a:r>
            <a:endParaRPr lang="en-US" altLang="ja-JP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ts val="1800"/>
              </a:lnSpc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461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3A4DEC9-6EF9-4234-8AA3-24130FD1C1D2}"/>
              </a:ext>
            </a:extLst>
          </p:cNvPr>
          <p:cNvSpPr/>
          <p:nvPr/>
        </p:nvSpPr>
        <p:spPr>
          <a:xfrm>
            <a:off x="7708702" y="4303291"/>
            <a:ext cx="1223962" cy="9366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保険年金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541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DE78972-998E-4DCC-951F-332EC8ADC349}"/>
              </a:ext>
            </a:extLst>
          </p:cNvPr>
          <p:cNvSpPr/>
          <p:nvPr/>
        </p:nvSpPr>
        <p:spPr>
          <a:xfrm>
            <a:off x="8932666" y="2576091"/>
            <a:ext cx="1152525" cy="252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１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43262858-F0DB-424B-A4B2-2FA0AB04A82C}"/>
              </a:ext>
            </a:extLst>
          </p:cNvPr>
          <p:cNvSpPr/>
          <p:nvPr/>
        </p:nvSpPr>
        <p:spPr>
          <a:xfrm>
            <a:off x="8932666" y="1928389"/>
            <a:ext cx="1152525" cy="6477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373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7141D9BE-AE73-4B80-868E-A07A52FC99A8}"/>
              </a:ext>
            </a:extLst>
          </p:cNvPr>
          <p:cNvSpPr/>
          <p:nvPr/>
        </p:nvSpPr>
        <p:spPr>
          <a:xfrm>
            <a:off x="7708702" y="5239916"/>
            <a:ext cx="1223962" cy="252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79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110">
            <a:extLst>
              <a:ext uri="{FF2B5EF4-FFF2-40B4-BE49-F238E27FC236}">
                <a16:creationId xmlns:a16="http://schemas.microsoft.com/office/drawing/2014/main" id="{08ECEC60-E305-43AA-86FD-0236872A1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3716" y="1268761"/>
            <a:ext cx="2447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 dirty="0">
                <a:latin typeface="ＭＳ Ｐゴシック" panose="020B0600070205080204" pitchFamily="50" charset="-128"/>
              </a:rPr>
              <a:t>＜民間企業＞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57E7566-E7EA-4750-834D-A8059F553C77}"/>
              </a:ext>
            </a:extLst>
          </p:cNvPr>
          <p:cNvSpPr/>
          <p:nvPr/>
        </p:nvSpPr>
        <p:spPr>
          <a:xfrm>
            <a:off x="2163566" y="1928390"/>
            <a:ext cx="1152525" cy="6715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現金預金　　　</a:t>
            </a:r>
            <a:endParaRPr lang="en-US" altLang="ja-JP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ts val="1600"/>
              </a:lnSpc>
              <a:defRPr/>
            </a:pP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350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7DDCC1BC-B93C-4F0A-AE7E-729B87CA18F5}"/>
              </a:ext>
            </a:extLst>
          </p:cNvPr>
          <p:cNvSpPr/>
          <p:nvPr/>
        </p:nvSpPr>
        <p:spPr>
          <a:xfrm>
            <a:off x="2163566" y="3364088"/>
            <a:ext cx="1152525" cy="9395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　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defRPr/>
            </a:pP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678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8D598DF-79C4-458C-99BE-ED8336B0FFDC}"/>
              </a:ext>
            </a:extLst>
          </p:cNvPr>
          <p:cNvSpPr/>
          <p:nvPr/>
        </p:nvSpPr>
        <p:spPr>
          <a:xfrm>
            <a:off x="3316091" y="1928391"/>
            <a:ext cx="1152525" cy="7993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521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C83FAA82-41F5-46D2-921B-883F628CE17B}"/>
              </a:ext>
            </a:extLst>
          </p:cNvPr>
          <p:cNvSpPr/>
          <p:nvPr/>
        </p:nvSpPr>
        <p:spPr>
          <a:xfrm>
            <a:off x="3316091" y="2735657"/>
            <a:ext cx="1152525" cy="21335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　券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1,487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D2134F9-1201-4446-B02F-171F4A32CF4B}"/>
              </a:ext>
            </a:extLst>
          </p:cNvPr>
          <p:cNvSpPr/>
          <p:nvPr/>
        </p:nvSpPr>
        <p:spPr>
          <a:xfrm>
            <a:off x="3316091" y="4869161"/>
            <a:ext cx="1152525" cy="4498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5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　</a:t>
            </a:r>
            <a:endParaRPr lang="en-US" altLang="ja-JP" sz="15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defRPr/>
            </a:pPr>
            <a:r>
              <a:rPr lang="en-US" altLang="ja-JP" sz="15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289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3FB594C-7B16-48DD-A857-499D7F816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7391" y="1268761"/>
            <a:ext cx="24495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 dirty="0">
                <a:latin typeface="ＭＳ Ｐゴシック" panose="020B0600070205080204" pitchFamily="50" charset="-128"/>
              </a:rPr>
              <a:t>＜政府＞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F42E86A9-316D-466C-80B4-B6BC8F9389A5}"/>
              </a:ext>
            </a:extLst>
          </p:cNvPr>
          <p:cNvSpPr/>
          <p:nvPr/>
        </p:nvSpPr>
        <p:spPr>
          <a:xfrm>
            <a:off x="4900415" y="1928389"/>
            <a:ext cx="1152000" cy="151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26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F44CBA49-D8EC-41F9-9495-16F41533F9D6}"/>
              </a:ext>
            </a:extLst>
          </p:cNvPr>
          <p:cNvSpPr/>
          <p:nvPr/>
        </p:nvSpPr>
        <p:spPr>
          <a:xfrm>
            <a:off x="6052941" y="2302749"/>
            <a:ext cx="1152525" cy="21529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　券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1,217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AC9079B-A2F1-43D8-92D6-3BD13BDC6190}"/>
              </a:ext>
            </a:extLst>
          </p:cNvPr>
          <p:cNvSpPr/>
          <p:nvPr/>
        </p:nvSpPr>
        <p:spPr>
          <a:xfrm>
            <a:off x="4900416" y="2694860"/>
            <a:ext cx="1152525" cy="9501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defRPr/>
            </a:pP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553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D0D7E5B5-0D06-76D1-7AF0-4970E627D2E3}"/>
              </a:ext>
            </a:extLst>
          </p:cNvPr>
          <p:cNvGrpSpPr/>
          <p:nvPr/>
        </p:nvGrpSpPr>
        <p:grpSpPr>
          <a:xfrm>
            <a:off x="4900415" y="1916832"/>
            <a:ext cx="2305050" cy="768348"/>
            <a:chOff x="3376415" y="1918575"/>
            <a:chExt cx="2305050" cy="768348"/>
          </a:xfrm>
        </p:grpSpPr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81C30F3B-6A0B-4073-B06E-1E98EF64D0F4}"/>
                </a:ext>
              </a:extLst>
            </p:cNvPr>
            <p:cNvSpPr/>
            <p:nvPr/>
          </p:nvSpPr>
          <p:spPr>
            <a:xfrm>
              <a:off x="3376415" y="2076028"/>
              <a:ext cx="1152525" cy="61089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anchor="b" anchorCtr="1"/>
            <a:lstStyle/>
            <a:p>
              <a:pPr algn="ctr">
                <a:lnSpc>
                  <a:spcPts val="1600"/>
                </a:lnSpc>
                <a:defRPr/>
              </a:pPr>
              <a:r>
                <a:rPr lang="ja-JP" altLang="en-US" sz="16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証券　　　　　　</a:t>
              </a:r>
              <a:endPara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>
                <a:lnSpc>
                  <a:spcPts val="1600"/>
                </a:lnSpc>
                <a:defRPr/>
              </a:pPr>
              <a:r>
                <a:rPr lang="en-US" altLang="ja-JP" sz="16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327</a:t>
              </a:r>
            </a:p>
          </p:txBody>
        </p: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B644D2EC-24A5-4A04-9843-AD5C154ED917}"/>
                </a:ext>
              </a:extLst>
            </p:cNvPr>
            <p:cNvSpPr/>
            <p:nvPr/>
          </p:nvSpPr>
          <p:spPr>
            <a:xfrm>
              <a:off x="4528940" y="1918575"/>
              <a:ext cx="1152525" cy="38417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anchor="b" anchorCtr="1"/>
            <a:lstStyle/>
            <a:p>
              <a:pPr algn="ctr">
                <a:lnSpc>
                  <a:spcPts val="1600"/>
                </a:lnSpc>
                <a:defRPr/>
              </a:pPr>
              <a:r>
                <a:rPr lang="ja-JP" altLang="en-US" sz="15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借入　　　　　　</a:t>
              </a:r>
              <a:endParaRPr lang="en-US" altLang="ja-JP" sz="15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>
                <a:lnSpc>
                  <a:spcPts val="1600"/>
                </a:lnSpc>
                <a:defRPr/>
              </a:pPr>
              <a:r>
                <a:rPr lang="en-US" altLang="ja-JP" sz="15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154</a:t>
              </a:r>
              <a:endParaRPr lang="ja-JP" altLang="en-US" sz="15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0E89DA69-1ACA-4358-B979-DB2063A85EB0}"/>
              </a:ext>
            </a:extLst>
          </p:cNvPr>
          <p:cNvSpPr/>
          <p:nvPr/>
        </p:nvSpPr>
        <p:spPr>
          <a:xfrm>
            <a:off x="6052941" y="4455691"/>
            <a:ext cx="1152525" cy="231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59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3822CB0B-3D94-4049-8AB5-FBB690F0ACD6}"/>
              </a:ext>
            </a:extLst>
          </p:cNvPr>
          <p:cNvSpPr/>
          <p:nvPr/>
        </p:nvSpPr>
        <p:spPr>
          <a:xfrm>
            <a:off x="2163566" y="4293097"/>
            <a:ext cx="1152525" cy="1025957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738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3BD7EFE0-A81F-46B0-9B1B-161821E96315}"/>
              </a:ext>
            </a:extLst>
          </p:cNvPr>
          <p:cNvSpPr/>
          <p:nvPr/>
        </p:nvSpPr>
        <p:spPr>
          <a:xfrm>
            <a:off x="4900416" y="3619523"/>
            <a:ext cx="1152525" cy="106794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525</a:t>
            </a:r>
          </a:p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F3F638C3-6FCA-4F77-B389-F12A868B4FCD}"/>
              </a:ext>
            </a:extLst>
          </p:cNvPr>
          <p:cNvCxnSpPr/>
          <p:nvPr/>
        </p:nvCxnSpPr>
        <p:spPr>
          <a:xfrm flipH="1">
            <a:off x="5405239" y="6085607"/>
            <a:ext cx="4103688" cy="4762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BBBF0B1B-C8A8-4B02-A723-92251A7602C1}"/>
              </a:ext>
            </a:extLst>
          </p:cNvPr>
          <p:cNvCxnSpPr>
            <a:cxnSpLocks/>
            <a:stCxn id="49" idx="2"/>
          </p:cNvCxnSpPr>
          <p:nvPr/>
        </p:nvCxnSpPr>
        <p:spPr>
          <a:xfrm flipH="1">
            <a:off x="9500990" y="5492328"/>
            <a:ext cx="7938" cy="628204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9910E668-B682-46C6-A63D-50A7AA79E4E8}"/>
              </a:ext>
            </a:extLst>
          </p:cNvPr>
          <p:cNvCxnSpPr>
            <a:cxnSpLocks/>
          </p:cNvCxnSpPr>
          <p:nvPr/>
        </p:nvCxnSpPr>
        <p:spPr>
          <a:xfrm>
            <a:off x="4799856" y="5231978"/>
            <a:ext cx="0" cy="573286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C29A497B-5519-432C-B412-A7EB31D45777}"/>
              </a:ext>
            </a:extLst>
          </p:cNvPr>
          <p:cNvCxnSpPr>
            <a:cxnSpLocks/>
          </p:cNvCxnSpPr>
          <p:nvPr/>
        </p:nvCxnSpPr>
        <p:spPr>
          <a:xfrm>
            <a:off x="4799857" y="5239914"/>
            <a:ext cx="637133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5056">
            <a:extLst>
              <a:ext uri="{FF2B5EF4-FFF2-40B4-BE49-F238E27FC236}">
                <a16:creationId xmlns:a16="http://schemas.microsoft.com/office/drawing/2014/main" id="{C611E622-987A-4957-9FC6-BFD0ADE6F08F}"/>
              </a:ext>
            </a:extLst>
          </p:cNvPr>
          <p:cNvCxnSpPr/>
          <p:nvPr/>
        </p:nvCxnSpPr>
        <p:spPr>
          <a:xfrm flipV="1">
            <a:off x="5436989" y="4681116"/>
            <a:ext cx="0" cy="568325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3015FEB9-8DEC-44D2-BB1C-2DBFEF01629C}"/>
              </a:ext>
            </a:extLst>
          </p:cNvPr>
          <p:cNvCxnSpPr/>
          <p:nvPr/>
        </p:nvCxnSpPr>
        <p:spPr>
          <a:xfrm>
            <a:off x="2622550" y="5886564"/>
            <a:ext cx="1012825" cy="7938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F3246775-5A55-4291-9A19-C53142C00271}"/>
              </a:ext>
            </a:extLst>
          </p:cNvPr>
          <p:cNvCxnSpPr>
            <a:cxnSpLocks/>
          </p:cNvCxnSpPr>
          <p:nvPr/>
        </p:nvCxnSpPr>
        <p:spPr>
          <a:xfrm flipV="1">
            <a:off x="2639616" y="5366121"/>
            <a:ext cx="0" cy="528382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3F338C15-226F-4B4D-857A-B3570FE1C179}"/>
              </a:ext>
            </a:extLst>
          </p:cNvPr>
          <p:cNvCxnSpPr/>
          <p:nvPr/>
        </p:nvCxnSpPr>
        <p:spPr>
          <a:xfrm>
            <a:off x="2060428" y="6066559"/>
            <a:ext cx="1011237" cy="3175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94177CFE-D428-45E9-936D-6386C958D6EA}"/>
              </a:ext>
            </a:extLst>
          </p:cNvPr>
          <p:cNvCxnSpPr/>
          <p:nvPr/>
        </p:nvCxnSpPr>
        <p:spPr>
          <a:xfrm>
            <a:off x="2135560" y="6061794"/>
            <a:ext cx="0" cy="463550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488F3E16-0DD7-470C-9E30-B0AE2AD22F2A}"/>
              </a:ext>
            </a:extLst>
          </p:cNvPr>
          <p:cNvSpPr/>
          <p:nvPr/>
        </p:nvSpPr>
        <p:spPr>
          <a:xfrm>
            <a:off x="8932666" y="2828504"/>
            <a:ext cx="1152525" cy="266382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1,820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sp>
        <p:nvSpPr>
          <p:cNvPr id="50" name="角丸四角形 55">
            <a:extLst>
              <a:ext uri="{FF2B5EF4-FFF2-40B4-BE49-F238E27FC236}">
                <a16:creationId xmlns:a16="http://schemas.microsoft.com/office/drawing/2014/main" id="{A69165D7-5E8D-4932-985F-1D5B7C5BCACB}"/>
              </a:ext>
            </a:extLst>
          </p:cNvPr>
          <p:cNvSpPr/>
          <p:nvPr/>
        </p:nvSpPr>
        <p:spPr>
          <a:xfrm>
            <a:off x="3075211" y="5799263"/>
            <a:ext cx="2303462" cy="503237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金融機関</a:t>
            </a:r>
          </a:p>
        </p:txBody>
      </p:sp>
      <p:sp>
        <p:nvSpPr>
          <p:cNvPr id="51" name="テキスト ボックス 121">
            <a:extLst>
              <a:ext uri="{FF2B5EF4-FFF2-40B4-BE49-F238E27FC236}">
                <a16:creationId xmlns:a16="http://schemas.microsoft.com/office/drawing/2014/main" id="{D7AE65E8-EEF2-4B46-AC36-B470601BD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513" y="764704"/>
            <a:ext cx="24495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2024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月末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AD3FD02-0500-4211-8C2F-92E4FF142E79}"/>
              </a:ext>
            </a:extLst>
          </p:cNvPr>
          <p:cNvSpPr txBox="1"/>
          <p:nvPr/>
        </p:nvSpPr>
        <p:spPr>
          <a:xfrm>
            <a:off x="7752184" y="5517232"/>
            <a:ext cx="1440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2, 199</a:t>
            </a:r>
            <a:r>
              <a:rPr lang="ja-JP" altLang="en-US" dirty="0"/>
              <a:t>兆円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FE78C1D-118C-41E4-95E9-7D033A21BAB6}"/>
              </a:ext>
            </a:extLst>
          </p:cNvPr>
          <p:cNvSpPr txBox="1"/>
          <p:nvPr/>
        </p:nvSpPr>
        <p:spPr>
          <a:xfrm>
            <a:off x="3328293" y="537321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2,297</a:t>
            </a:r>
            <a:r>
              <a:rPr lang="ja-JP" altLang="en-US" dirty="0"/>
              <a:t>兆円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A201B487-7A13-48E4-9D2A-0A0AB55AF64F}"/>
              </a:ext>
            </a:extLst>
          </p:cNvPr>
          <p:cNvSpPr txBox="1"/>
          <p:nvPr/>
        </p:nvSpPr>
        <p:spPr>
          <a:xfrm>
            <a:off x="6060862" y="470184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1,431</a:t>
            </a:r>
            <a:r>
              <a:rPr lang="ja-JP" altLang="en-US" dirty="0"/>
              <a:t>兆円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2B5E362-4EDE-4A33-9E46-2D13F550D1BA}"/>
              </a:ext>
            </a:extLst>
          </p:cNvPr>
          <p:cNvSpPr/>
          <p:nvPr/>
        </p:nvSpPr>
        <p:spPr>
          <a:xfrm>
            <a:off x="6629202" y="243434"/>
            <a:ext cx="42779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2024</a:t>
            </a:r>
            <a:r>
              <a:rPr lang="ja-JP" altLang="en-US" sz="1200" dirty="0"/>
              <a:t>年</a:t>
            </a:r>
            <a:r>
              <a:rPr lang="en-US" altLang="ja-JP" sz="1200" dirty="0"/>
              <a:t>9</a:t>
            </a:r>
            <a:r>
              <a:rPr lang="ja-JP" altLang="en-US" sz="1200" dirty="0"/>
              <a:t>月</a:t>
            </a:r>
            <a:r>
              <a:rPr lang="en-US" altLang="ja-JP" sz="1200" dirty="0"/>
              <a:t>19</a:t>
            </a:r>
            <a:r>
              <a:rPr lang="ja-JP" altLang="en-US" sz="1200" dirty="0"/>
              <a:t>日 </a:t>
            </a:r>
            <a:r>
              <a:rPr lang="zh-TW" altLang="en-US" sz="1200" dirty="0"/>
              <a:t>日本銀行調査統計局</a:t>
            </a:r>
            <a:r>
              <a:rPr lang="ja-JP" altLang="en-US" sz="1200" dirty="0"/>
              <a:t>発表データより作成</a:t>
            </a:r>
          </a:p>
        </p:txBody>
      </p:sp>
    </p:spTree>
    <p:extLst>
      <p:ext uri="{BB962C8B-B14F-4D97-AF65-F5344CB8AC3E}">
        <p14:creationId xmlns:p14="http://schemas.microsoft.com/office/powerpoint/2010/main" val="135238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3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FA13BC54-E252-450A-9A4C-3CBC8D5E5B61}"/>
              </a:ext>
            </a:extLst>
          </p:cNvPr>
          <p:cNvGraphicFramePr>
            <a:graphicFrameLocks/>
          </p:cNvGraphicFramePr>
          <p:nvPr/>
        </p:nvGraphicFramePr>
        <p:xfrm>
          <a:off x="1876852" y="980729"/>
          <a:ext cx="8265680" cy="54726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984432" y="6516054"/>
            <a:ext cx="504056" cy="369331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4</a:t>
            </a:fld>
            <a:endParaRPr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71FC795-8F88-43A4-94A6-2289E2FDB036}"/>
              </a:ext>
            </a:extLst>
          </p:cNvPr>
          <p:cNvSpPr/>
          <p:nvPr/>
        </p:nvSpPr>
        <p:spPr>
          <a:xfrm>
            <a:off x="8688289" y="71337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631504" y="44625"/>
            <a:ext cx="7056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/>
              <a:t>家計部門・総金融資産残高の推移（</a:t>
            </a:r>
            <a:r>
              <a:rPr lang="en-US" altLang="ja-JP" dirty="0">
                <a:latin typeface="+mj-ea"/>
                <a:ea typeface="+mj-ea"/>
              </a:rPr>
              <a:t>1998-2024</a:t>
            </a:r>
            <a:r>
              <a:rPr lang="ja-JP" altLang="en-US" sz="2400" dirty="0"/>
              <a:t>）</a:t>
            </a:r>
            <a:r>
              <a:rPr lang="en-US" altLang="ja-JP" sz="1400" dirty="0"/>
              <a:t>3</a:t>
            </a:r>
            <a:r>
              <a:rPr lang="ja-JP" altLang="en-US" sz="1400" dirty="0"/>
              <a:t>月末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C77A361-F522-454C-877C-2A0FA5803A88}"/>
              </a:ext>
            </a:extLst>
          </p:cNvPr>
          <p:cNvSpPr/>
          <p:nvPr/>
        </p:nvSpPr>
        <p:spPr>
          <a:xfrm>
            <a:off x="6935755" y="6453337"/>
            <a:ext cx="350769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+mj-ea"/>
                <a:ea typeface="+mj-ea"/>
              </a:rPr>
              <a:t>日本銀行時系列統計データ</a:t>
            </a:r>
            <a:r>
              <a:rPr lang="en-US" altLang="ja-JP" sz="1200" dirty="0">
                <a:latin typeface="+mj-ea"/>
                <a:ea typeface="+mj-ea"/>
              </a:rPr>
              <a:t>(20240627</a:t>
            </a:r>
            <a:r>
              <a:rPr lang="ja-JP" altLang="en-US" sz="1200" dirty="0">
                <a:latin typeface="+mj-ea"/>
                <a:ea typeface="+mj-ea"/>
              </a:rPr>
              <a:t>）より作成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C3D25A3-620D-4026-9FF6-240025646CB4}"/>
              </a:ext>
            </a:extLst>
          </p:cNvPr>
          <p:cNvSpPr/>
          <p:nvPr/>
        </p:nvSpPr>
        <p:spPr>
          <a:xfrm>
            <a:off x="2927648" y="2411596"/>
            <a:ext cx="140294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ja-JP" dirty="0"/>
              <a:t>13,277,740 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7EAFA860-C13D-40D7-AC5D-9B9F513AB05D}"/>
              </a:ext>
            </a:extLst>
          </p:cNvPr>
          <p:cNvCxnSpPr>
            <a:cxnSpLocks/>
          </p:cNvCxnSpPr>
          <p:nvPr/>
        </p:nvCxnSpPr>
        <p:spPr>
          <a:xfrm flipH="1">
            <a:off x="3019765" y="2790220"/>
            <a:ext cx="594666" cy="566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B52C4CD-322E-486F-A32D-7AEF7BA39D71}"/>
              </a:ext>
            </a:extLst>
          </p:cNvPr>
          <p:cNvSpPr/>
          <p:nvPr/>
        </p:nvSpPr>
        <p:spPr>
          <a:xfrm>
            <a:off x="8976320" y="908720"/>
            <a:ext cx="133882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ja-JP" dirty="0"/>
              <a:t>21,991,437</a:t>
            </a: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9FBCC369-3FCD-42FE-BE1F-6B544597788A}"/>
              </a:ext>
            </a:extLst>
          </p:cNvPr>
          <p:cNvCxnSpPr>
            <a:cxnSpLocks/>
          </p:cNvCxnSpPr>
          <p:nvPr/>
        </p:nvCxnSpPr>
        <p:spPr>
          <a:xfrm>
            <a:off x="9624392" y="1268760"/>
            <a:ext cx="230108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52E6232-CD2B-4F90-903D-979ACCC458CE}"/>
              </a:ext>
            </a:extLst>
          </p:cNvPr>
          <p:cNvSpPr/>
          <p:nvPr/>
        </p:nvSpPr>
        <p:spPr>
          <a:xfrm>
            <a:off x="5735960" y="4797152"/>
            <a:ext cx="133882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dirty="0"/>
              <a:t>現金・預金</a:t>
            </a:r>
            <a:endParaRPr lang="en-US" altLang="ja-JP" dirty="0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C49357B-838D-405E-9FF9-FF2A13F64F5F}"/>
              </a:ext>
            </a:extLst>
          </p:cNvPr>
          <p:cNvSpPr/>
          <p:nvPr/>
        </p:nvSpPr>
        <p:spPr>
          <a:xfrm>
            <a:off x="9090401" y="3300688"/>
            <a:ext cx="72327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1400" dirty="0"/>
              <a:t>株式等</a:t>
            </a:r>
            <a:endParaRPr lang="en-US" altLang="ja-JP" sz="1400" dirty="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339DEC4E-BD50-4304-87E5-3F91BB9EC542}"/>
              </a:ext>
            </a:extLst>
          </p:cNvPr>
          <p:cNvSpPr/>
          <p:nvPr/>
        </p:nvSpPr>
        <p:spPr>
          <a:xfrm>
            <a:off x="6930574" y="2823899"/>
            <a:ext cx="180049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dirty="0"/>
              <a:t>保険・年金など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19019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線コネクタ 11"/>
          <p:cNvCxnSpPr>
            <a:cxnSpLocks/>
          </p:cNvCxnSpPr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056440" y="6533258"/>
            <a:ext cx="43204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5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631504" y="44625"/>
            <a:ext cx="61718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家計の金融資産構成①（</a:t>
            </a:r>
            <a:r>
              <a:rPr lang="en-US" altLang="ja-JP" sz="2400" dirty="0"/>
              <a:t>1979-2024</a:t>
            </a:r>
            <a:r>
              <a:rPr lang="ja-JP" altLang="en-US" sz="2400" dirty="0"/>
              <a:t>）</a:t>
            </a:r>
            <a:r>
              <a:rPr lang="en-US" altLang="ja-JP" sz="2400" dirty="0"/>
              <a:t>3</a:t>
            </a:r>
            <a:r>
              <a:rPr lang="ja-JP" altLang="en-US" sz="2400" dirty="0"/>
              <a:t>月末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D5C168-6846-4E8F-9DD2-D6DA50B2B9A2}"/>
              </a:ext>
            </a:extLst>
          </p:cNvPr>
          <p:cNvSpPr/>
          <p:nvPr/>
        </p:nvSpPr>
        <p:spPr>
          <a:xfrm>
            <a:off x="7680176" y="6453337"/>
            <a:ext cx="2624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日本銀行時系列統計データより作成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660E82D-21E3-4960-B0D7-E28A810ABEEC}"/>
              </a:ext>
            </a:extLst>
          </p:cNvPr>
          <p:cNvSpPr/>
          <p:nvPr/>
        </p:nvSpPr>
        <p:spPr>
          <a:xfrm>
            <a:off x="8698962" y="271682"/>
            <a:ext cx="20104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/>
              <a:t>2024</a:t>
            </a:r>
            <a:r>
              <a:rPr lang="ja-JP" altLang="en-US" sz="1200" dirty="0"/>
              <a:t>年</a:t>
            </a:r>
            <a:r>
              <a:rPr lang="en-US" altLang="ja-JP" sz="1200" dirty="0"/>
              <a:t>6</a:t>
            </a:r>
            <a:r>
              <a:rPr lang="ja-JP" altLang="en-US" sz="1200" dirty="0"/>
              <a:t>月</a:t>
            </a:r>
            <a:r>
              <a:rPr lang="en-US" altLang="ja-JP" sz="1200" dirty="0"/>
              <a:t>27</a:t>
            </a:r>
            <a:r>
              <a:rPr lang="ja-JP" altLang="en-US" sz="1200" dirty="0"/>
              <a:t>日・日銀発表</a:t>
            </a: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F9BD246F-AA12-4EAB-BEA4-1E3DB7F2C7B7}"/>
              </a:ext>
            </a:extLst>
          </p:cNvPr>
          <p:cNvGraphicFramePr>
            <a:graphicFrameLocks/>
          </p:cNvGraphicFramePr>
          <p:nvPr/>
        </p:nvGraphicFramePr>
        <p:xfrm>
          <a:off x="1913427" y="830769"/>
          <a:ext cx="8365146" cy="5483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5163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B2D79A64-A85D-4846-BD53-90E7540C2C0C}"/>
              </a:ext>
            </a:extLst>
          </p:cNvPr>
          <p:cNvGraphicFramePr>
            <a:graphicFrameLocks/>
          </p:cNvGraphicFramePr>
          <p:nvPr/>
        </p:nvGraphicFramePr>
        <p:xfrm>
          <a:off x="1703512" y="836712"/>
          <a:ext cx="8496944" cy="5491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2" name="直線コネクタ 11"/>
          <p:cNvCxnSpPr>
            <a:cxnSpLocks/>
          </p:cNvCxnSpPr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056440" y="6533258"/>
            <a:ext cx="43204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6</a:t>
            </a:fld>
            <a:endParaRPr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71FC795-8F88-43A4-94A6-2289E2FDB036}"/>
              </a:ext>
            </a:extLst>
          </p:cNvPr>
          <p:cNvSpPr/>
          <p:nvPr/>
        </p:nvSpPr>
        <p:spPr>
          <a:xfrm>
            <a:off x="2711625" y="620688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（単位：億円）</a:t>
            </a:r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631504" y="44625"/>
            <a:ext cx="73164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家計部門・純金融資産残高の推移（</a:t>
            </a:r>
            <a:r>
              <a:rPr lang="en-US" altLang="ja-JP" dirty="0">
                <a:latin typeface="+mj-ea"/>
                <a:ea typeface="+mj-ea"/>
              </a:rPr>
              <a:t>1979-2024</a:t>
            </a:r>
            <a:r>
              <a:rPr lang="ja-JP" altLang="en-US" dirty="0">
                <a:latin typeface="+mj-ea"/>
                <a:ea typeface="+mj-ea"/>
              </a:rPr>
              <a:t>・</a:t>
            </a:r>
            <a:r>
              <a:rPr lang="en-US" altLang="ja-JP" dirty="0">
                <a:latin typeface="+mj-ea"/>
                <a:ea typeface="+mj-ea"/>
              </a:rPr>
              <a:t>3</a:t>
            </a:r>
            <a:r>
              <a:rPr lang="ja-JP" altLang="en-US" dirty="0">
                <a:latin typeface="+mj-ea"/>
                <a:ea typeface="+mj-ea"/>
              </a:rPr>
              <a:t>月末</a:t>
            </a:r>
            <a:r>
              <a:rPr lang="ja-JP" altLang="en-US" sz="2400" dirty="0"/>
              <a:t>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D5C168-6846-4E8F-9DD2-D6DA50B2B9A2}"/>
              </a:ext>
            </a:extLst>
          </p:cNvPr>
          <p:cNvSpPr/>
          <p:nvPr/>
        </p:nvSpPr>
        <p:spPr>
          <a:xfrm>
            <a:off x="7680176" y="6453337"/>
            <a:ext cx="2624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日本銀行時系列統計データより作成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660E82D-21E3-4960-B0D7-E28A810ABEEC}"/>
              </a:ext>
            </a:extLst>
          </p:cNvPr>
          <p:cNvSpPr/>
          <p:nvPr/>
        </p:nvSpPr>
        <p:spPr>
          <a:xfrm>
            <a:off x="8698962" y="260649"/>
            <a:ext cx="20104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/>
              <a:t>2024</a:t>
            </a:r>
            <a:r>
              <a:rPr lang="ja-JP" altLang="en-US" sz="1200" dirty="0"/>
              <a:t>年</a:t>
            </a:r>
            <a:r>
              <a:rPr lang="en-US" altLang="ja-JP" sz="1200" dirty="0"/>
              <a:t>6</a:t>
            </a:r>
            <a:r>
              <a:rPr lang="ja-JP" altLang="en-US" sz="1200" dirty="0"/>
              <a:t>月</a:t>
            </a:r>
            <a:r>
              <a:rPr lang="en-US" altLang="ja-JP" sz="1200" dirty="0"/>
              <a:t>27</a:t>
            </a:r>
            <a:r>
              <a:rPr lang="ja-JP" altLang="en-US" sz="1200" dirty="0"/>
              <a:t>日・日銀発表</a:t>
            </a:r>
          </a:p>
        </p:txBody>
      </p:sp>
      <p:sp>
        <p:nvSpPr>
          <p:cNvPr id="4" name="吹き出し: 線 3">
            <a:extLst>
              <a:ext uri="{FF2B5EF4-FFF2-40B4-BE49-F238E27FC236}">
                <a16:creationId xmlns:a16="http://schemas.microsoft.com/office/drawing/2014/main" id="{51753475-A876-47AD-A3E1-5F25C7E3C64A}"/>
              </a:ext>
            </a:extLst>
          </p:cNvPr>
          <p:cNvSpPr/>
          <p:nvPr/>
        </p:nvSpPr>
        <p:spPr>
          <a:xfrm>
            <a:off x="3791744" y="1196752"/>
            <a:ext cx="1872208" cy="360040"/>
          </a:xfrm>
          <a:prstGeom prst="borderCallout1">
            <a:avLst>
              <a:gd name="adj1" fmla="val 98453"/>
              <a:gd name="adj2" fmla="val 86950"/>
              <a:gd name="adj3" fmla="val 288501"/>
              <a:gd name="adj4" fmla="val 1086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純金融資産比率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55886C0-5B57-4EA8-ADC4-62E083C5D93F}"/>
              </a:ext>
            </a:extLst>
          </p:cNvPr>
          <p:cNvSpPr txBox="1"/>
          <p:nvPr/>
        </p:nvSpPr>
        <p:spPr>
          <a:xfrm>
            <a:off x="8832304" y="5994431"/>
            <a:ext cx="720080" cy="367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2024</a:t>
            </a:r>
            <a:endParaRPr lang="ja-JP" altLang="en-US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06A5064-7798-438A-A875-391849EBC897}"/>
              </a:ext>
            </a:extLst>
          </p:cNvPr>
          <p:cNvSpPr txBox="1"/>
          <p:nvPr/>
        </p:nvSpPr>
        <p:spPr>
          <a:xfrm>
            <a:off x="2711624" y="603990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1979</a:t>
            </a:r>
            <a:endParaRPr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70CD17D-730F-4E09-BACF-6153271D2419}"/>
              </a:ext>
            </a:extLst>
          </p:cNvPr>
          <p:cNvSpPr txBox="1"/>
          <p:nvPr/>
        </p:nvSpPr>
        <p:spPr>
          <a:xfrm>
            <a:off x="6384032" y="603990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2006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50211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874</TotalTime>
  <Words>390</Words>
  <Application>Microsoft Office PowerPoint</Application>
  <PresentationFormat>ワイド画面</PresentationFormat>
  <Paragraphs>97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Meiryo UI</vt:lpstr>
      <vt:lpstr>ＭＳ Ｐゴシック</vt:lpstr>
      <vt:lpstr>ＭＳ 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貴子 柏原</cp:lastModifiedBy>
  <cp:revision>52</cp:revision>
  <cp:lastPrinted>2020-12-28T05:35:58Z</cp:lastPrinted>
  <dcterms:created xsi:type="dcterms:W3CDTF">2019-12-26T01:19:57Z</dcterms:created>
  <dcterms:modified xsi:type="dcterms:W3CDTF">2024-09-27T06:23:26Z</dcterms:modified>
</cp:coreProperties>
</file>