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354" r:id="rId3"/>
    <p:sldId id="348" r:id="rId4"/>
    <p:sldId id="288" r:id="rId5"/>
    <p:sldId id="304" r:id="rId6"/>
    <p:sldId id="353" r:id="rId7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'79-19３末'!$U$2:$AU$2</c:f>
              <c:numCache>
                <c:formatCode>#,##0_);[Red]\(#,##0\)</c:formatCode>
                <c:ptCount val="27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  <c:pt idx="22" formatCode="#,##0">
                  <c:v>9999568</c:v>
                </c:pt>
                <c:pt idx="23" formatCode="#,##0">
                  <c:v>10573653</c:v>
                </c:pt>
                <c:pt idx="24" formatCode="#,##0">
                  <c:v>10880617</c:v>
                </c:pt>
                <c:pt idx="25" formatCode="#,##0">
                  <c:v>11184202</c:v>
                </c:pt>
                <c:pt idx="26" formatCode="#,##0">
                  <c:v>11184202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A3-4DAB-BB11-3DC83785260E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'79-19３末'!$U$4:$AU$4</c:f>
              <c:numCache>
                <c:formatCode>#,##0_);[Red]\(#,##0\)</c:formatCode>
                <c:ptCount val="27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  <c:pt idx="22" formatCode="#,##0">
                  <c:v>264313</c:v>
                </c:pt>
                <c:pt idx="23" formatCode="#,##0">
                  <c:v>264987</c:v>
                </c:pt>
                <c:pt idx="24" formatCode="#,##0">
                  <c:v>256190</c:v>
                </c:pt>
                <c:pt idx="25" formatCode="#,##0">
                  <c:v>288673</c:v>
                </c:pt>
                <c:pt idx="26" formatCode="#,##0">
                  <c:v>288673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A3-4DAB-BB11-3DC83785260E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'79-19３末'!$U$5:$AU$5</c:f>
              <c:numCache>
                <c:formatCode>#,##0_);[Red]\(#,##0\)</c:formatCode>
                <c:ptCount val="27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  <c:pt idx="22" formatCode="#,##0">
                  <c:v>2198018</c:v>
                </c:pt>
                <c:pt idx="23" formatCode="#,##0">
                  <c:v>2940798</c:v>
                </c:pt>
                <c:pt idx="24" formatCode="#,##0">
                  <c:v>2963080</c:v>
                </c:pt>
                <c:pt idx="25" formatCode="#,##0">
                  <c:v>4324995</c:v>
                </c:pt>
                <c:pt idx="26" formatCode="#,##0">
                  <c:v>4324995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A3-4DAB-BB11-3DC83785260E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'79-19３末'!$U$6:$AU$6</c:f>
              <c:numCache>
                <c:formatCode>#,##0_);[Red]\(#,##0\)</c:formatCode>
                <c:ptCount val="27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  <c:pt idx="22" formatCode="#,##0">
                  <c:v>5270863</c:v>
                </c:pt>
                <c:pt idx="23" formatCode="#,##0">
                  <c:v>5382593</c:v>
                </c:pt>
                <c:pt idx="24" formatCode="#,##0">
                  <c:v>5381767</c:v>
                </c:pt>
                <c:pt idx="25" formatCode="#,##0">
                  <c:v>5406468</c:v>
                </c:pt>
                <c:pt idx="26" formatCode="#,##0">
                  <c:v>5406468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A3-4DAB-BB11-3DC83785260E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'79-19３末'!$U$13:$AU$13</c:f>
              <c:numCache>
                <c:formatCode>#,##0_);[Red]\(#,##0\)</c:formatCode>
                <c:ptCount val="27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511615</c:v>
                </c:pt>
                <c:pt idx="22" formatCode="#,##0">
                  <c:v>547813</c:v>
                </c:pt>
                <c:pt idx="23" formatCode="#,##0">
                  <c:v>517699</c:v>
                </c:pt>
                <c:pt idx="24" formatCode="#,##0">
                  <c:v>562933</c:v>
                </c:pt>
                <c:pt idx="25" formatCode="#,##0">
                  <c:v>787099</c:v>
                </c:pt>
                <c:pt idx="26" formatCode="#,##0">
                  <c:v>787099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A3-4DAB-BB11-3DC837852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1-4474-A947-6E830B19B62F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'79-19３末'!$B$2:$AU$2</c:f>
              <c:numCache>
                <c:formatCode>#,##0_);[Red]\(#,##0\)</c:formatCode>
                <c:ptCount val="46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  <c:pt idx="41" formatCode="#,##0">
                  <c:v>9999568</c:v>
                </c:pt>
                <c:pt idx="42" formatCode="#,##0">
                  <c:v>10573653</c:v>
                </c:pt>
                <c:pt idx="43" formatCode="#,##0">
                  <c:v>10880617</c:v>
                </c:pt>
                <c:pt idx="44" formatCode="#,##0">
                  <c:v>11184202</c:v>
                </c:pt>
                <c:pt idx="45" formatCode="#,##0">
                  <c:v>11184202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E1-4474-A947-6E830B19B62F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07E1-4474-A947-6E830B19B62F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'79-19３末'!$B$4:$AU$4</c:f>
              <c:numCache>
                <c:formatCode>#,##0_);[Red]\(#,##0\)</c:formatCode>
                <c:ptCount val="46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  <c:pt idx="41" formatCode="#,##0">
                  <c:v>264313</c:v>
                </c:pt>
                <c:pt idx="42" formatCode="#,##0">
                  <c:v>264987</c:v>
                </c:pt>
                <c:pt idx="43" formatCode="#,##0">
                  <c:v>256190</c:v>
                </c:pt>
                <c:pt idx="44" formatCode="#,##0">
                  <c:v>288673</c:v>
                </c:pt>
                <c:pt idx="45" formatCode="#,##0">
                  <c:v>288673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E1-4474-A947-6E830B19B62F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'79-19３末'!$B$5:$AU$5</c:f>
              <c:numCache>
                <c:formatCode>#,##0_);[Red]\(#,##0\)</c:formatCode>
                <c:ptCount val="46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  <c:pt idx="41" formatCode="#,##0">
                  <c:v>2198018</c:v>
                </c:pt>
                <c:pt idx="42" formatCode="#,##0">
                  <c:v>2940798</c:v>
                </c:pt>
                <c:pt idx="43" formatCode="#,##0">
                  <c:v>2963080</c:v>
                </c:pt>
                <c:pt idx="44" formatCode="#,##0">
                  <c:v>4324995</c:v>
                </c:pt>
                <c:pt idx="45" formatCode="#,##0">
                  <c:v>4324995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E1-4474-A947-6E830B19B62F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'79-19３末'!$B$6:$AU$6</c:f>
              <c:numCache>
                <c:formatCode>#,##0_);[Red]\(#,##0\)</c:formatCode>
                <c:ptCount val="46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  <c:pt idx="41" formatCode="#,##0">
                  <c:v>5270863</c:v>
                </c:pt>
                <c:pt idx="42" formatCode="#,##0">
                  <c:v>5382593</c:v>
                </c:pt>
                <c:pt idx="43" formatCode="#,##0">
                  <c:v>5381767</c:v>
                </c:pt>
                <c:pt idx="44" formatCode="#,##0">
                  <c:v>5406468</c:v>
                </c:pt>
                <c:pt idx="45" formatCode="#,##0">
                  <c:v>5406468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E1-4474-A947-6E830B19B62F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07E1-4474-A947-6E830B19B62F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07E1-4474-A947-6E830B19B62F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07E1-4474-A947-6E830B19B62F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07E1-4474-A947-6E830B19B62F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07E1-4474-A947-6E830B19B62F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07E1-4474-A947-6E830B19B62F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'79-19３末'!$B$13:$AU$13</c:f>
              <c:numCache>
                <c:formatCode>#,##0_);[Red]\(#,##0\)</c:formatCode>
                <c:ptCount val="46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511615</c:v>
                </c:pt>
                <c:pt idx="41" formatCode="#,##0">
                  <c:v>547813</c:v>
                </c:pt>
                <c:pt idx="42" formatCode="#,##0">
                  <c:v>517699</c:v>
                </c:pt>
                <c:pt idx="43" formatCode="#,##0">
                  <c:v>562933</c:v>
                </c:pt>
                <c:pt idx="44" formatCode="#,##0">
                  <c:v>787099</c:v>
                </c:pt>
                <c:pt idx="45" formatCode="#,##0">
                  <c:v>787099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E1-4474-A947-6E830B19B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5336832895888"/>
          <c:y val="6.0185185185185182E-2"/>
          <c:w val="0.72885170603674543"/>
          <c:h val="0.8703703703703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'79-19３末'!$A$22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'79-19３末'!$B$22:$AU$22</c:f>
              <c:numCache>
                <c:formatCode>#,##0_);[Red]\(#,##0\)</c:formatCode>
                <c:ptCount val="46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  <c:pt idx="38" formatCode="#,##0">
                  <c:v>15114704</c:v>
                </c:pt>
                <c:pt idx="39" formatCode="#,##0">
                  <c:v>15306601</c:v>
                </c:pt>
                <c:pt idx="40" formatCode="#,##0">
                  <c:v>15313670</c:v>
                </c:pt>
                <c:pt idx="41" formatCode="#,##0">
                  <c:v>14848995</c:v>
                </c:pt>
                <c:pt idx="42" formatCode="#,##0">
                  <c:v>16064469</c:v>
                </c:pt>
                <c:pt idx="43" formatCode="#,##0">
                  <c:v>16317145</c:v>
                </c:pt>
                <c:pt idx="44" formatCode="#,##0">
                  <c:v>18082301</c:v>
                </c:pt>
                <c:pt idx="45" formatCode="#,##0">
                  <c:v>18082301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0-46D2-B893-CC2E8274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9824"/>
        <c:axId val="467940152"/>
      </c:barChart>
      <c:lineChart>
        <c:grouping val="standard"/>
        <c:varyColors val="0"/>
        <c:ser>
          <c:idx val="2"/>
          <c:order val="1"/>
          <c:tx>
            <c:strRef>
              <c:f>'79-19３末'!$A$25</c:f>
              <c:strCache>
                <c:ptCount val="1"/>
                <c:pt idx="0">
                  <c:v>家計純資産比率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'79-19３末'!$B$25:$AU$25</c:f>
              <c:numCache>
                <c:formatCode>0.00%</c:formatCode>
                <c:ptCount val="46"/>
                <c:pt idx="0">
                  <c:v>0.63245186126784991</c:v>
                </c:pt>
                <c:pt idx="1">
                  <c:v>0.64188358949200608</c:v>
                </c:pt>
                <c:pt idx="2">
                  <c:v>0.64139435025012503</c:v>
                </c:pt>
                <c:pt idx="3">
                  <c:v>0.64341632639844937</c:v>
                </c:pt>
                <c:pt idx="4">
                  <c:v>0.65748773765811042</c:v>
                </c:pt>
                <c:pt idx="5">
                  <c:v>0.66098883362500715</c:v>
                </c:pt>
                <c:pt idx="6">
                  <c:v>0.67522099178591999</c:v>
                </c:pt>
                <c:pt idx="7">
                  <c:v>0.69424294873936376</c:v>
                </c:pt>
                <c:pt idx="8">
                  <c:v>0.70311299072318556</c:v>
                </c:pt>
                <c:pt idx="9">
                  <c:v>0.69849144250713779</c:v>
                </c:pt>
                <c:pt idx="10">
                  <c:v>0.67783544746434077</c:v>
                </c:pt>
                <c:pt idx="11">
                  <c:v>0.66347924355259391</c:v>
                </c:pt>
                <c:pt idx="12">
                  <c:v>0.65194620241596868</c:v>
                </c:pt>
                <c:pt idx="13">
                  <c:v>0.66279811906144825</c:v>
                </c:pt>
                <c:pt idx="14">
                  <c:v>0.67337192636767251</c:v>
                </c:pt>
                <c:pt idx="15">
                  <c:v>0.66960776527498478</c:v>
                </c:pt>
                <c:pt idx="16">
                  <c:v>0.67565359678741199</c:v>
                </c:pt>
                <c:pt idx="17">
                  <c:v>0.67207118866877458</c:v>
                </c:pt>
                <c:pt idx="18">
                  <c:v>0.67791455203623285</c:v>
                </c:pt>
                <c:pt idx="19">
                  <c:v>0.68632365146478236</c:v>
                </c:pt>
                <c:pt idx="20">
                  <c:v>0.70198023554306288</c:v>
                </c:pt>
                <c:pt idx="21">
                  <c:v>0.70227894468916308</c:v>
                </c:pt>
                <c:pt idx="22">
                  <c:v>0.71502419655324156</c:v>
                </c:pt>
                <c:pt idx="23">
                  <c:v>0.71770149551125229</c:v>
                </c:pt>
                <c:pt idx="24">
                  <c:v>0.73148188833147632</c:v>
                </c:pt>
                <c:pt idx="25">
                  <c:v>0.78908713310493195</c:v>
                </c:pt>
                <c:pt idx="26">
                  <c:v>0.80237056889023206</c:v>
                </c:pt>
                <c:pt idx="27">
                  <c:v>0.80909925011211892</c:v>
                </c:pt>
                <c:pt idx="28">
                  <c:v>0.79719550352705848</c:v>
                </c:pt>
                <c:pt idx="29">
                  <c:v>0.78964973071818434</c:v>
                </c:pt>
                <c:pt idx="30">
                  <c:v>0.80327954600650098</c:v>
                </c:pt>
                <c:pt idx="31">
                  <c:v>0.80223964467897024</c:v>
                </c:pt>
                <c:pt idx="32">
                  <c:v>0.81398079443015292</c:v>
                </c:pt>
                <c:pt idx="33">
                  <c:v>0.82035037764217011</c:v>
                </c:pt>
                <c:pt idx="34">
                  <c:v>0.82182821806568684</c:v>
                </c:pt>
                <c:pt idx="35">
                  <c:v>0.82718056633459747</c:v>
                </c:pt>
                <c:pt idx="36">
                  <c:v>0.82377924129222335</c:v>
                </c:pt>
                <c:pt idx="37">
                  <c:v>0.8246898081038172</c:v>
                </c:pt>
                <c:pt idx="38">
                  <c:v>0.8263824270969079</c:v>
                </c:pt>
                <c:pt idx="39">
                  <c:v>0.83602841685888396</c:v>
                </c:pt>
                <c:pt idx="40">
                  <c:v>0.82520153182345612</c:v>
                </c:pt>
                <c:pt idx="41">
                  <c:v>0.81228270992569984</c:v>
                </c:pt>
                <c:pt idx="42">
                  <c:v>0.81629519307429521</c:v>
                </c:pt>
                <c:pt idx="43">
                  <c:v>0.81404246443191874</c:v>
                </c:pt>
                <c:pt idx="44">
                  <c:v>0.82224281205452832</c:v>
                </c:pt>
                <c:pt idx="45">
                  <c:v>0.82224281205452832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90-46D2-B893-CC2E82746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5824"/>
        <c:axId val="589236152"/>
      </c:lineChart>
      <c:catAx>
        <c:axId val="46793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valAx>
        <c:axId val="589236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235824"/>
        <c:crosses val="max"/>
        <c:crossBetween val="between"/>
      </c:valAx>
      <c:catAx>
        <c:axId val="58923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36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769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391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70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A0161BF8-6CFC-E656-E873-4720F1C15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648" y="1052736"/>
            <a:ext cx="6356804" cy="5786818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7707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64384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9168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249506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21,991,437</a:t>
            </a:r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2024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514383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522495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249506"/>
            <a:ext cx="1537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21,991,437</a:t>
            </a:r>
            <a:r>
              <a:rPr lang="ja-JP" altLang="en-US" sz="2000" dirty="0"/>
              <a:t> </a:t>
            </a:r>
            <a:endParaRPr lang="en-US" altLang="ja-JP" sz="2000" dirty="0"/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303913" y="1104999"/>
            <a:ext cx="231547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速報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27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526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85190" y="6533258"/>
            <a:ext cx="40329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1,118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endParaRPr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800"/>
              </a:lnSpc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461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79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354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668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524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1,487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308</a:t>
            </a:r>
            <a:endParaRPr lang="ja-JP" altLang="en-US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1,225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694860"/>
            <a:ext cx="1152525" cy="95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535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6832"/>
            <a:ext cx="2305050" cy="768348"/>
            <a:chOff x="3376415" y="1918575"/>
            <a:chExt cx="2305050" cy="76834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610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314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155</a:t>
              </a:r>
              <a:endPara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63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10259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771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619523"/>
            <a:ext cx="1152525" cy="106794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567</a:t>
            </a:r>
          </a:p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1,808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2, 199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2,319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1,443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106862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/>
        </p:nvGraphicFramePr>
        <p:xfrm>
          <a:off x="1876852" y="980729"/>
          <a:ext cx="8265680" cy="547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84432" y="6516054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1998-2024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4533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(20240627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2927648" y="2411596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3019765" y="2790220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8976320" y="908720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21,991,437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9624392" y="1268760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90401" y="3300688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30574" y="2823899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6171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sz="2400" dirty="0"/>
              <a:t>1979-2024</a:t>
            </a:r>
            <a:r>
              <a:rPr lang="ja-JP" altLang="en-US" sz="2400" dirty="0"/>
              <a:t>）</a:t>
            </a:r>
            <a:r>
              <a:rPr lang="en-US" altLang="ja-JP" sz="2400" dirty="0"/>
              <a:t>3</a:t>
            </a:r>
            <a:r>
              <a:rPr lang="ja-JP" altLang="en-US" sz="2400" dirty="0"/>
              <a:t>月末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71682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/>
        </p:nvGraphicFramePr>
        <p:xfrm>
          <a:off x="1913427" y="830769"/>
          <a:ext cx="8365146" cy="548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B2D79A64-A85D-4846-BD53-90E7540C2C0C}"/>
              </a:ext>
            </a:extLst>
          </p:cNvPr>
          <p:cNvGraphicFramePr>
            <a:graphicFrameLocks/>
          </p:cNvGraphicFramePr>
          <p:nvPr/>
        </p:nvGraphicFramePr>
        <p:xfrm>
          <a:off x="1703512" y="836712"/>
          <a:ext cx="8496944" cy="549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1979-2024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196752"/>
            <a:ext cx="1872208" cy="360040"/>
          </a:xfrm>
          <a:prstGeom prst="borderCallout1">
            <a:avLst>
              <a:gd name="adj1" fmla="val 98453"/>
              <a:gd name="adj2" fmla="val 86950"/>
              <a:gd name="adj3" fmla="val 288501"/>
              <a:gd name="adj4" fmla="val 108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8832304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2024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6384032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2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390</Words>
  <Application>Microsoft Office PowerPoint</Application>
  <PresentationFormat>ワイド画面</PresentationFormat>
  <Paragraphs>97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51</cp:revision>
  <cp:lastPrinted>2020-12-28T05:35:58Z</cp:lastPrinted>
  <dcterms:created xsi:type="dcterms:W3CDTF">2019-12-26T01:19:57Z</dcterms:created>
  <dcterms:modified xsi:type="dcterms:W3CDTF">2024-07-05T05:24:57Z</dcterms:modified>
</cp:coreProperties>
</file>