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8" r:id="rId2"/>
    <p:sldId id="338" r:id="rId3"/>
    <p:sldId id="349" r:id="rId4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.kashiwabara@tim-con.com" initials="tc" lastIdx="1" clrIdx="0">
    <p:extLst>
      <p:ext uri="{19B8F6BF-5375-455C-9EA6-DF929625EA0E}">
        <p15:presenceInfo xmlns:p15="http://schemas.microsoft.com/office/powerpoint/2012/main" userId="53c45769c91acf9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73224-27AC-4AEE-8B47-253225C54695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E4C5A-928D-4416-BC90-F1273DD3E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750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665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17690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33918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AA92F6-7DF5-40C1-AE7B-8DBF39DC5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4A2D95-B4FA-4F73-875C-2F5BC3456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4F1FB8-91E0-4344-B63F-6C046D5E3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46CA-3283-4472-9CF4-DDF2D066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7C8326-AE57-442A-A009-6D039083C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85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7DC18A-5AF2-4957-88D5-9623B383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69CF6C-E8E6-4179-8968-75594144E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786CF8-6036-4EAA-9D2C-1367E4FB6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2852C5-2487-47EA-969D-B2A8BC48A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B16C29-EE71-4465-A2A8-C86C0EF9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303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5121E1-D79B-446A-B0EE-0A8CECFD7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BD4D16-1BA0-4FD9-98C4-FFC4594D6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8608FB-8816-4D2C-838F-1D9CC96AC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B8B16F-35FC-46D3-9F52-18D4AA30A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6CE829-D903-492B-ABED-9176E1F91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65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9BE14C-1F8F-4DB1-ADA8-0E77821B8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BCB9FD-3C8E-4C1E-B148-8F0DE86D0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D79CCC-37EE-4206-8940-B212DB7F9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576665-81D2-481E-B3C9-CAEDEDC88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AA5956-8BA7-4436-995F-46A1377B2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82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C09DC0-0781-432A-A180-F44304B3F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660842-9906-440B-ADE4-F15E61EA2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016025-103E-4A26-8B39-5BF8FF203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8F8CE6-F079-43BE-928A-8774BA8EC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C64C10-55E8-49B7-9F2E-21CE21465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288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16500D-DAB4-49D3-B068-15D457604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77B4F8-C61F-4889-B216-9D67F485C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F75E4-8989-4257-B32B-F371D85D51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D34363-C015-4AA2-ACB4-FC89AEB73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343424-C759-4C1A-895F-73004E131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85B0B3-B311-4B5C-B801-F51217443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891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9EF556-C7D2-444A-A0C2-75201E69D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669CA7-77AB-49A7-BA14-DBFF5EA0F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565E7-7CD7-4C1C-B863-0BC5ACA3C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0D4D6F-0469-4EDC-96E6-227180EEE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2B91BCC-DE90-43F9-9F0D-96BAF47301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3ACD57A-57BA-4356-A6A2-DFB970526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770A63B-7B7C-4D79-AA6E-2A0C1246D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682EA6B-6189-4199-B6DA-F0429F7A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48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F3B7F2-1B74-4C7C-A500-39B2EA7B9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02D5037-6EF0-4A18-A2E9-1C6266A81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B0EDA7E-E310-4504-8901-8E97FE608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CBF5018-7129-4C41-ADF1-F8AEAC7C2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498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74E8D4A-844A-4F5E-AE41-60E34E541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727A4CE-FE32-41E5-97A9-DDBA987E8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5F11ECB-C761-4983-A0CA-F336388F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996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43191-15C6-42C8-9DBB-0F94C5777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E8A865-7F12-4CDF-BEF5-B829F9BDE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B24346-1F08-49E1-9980-5E61F1B92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371237-B1B4-401C-B989-70A113D6F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8ED9E5-6C4C-440C-99A4-EEBD812B0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142890-3B12-42D3-BABC-6996DBD39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44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F61822-2489-4F99-872A-EAE29740F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5020018-950E-41F0-BB12-CD2C78F1FD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CCA9FED-5D64-4981-80DF-D9E3F87534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ECC8AE-DB1A-43C2-9091-2FABCFCDB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77D258-FBB1-45A3-8896-4DEE60F3D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E4D313-7C8A-48BC-9F78-897004939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6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36B9C1-32FD-4FB1-9A1E-EE215A4FA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2B7C52-A687-4BFA-8CB3-9FACFFB62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4450D7-9472-43A4-8E44-6C19A9680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D72E2-C859-4297-86C0-6387E4FC75A8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1F1422-E7AD-4137-AA23-38A1475925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EA3B77-3900-4601-90CF-02E3B63521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81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C49D1-0981-42DA-847D-0663EB60709D}"/>
              </a:ext>
            </a:extLst>
          </p:cNvPr>
          <p:cNvSpPr txBox="1"/>
          <p:nvPr/>
        </p:nvSpPr>
        <p:spPr>
          <a:xfrm>
            <a:off x="1729358" y="847799"/>
            <a:ext cx="2445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～　出　典　～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B9060435-BE97-4A87-A23C-C975C7F6304D}"/>
              </a:ext>
            </a:extLst>
          </p:cNvPr>
          <p:cNvSpPr/>
          <p:nvPr/>
        </p:nvSpPr>
        <p:spPr>
          <a:xfrm>
            <a:off x="2063552" y="4509121"/>
            <a:ext cx="8326152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/>
              <a:t>日銀の資金統計から、マクロ的な個人（家計）の貸借対照表を作成することで、個人の財務状況や純金融資産残高を把握します。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8DEC746-3507-4D67-9F13-393750D40352}"/>
              </a:ext>
            </a:extLst>
          </p:cNvPr>
          <p:cNvSpPr txBox="1"/>
          <p:nvPr/>
        </p:nvSpPr>
        <p:spPr>
          <a:xfrm>
            <a:off x="2014789" y="1484785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79A979-D16C-4F1A-9EAE-A69E6AB0BED0}"/>
              </a:ext>
            </a:extLst>
          </p:cNvPr>
          <p:cNvSpPr txBox="1"/>
          <p:nvPr/>
        </p:nvSpPr>
        <p:spPr>
          <a:xfrm>
            <a:off x="3575720" y="1484785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資金循環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DD33E9E-FF54-4EA8-8AFF-F634E214E4C8}"/>
              </a:ext>
            </a:extLst>
          </p:cNvPr>
          <p:cNvSpPr/>
          <p:nvPr/>
        </p:nvSpPr>
        <p:spPr>
          <a:xfrm>
            <a:off x="5231905" y="1484785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公表データ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C355A5-F683-45B1-80D1-B60B73F50AAF}"/>
              </a:ext>
            </a:extLst>
          </p:cNvPr>
          <p:cNvSpPr/>
          <p:nvPr/>
        </p:nvSpPr>
        <p:spPr>
          <a:xfrm>
            <a:off x="7104112" y="1484785"/>
            <a:ext cx="2954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四半期計数（速報）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C1B6A0-C669-42CF-AA2D-C43ADF133D6C}"/>
              </a:ext>
            </a:extLst>
          </p:cNvPr>
          <p:cNvSpPr/>
          <p:nvPr/>
        </p:nvSpPr>
        <p:spPr>
          <a:xfrm>
            <a:off x="3373783" y="1946450"/>
            <a:ext cx="6727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四半期毎の速報は、年</a:t>
            </a:r>
            <a:r>
              <a:rPr lang="en-US" altLang="ja-JP" dirty="0"/>
              <a:t>4</a:t>
            </a:r>
            <a:r>
              <a:rPr lang="ja-JP" altLang="en-US" dirty="0"/>
              <a:t>回、翌四半期の公表日に掲載されます。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67F905-A5B0-41FD-B83C-F22ABA2A185D}"/>
              </a:ext>
            </a:extLst>
          </p:cNvPr>
          <p:cNvSpPr txBox="1"/>
          <p:nvPr/>
        </p:nvSpPr>
        <p:spPr>
          <a:xfrm>
            <a:off x="1991544" y="313167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9BF308A-1C99-4805-A9B1-D39DCB553786}"/>
              </a:ext>
            </a:extLst>
          </p:cNvPr>
          <p:cNvSpPr txBox="1"/>
          <p:nvPr/>
        </p:nvSpPr>
        <p:spPr>
          <a:xfrm>
            <a:off x="3575720" y="3131677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時系列統計データ検索サイト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3673DF-B891-462C-B0D4-71A476D81B8A}"/>
              </a:ext>
            </a:extLst>
          </p:cNvPr>
          <p:cNvSpPr/>
          <p:nvPr/>
        </p:nvSpPr>
        <p:spPr>
          <a:xfrm>
            <a:off x="2063552" y="3563725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www.stat-search.boj.or.jp/ssi/cgi-bin/famecgi2?cgi=$nme_a000&amp;lstSelection=FF</a:t>
            </a: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8E958F-F986-45F7-BA6B-EE49EC7348A6}"/>
              </a:ext>
            </a:extLst>
          </p:cNvPr>
          <p:cNvSpPr/>
          <p:nvPr/>
        </p:nvSpPr>
        <p:spPr>
          <a:xfrm>
            <a:off x="2063553" y="2348880"/>
            <a:ext cx="5012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http://www.boj.or.jp/statistics/sj/index.htm/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109158D8-D919-3B49-6D61-A36FFD5FEB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4539" y="1003601"/>
            <a:ext cx="6302922" cy="5737767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272464" y="6533258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631504" y="44625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4728572" y="2267580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4295801" y="407707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4295800" y="4643844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保険・年金等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6816080" y="363573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6601798" y="191683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8026133" y="836712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（単位：億円）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4655840" y="6249506"/>
            <a:ext cx="14670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21,414,998</a:t>
            </a:r>
          </a:p>
          <a:p>
            <a:r>
              <a:rPr lang="ja-JP" altLang="en-US" sz="2000" dirty="0"/>
              <a:t> </a:t>
            </a:r>
            <a:endParaRPr lang="en-US" altLang="ja-JP" sz="20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7690674" y="116632"/>
            <a:ext cx="30315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2024</a:t>
            </a:r>
            <a:r>
              <a:rPr lang="ja-JP" altLang="en-US" dirty="0"/>
              <a:t>年３月</a:t>
            </a:r>
            <a:r>
              <a:rPr lang="en-US" altLang="ja-JP" dirty="0"/>
              <a:t>21</a:t>
            </a:r>
            <a:r>
              <a:rPr lang="ja-JP" altLang="en-US" dirty="0"/>
              <a:t>日・日銀発表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880146-FEBE-459F-AE44-F09880604420}"/>
              </a:ext>
            </a:extLst>
          </p:cNvPr>
          <p:cNvSpPr/>
          <p:nvPr/>
        </p:nvSpPr>
        <p:spPr>
          <a:xfrm>
            <a:off x="6821486" y="2514383"/>
            <a:ext cx="11496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その他の負債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55122CA-FA09-4807-82C9-3C0CE0AC512E}"/>
              </a:ext>
            </a:extLst>
          </p:cNvPr>
          <p:cNvSpPr/>
          <p:nvPr/>
        </p:nvSpPr>
        <p:spPr>
          <a:xfrm>
            <a:off x="4315496" y="3522495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債務証券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A0EEB6A-50A2-4DAD-8834-05BCEFB6F67C}"/>
              </a:ext>
            </a:extLst>
          </p:cNvPr>
          <p:cNvSpPr/>
          <p:nvPr/>
        </p:nvSpPr>
        <p:spPr>
          <a:xfrm>
            <a:off x="2763033" y="5970766"/>
            <a:ext cx="7120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857C1A1F-70F9-4104-B7D3-92FDDD780B98}"/>
              </a:ext>
            </a:extLst>
          </p:cNvPr>
          <p:cNvSpPr/>
          <p:nvPr/>
        </p:nvSpPr>
        <p:spPr>
          <a:xfrm>
            <a:off x="6934664" y="6249506"/>
            <a:ext cx="14670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21,414,998</a:t>
            </a:r>
          </a:p>
          <a:p>
            <a:r>
              <a:rPr lang="ja-JP" altLang="en-US" sz="2000" dirty="0"/>
              <a:t> </a:t>
            </a:r>
            <a:endParaRPr lang="en-US" altLang="ja-JP" sz="2000" dirty="0"/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E213C045-948D-4CAB-8F76-53BB62AE4CF6}"/>
              </a:ext>
            </a:extLst>
          </p:cNvPr>
          <p:cNvCxnSpPr/>
          <p:nvPr/>
        </p:nvCxnSpPr>
        <p:spPr>
          <a:xfrm>
            <a:off x="4295800" y="1268760"/>
            <a:ext cx="43204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F065AE-5DFC-4DF5-8B41-17E28ACB3042}"/>
              </a:ext>
            </a:extLst>
          </p:cNvPr>
          <p:cNvSpPr/>
          <p:nvPr/>
        </p:nvSpPr>
        <p:spPr>
          <a:xfrm>
            <a:off x="5303913" y="1104999"/>
            <a:ext cx="2315477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2023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　速報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7317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6911F2A-3E4C-44A8-AF97-E113D1E825B3}"/>
              </a:ext>
            </a:extLst>
          </p:cNvPr>
          <p:cNvSpPr/>
          <p:nvPr/>
        </p:nvSpPr>
        <p:spPr>
          <a:xfrm>
            <a:off x="2163566" y="2608569"/>
            <a:ext cx="1152525" cy="75551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477</a:t>
            </a:r>
          </a:p>
        </p:txBody>
      </p:sp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085190" y="6533258"/>
            <a:ext cx="40329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5" y="44624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/>
              <a:t>国内の資金の流れ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824192" y="6381329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8" name="正方形/長方形 45">
            <a:extLst>
              <a:ext uri="{FF2B5EF4-FFF2-40B4-BE49-F238E27FC236}">
                <a16:creationId xmlns:a16="http://schemas.microsoft.com/office/drawing/2014/main" id="{019C148E-24DE-4E2C-992F-216B0F716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2345" y="836713"/>
            <a:ext cx="1152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ja-JP" altLang="en-US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（単位： 兆円）</a:t>
            </a:r>
            <a:r>
              <a:rPr lang="en-US" altLang="ja-JP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379008C8-22B7-43D5-88CD-3F4948B1F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6654" y="1268761"/>
            <a:ext cx="2232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＜家計＞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3EE1472-F104-4B85-9238-87131C647889}"/>
              </a:ext>
            </a:extLst>
          </p:cNvPr>
          <p:cNvSpPr/>
          <p:nvPr/>
        </p:nvSpPr>
        <p:spPr>
          <a:xfrm>
            <a:off x="7708702" y="1928391"/>
            <a:ext cx="1223962" cy="1871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1,127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9CD0446-68AB-4053-B055-A88E74624883}"/>
              </a:ext>
            </a:extLst>
          </p:cNvPr>
          <p:cNvSpPr/>
          <p:nvPr/>
        </p:nvSpPr>
        <p:spPr>
          <a:xfrm>
            <a:off x="7708702" y="3800054"/>
            <a:ext cx="1223962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</a:t>
            </a:r>
            <a:endParaRPr lang="en-US" altLang="ja-JP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1800"/>
              </a:lnSpc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410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3A4DEC9-6EF9-4234-8AA3-24130FD1C1D2}"/>
              </a:ext>
            </a:extLst>
          </p:cNvPr>
          <p:cNvSpPr/>
          <p:nvPr/>
        </p:nvSpPr>
        <p:spPr>
          <a:xfrm>
            <a:off x="7708702" y="4303291"/>
            <a:ext cx="1223962" cy="936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保険年金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537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DE78972-998E-4DCC-951F-332EC8ADC349}"/>
              </a:ext>
            </a:extLst>
          </p:cNvPr>
          <p:cNvSpPr/>
          <p:nvPr/>
        </p:nvSpPr>
        <p:spPr>
          <a:xfrm>
            <a:off x="8932666" y="2576091"/>
            <a:ext cx="1152525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１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3262858-F0DB-424B-A4B2-2FA0AB04A82C}"/>
              </a:ext>
            </a:extLst>
          </p:cNvPr>
          <p:cNvSpPr/>
          <p:nvPr/>
        </p:nvSpPr>
        <p:spPr>
          <a:xfrm>
            <a:off x="8932666" y="1928389"/>
            <a:ext cx="1152525" cy="6477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141D9BE-AE73-4B80-868E-A07A52FC99A8}"/>
              </a:ext>
            </a:extLst>
          </p:cNvPr>
          <p:cNvSpPr/>
          <p:nvPr/>
        </p:nvSpPr>
        <p:spPr>
          <a:xfrm>
            <a:off x="7708702" y="5239916"/>
            <a:ext cx="1223962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66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110">
            <a:extLst>
              <a:ext uri="{FF2B5EF4-FFF2-40B4-BE49-F238E27FC236}">
                <a16:creationId xmlns:a16="http://schemas.microsoft.com/office/drawing/2014/main" id="{08ECEC60-E305-43AA-86FD-0236872A1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3716" y="1268761"/>
            <a:ext cx="244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＜民間企業＞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57E7566-E7EA-4750-834D-A8059F553C77}"/>
              </a:ext>
            </a:extLst>
          </p:cNvPr>
          <p:cNvSpPr/>
          <p:nvPr/>
        </p:nvSpPr>
        <p:spPr>
          <a:xfrm>
            <a:off x="2163566" y="1928390"/>
            <a:ext cx="1152525" cy="6715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　　</a:t>
            </a:r>
            <a:endParaRPr lang="en-US" altLang="ja-JP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1600"/>
              </a:lnSpc>
              <a:defRPr/>
            </a:pP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336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DDCC1BC-B93C-4F0A-AE7E-729B87CA18F5}"/>
              </a:ext>
            </a:extLst>
          </p:cNvPr>
          <p:cNvSpPr/>
          <p:nvPr/>
        </p:nvSpPr>
        <p:spPr>
          <a:xfrm>
            <a:off x="2163566" y="3364088"/>
            <a:ext cx="1152525" cy="9395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661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8D598DF-79C4-458C-99BE-ED8336B0FFDC}"/>
              </a:ext>
            </a:extLst>
          </p:cNvPr>
          <p:cNvSpPr/>
          <p:nvPr/>
        </p:nvSpPr>
        <p:spPr>
          <a:xfrm>
            <a:off x="3316091" y="1928391"/>
            <a:ext cx="1152525" cy="799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504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83FAA82-41F5-46D2-921B-883F628CE17B}"/>
              </a:ext>
            </a:extLst>
          </p:cNvPr>
          <p:cNvSpPr/>
          <p:nvPr/>
        </p:nvSpPr>
        <p:spPr>
          <a:xfrm>
            <a:off x="3316091" y="2735657"/>
            <a:ext cx="1152525" cy="2133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1,334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D2134F9-1201-4446-B02F-171F4A32CF4B}"/>
              </a:ext>
            </a:extLst>
          </p:cNvPr>
          <p:cNvSpPr/>
          <p:nvPr/>
        </p:nvSpPr>
        <p:spPr>
          <a:xfrm>
            <a:off x="3316091" y="4869161"/>
            <a:ext cx="1152525" cy="4498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5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endParaRPr lang="en-US" altLang="ja-JP" sz="15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5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310</a:t>
            </a:r>
            <a:endParaRPr lang="ja-JP" altLang="en-US" sz="15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3FB594C-7B16-48DD-A857-499D7F816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7391" y="1268761"/>
            <a:ext cx="2449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＜政府＞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42E86A9-316D-466C-80B4-B6BC8F9389A5}"/>
              </a:ext>
            </a:extLst>
          </p:cNvPr>
          <p:cNvSpPr/>
          <p:nvPr/>
        </p:nvSpPr>
        <p:spPr>
          <a:xfrm>
            <a:off x="4900415" y="1928389"/>
            <a:ext cx="1152000" cy="15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24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44CBA49-D8EC-41F9-9495-16F41533F9D6}"/>
              </a:ext>
            </a:extLst>
          </p:cNvPr>
          <p:cNvSpPr/>
          <p:nvPr/>
        </p:nvSpPr>
        <p:spPr>
          <a:xfrm>
            <a:off x="6052941" y="2302749"/>
            <a:ext cx="1152525" cy="21529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1,223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AC9079B-A2F1-43D8-92D6-3BD13BDC6190}"/>
              </a:ext>
            </a:extLst>
          </p:cNvPr>
          <p:cNvSpPr/>
          <p:nvPr/>
        </p:nvSpPr>
        <p:spPr>
          <a:xfrm>
            <a:off x="4900416" y="2694860"/>
            <a:ext cx="1152525" cy="9501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506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0D7E5B5-0D06-76D1-7AF0-4970E627D2E3}"/>
              </a:ext>
            </a:extLst>
          </p:cNvPr>
          <p:cNvGrpSpPr/>
          <p:nvPr/>
        </p:nvGrpSpPr>
        <p:grpSpPr>
          <a:xfrm>
            <a:off x="4900415" y="1916832"/>
            <a:ext cx="2305050" cy="768348"/>
            <a:chOff x="3376415" y="1918575"/>
            <a:chExt cx="2305050" cy="768348"/>
          </a:xfrm>
        </p:grpSpPr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81C30F3B-6A0B-4073-B06E-1E98EF64D0F4}"/>
                </a:ext>
              </a:extLst>
            </p:cNvPr>
            <p:cNvSpPr/>
            <p:nvPr/>
          </p:nvSpPr>
          <p:spPr>
            <a:xfrm>
              <a:off x="3376415" y="2076028"/>
              <a:ext cx="1152525" cy="6108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anchor="b" anchorCtr="1"/>
            <a:lstStyle/>
            <a:p>
              <a:pPr algn="ctr">
                <a:lnSpc>
                  <a:spcPts val="1600"/>
                </a:lnSpc>
                <a:defRPr/>
              </a:pPr>
              <a:r>
                <a:rPr lang="ja-JP" altLang="en-US" sz="16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証券　　　　　　</a:t>
              </a:r>
              <a:endPara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lnSpc>
                  <a:spcPts val="1600"/>
                </a:lnSpc>
                <a:defRPr/>
              </a:pPr>
              <a:r>
                <a:rPr lang="en-US" altLang="ja-JP" sz="16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292</a:t>
              </a:r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B644D2EC-24A5-4A04-9843-AD5C154ED917}"/>
                </a:ext>
              </a:extLst>
            </p:cNvPr>
            <p:cNvSpPr/>
            <p:nvPr/>
          </p:nvSpPr>
          <p:spPr>
            <a:xfrm>
              <a:off x="4528940" y="1918575"/>
              <a:ext cx="1152525" cy="38417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anchor="b" anchorCtr="1"/>
            <a:lstStyle/>
            <a:p>
              <a:pPr algn="ctr">
                <a:lnSpc>
                  <a:spcPts val="1600"/>
                </a:lnSpc>
                <a:defRPr/>
              </a:pPr>
              <a:r>
                <a:rPr lang="ja-JP" altLang="en-US" sz="15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借入　　　　　　</a:t>
              </a:r>
              <a:endParaRPr lang="en-US" altLang="ja-JP" sz="15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lnSpc>
                  <a:spcPts val="1600"/>
                </a:lnSpc>
                <a:defRPr/>
              </a:pPr>
              <a:r>
                <a:rPr lang="en-US" altLang="ja-JP" sz="15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154</a:t>
              </a:r>
              <a:endParaRPr lang="ja-JP" altLang="en-US" sz="15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E89DA69-1ACA-4358-B979-DB2063A85EB0}"/>
              </a:ext>
            </a:extLst>
          </p:cNvPr>
          <p:cNvSpPr/>
          <p:nvPr/>
        </p:nvSpPr>
        <p:spPr>
          <a:xfrm>
            <a:off x="6052941" y="4455691"/>
            <a:ext cx="1152525" cy="231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65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822CB0B-3D94-4049-8AB5-FBB690F0ACD6}"/>
              </a:ext>
            </a:extLst>
          </p:cNvPr>
          <p:cNvSpPr/>
          <p:nvPr/>
        </p:nvSpPr>
        <p:spPr>
          <a:xfrm>
            <a:off x="2163566" y="4293097"/>
            <a:ext cx="1152525" cy="102595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674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3BD7EFE0-A81F-46B0-9B1B-161821E96315}"/>
              </a:ext>
            </a:extLst>
          </p:cNvPr>
          <p:cNvSpPr/>
          <p:nvPr/>
        </p:nvSpPr>
        <p:spPr>
          <a:xfrm>
            <a:off x="4900416" y="3619523"/>
            <a:ext cx="1152525" cy="106794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621</a:t>
            </a:r>
          </a:p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F3F638C3-6FCA-4F77-B389-F12A868B4FCD}"/>
              </a:ext>
            </a:extLst>
          </p:cNvPr>
          <p:cNvCxnSpPr/>
          <p:nvPr/>
        </p:nvCxnSpPr>
        <p:spPr>
          <a:xfrm flipH="1">
            <a:off x="5405239" y="6085607"/>
            <a:ext cx="4103688" cy="476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BBBF0B1B-C8A8-4B02-A723-92251A7602C1}"/>
              </a:ext>
            </a:extLst>
          </p:cNvPr>
          <p:cNvCxnSpPr>
            <a:cxnSpLocks/>
            <a:stCxn id="49" idx="2"/>
          </p:cNvCxnSpPr>
          <p:nvPr/>
        </p:nvCxnSpPr>
        <p:spPr>
          <a:xfrm flipH="1">
            <a:off x="9500990" y="5492328"/>
            <a:ext cx="7938" cy="62820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9910E668-B682-46C6-A63D-50A7AA79E4E8}"/>
              </a:ext>
            </a:extLst>
          </p:cNvPr>
          <p:cNvCxnSpPr>
            <a:cxnSpLocks/>
          </p:cNvCxnSpPr>
          <p:nvPr/>
        </p:nvCxnSpPr>
        <p:spPr>
          <a:xfrm>
            <a:off x="4799856" y="5231978"/>
            <a:ext cx="0" cy="573286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C29A497B-5519-432C-B412-A7EB31D45777}"/>
              </a:ext>
            </a:extLst>
          </p:cNvPr>
          <p:cNvCxnSpPr>
            <a:cxnSpLocks/>
          </p:cNvCxnSpPr>
          <p:nvPr/>
        </p:nvCxnSpPr>
        <p:spPr>
          <a:xfrm>
            <a:off x="4799857" y="5239914"/>
            <a:ext cx="637133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5056">
            <a:extLst>
              <a:ext uri="{FF2B5EF4-FFF2-40B4-BE49-F238E27FC236}">
                <a16:creationId xmlns:a16="http://schemas.microsoft.com/office/drawing/2014/main" id="{C611E622-987A-4957-9FC6-BFD0ADE6F08F}"/>
              </a:ext>
            </a:extLst>
          </p:cNvPr>
          <p:cNvCxnSpPr/>
          <p:nvPr/>
        </p:nvCxnSpPr>
        <p:spPr>
          <a:xfrm flipV="1">
            <a:off x="5436989" y="4681116"/>
            <a:ext cx="0" cy="568325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3015FEB9-8DEC-44D2-BB1C-2DBFEF01629C}"/>
              </a:ext>
            </a:extLst>
          </p:cNvPr>
          <p:cNvCxnSpPr/>
          <p:nvPr/>
        </p:nvCxnSpPr>
        <p:spPr>
          <a:xfrm>
            <a:off x="2622550" y="5886564"/>
            <a:ext cx="1012825" cy="793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F3246775-5A55-4291-9A19-C53142C00271}"/>
              </a:ext>
            </a:extLst>
          </p:cNvPr>
          <p:cNvCxnSpPr>
            <a:cxnSpLocks/>
          </p:cNvCxnSpPr>
          <p:nvPr/>
        </p:nvCxnSpPr>
        <p:spPr>
          <a:xfrm flipV="1">
            <a:off x="2639616" y="5366121"/>
            <a:ext cx="0" cy="52838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3F338C15-226F-4B4D-857A-B3570FE1C179}"/>
              </a:ext>
            </a:extLst>
          </p:cNvPr>
          <p:cNvCxnSpPr/>
          <p:nvPr/>
        </p:nvCxnSpPr>
        <p:spPr>
          <a:xfrm>
            <a:off x="2060428" y="6066559"/>
            <a:ext cx="1011237" cy="3175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94177CFE-D428-45E9-936D-6386C958D6EA}"/>
              </a:ext>
            </a:extLst>
          </p:cNvPr>
          <p:cNvCxnSpPr/>
          <p:nvPr/>
        </p:nvCxnSpPr>
        <p:spPr>
          <a:xfrm>
            <a:off x="2135560" y="6061794"/>
            <a:ext cx="0" cy="463550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88F3E16-0DD7-470C-9E30-B0AE2AD22F2A}"/>
              </a:ext>
            </a:extLst>
          </p:cNvPr>
          <p:cNvSpPr/>
          <p:nvPr/>
        </p:nvSpPr>
        <p:spPr>
          <a:xfrm>
            <a:off x="8932666" y="2828504"/>
            <a:ext cx="1152525" cy="266382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1,753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50" name="角丸四角形 55">
            <a:extLst>
              <a:ext uri="{FF2B5EF4-FFF2-40B4-BE49-F238E27FC236}">
                <a16:creationId xmlns:a16="http://schemas.microsoft.com/office/drawing/2014/main" id="{A69165D7-5E8D-4932-985F-1D5B7C5BCACB}"/>
              </a:ext>
            </a:extLst>
          </p:cNvPr>
          <p:cNvSpPr/>
          <p:nvPr/>
        </p:nvSpPr>
        <p:spPr>
          <a:xfrm>
            <a:off x="3075211" y="5799263"/>
            <a:ext cx="2303462" cy="50323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金融機関</a:t>
            </a:r>
          </a:p>
        </p:txBody>
      </p:sp>
      <p:sp>
        <p:nvSpPr>
          <p:cNvPr id="51" name="テキスト ボックス 121">
            <a:extLst>
              <a:ext uri="{FF2B5EF4-FFF2-40B4-BE49-F238E27FC236}">
                <a16:creationId xmlns:a16="http://schemas.microsoft.com/office/drawing/2014/main" id="{D7AE65E8-EEF2-4B46-AC36-B470601BD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513" y="764704"/>
            <a:ext cx="24495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2023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月末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AD3FD02-0500-4211-8C2F-92E4FF142E79}"/>
              </a:ext>
            </a:extLst>
          </p:cNvPr>
          <p:cNvSpPr txBox="1"/>
          <p:nvPr/>
        </p:nvSpPr>
        <p:spPr>
          <a:xfrm>
            <a:off x="7752184" y="5517232"/>
            <a:ext cx="1440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2, 141</a:t>
            </a:r>
            <a:r>
              <a:rPr lang="ja-JP" altLang="en-US" dirty="0"/>
              <a:t>兆円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FE78C1D-118C-41E4-95E9-7D033A21BAB6}"/>
              </a:ext>
            </a:extLst>
          </p:cNvPr>
          <p:cNvSpPr txBox="1"/>
          <p:nvPr/>
        </p:nvSpPr>
        <p:spPr>
          <a:xfrm>
            <a:off x="3328293" y="537321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2,148</a:t>
            </a:r>
            <a:r>
              <a:rPr lang="ja-JP" altLang="en-US" dirty="0"/>
              <a:t>兆円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201B487-7A13-48E4-9D2A-0A0AB55AF64F}"/>
              </a:ext>
            </a:extLst>
          </p:cNvPr>
          <p:cNvSpPr txBox="1"/>
          <p:nvPr/>
        </p:nvSpPr>
        <p:spPr>
          <a:xfrm>
            <a:off x="6060862" y="470184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1,442</a:t>
            </a:r>
            <a:r>
              <a:rPr lang="ja-JP" altLang="en-US" dirty="0"/>
              <a:t>兆円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B5E362-4EDE-4A33-9E46-2D13F550D1BA}"/>
              </a:ext>
            </a:extLst>
          </p:cNvPr>
          <p:cNvSpPr/>
          <p:nvPr/>
        </p:nvSpPr>
        <p:spPr>
          <a:xfrm>
            <a:off x="6629202" y="243434"/>
            <a:ext cx="42779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2024</a:t>
            </a:r>
            <a:r>
              <a:rPr lang="ja-JP" altLang="en-US" sz="1200" dirty="0"/>
              <a:t>年３月</a:t>
            </a:r>
            <a:r>
              <a:rPr lang="en-US" altLang="ja-JP" sz="1200" dirty="0"/>
              <a:t>21</a:t>
            </a:r>
            <a:r>
              <a:rPr lang="ja-JP" altLang="en-US" sz="1200" dirty="0"/>
              <a:t>日 </a:t>
            </a:r>
            <a:r>
              <a:rPr lang="zh-TW" altLang="en-US" sz="1200" dirty="0"/>
              <a:t>日本銀行調査統計局</a:t>
            </a:r>
            <a:r>
              <a:rPr lang="ja-JP" altLang="en-US" sz="1200" dirty="0"/>
              <a:t>発表データより作成</a:t>
            </a:r>
          </a:p>
        </p:txBody>
      </p:sp>
    </p:spTree>
    <p:extLst>
      <p:ext uri="{BB962C8B-B14F-4D97-AF65-F5344CB8AC3E}">
        <p14:creationId xmlns:p14="http://schemas.microsoft.com/office/powerpoint/2010/main" val="3111112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3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</TotalTime>
  <Words>271</Words>
  <Application>Microsoft Office PowerPoint</Application>
  <PresentationFormat>ワイド画面</PresentationFormat>
  <Paragraphs>73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Meiryo UI</vt:lpstr>
      <vt:lpstr>ＭＳ Ｐゴシック</vt:lpstr>
      <vt:lpstr>ＭＳ 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貴子 柏原</cp:lastModifiedBy>
  <cp:revision>50</cp:revision>
  <cp:lastPrinted>2020-12-28T05:35:58Z</cp:lastPrinted>
  <dcterms:created xsi:type="dcterms:W3CDTF">2019-12-26T01:19:57Z</dcterms:created>
  <dcterms:modified xsi:type="dcterms:W3CDTF">2024-03-27T01:08:16Z</dcterms:modified>
</cp:coreProperties>
</file>