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338" r:id="rId3"/>
    <p:sldId id="349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.kashiwabara@tim-con.com" initials="tc" lastIdx="1" clrIdx="0">
    <p:extLst>
      <p:ext uri="{19B8F6BF-5375-455C-9EA6-DF929625EA0E}">
        <p15:presenceInfo xmlns:p15="http://schemas.microsoft.com/office/powerpoint/2012/main" userId="53c45769c91acf9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58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73224-27AC-4AEE-8B47-253225C54695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E4C5A-928D-4416-BC90-F1273DD3E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7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17690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33918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A92F6-7DF5-40C1-AE7B-8DBF39DC5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4A2D95-B4FA-4F73-875C-2F5BC345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F1FB8-91E0-4344-B63F-6C046D5E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46CA-3283-4472-9CF4-DDF2D066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C8326-AE57-442A-A009-6D039083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85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DC18A-5AF2-4957-88D5-9623B383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69CF6C-E8E6-4179-8968-75594144E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786CF8-6036-4EAA-9D2C-1367E4FB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2852C5-2487-47EA-969D-B2A8BC48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B16C29-EE71-4465-A2A8-C86C0EF9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30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5121E1-D79B-446A-B0EE-0A8CECFD7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BD4D16-1BA0-4FD9-98C4-FFC4594D6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608FB-8816-4D2C-838F-1D9CC96A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B8B16F-35FC-46D3-9F52-18D4AA30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CE829-D903-492B-ABED-9176E1F9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BE14C-1F8F-4DB1-ADA8-0E77821B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BCB9FD-3C8E-4C1E-B148-8F0DE86D0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79CCC-37EE-4206-8940-B212DB7F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576665-81D2-481E-B3C9-CAEDEDC8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AA5956-8BA7-4436-995F-46A1377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2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09DC0-0781-432A-A180-F44304B3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660842-9906-440B-ADE4-F15E61EA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016025-103E-4A26-8B39-5BF8FF20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8F8CE6-F079-43BE-928A-8774BA8E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C64C10-55E8-49B7-9F2E-21CE2146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8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6500D-DAB4-49D3-B068-15D45760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77B4F8-C61F-4889-B216-9D67F485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F75E4-8989-4257-B32B-F371D85D5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D34363-C015-4AA2-ACB4-FC89AEB73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343424-C759-4C1A-895F-73004E13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85B0B3-B311-4B5C-B801-F5121744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89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EF556-C7D2-444A-A0C2-75201E69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69CA7-77AB-49A7-BA14-DBFF5EA0F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565E7-7CD7-4C1C-B863-0BC5ACA3C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0D4D6F-0469-4EDC-96E6-227180EEE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B91BCC-DE90-43F9-9F0D-96BAF4730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ACD57A-57BA-4356-A6A2-DFB97052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70A63B-7B7C-4D79-AA6E-2A0C1246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82EA6B-6189-4199-B6DA-F0429F7A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3B7F2-1B74-4C7C-A500-39B2EA7B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2D5037-6EF0-4A18-A2E9-1C6266A8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0EDA7E-E310-4504-8901-8E97FE60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BF5018-7129-4C41-ADF1-F8AEAC7C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9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4E8D4A-844A-4F5E-AE41-60E34E54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27A4CE-FE32-41E5-97A9-DDBA987E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11ECB-C761-4983-A0CA-F336388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99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43191-15C6-42C8-9DBB-0F94C577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E8A865-7F12-4CDF-BEF5-B829F9BDE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B24346-1F08-49E1-9980-5E61F1B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71237-B1B4-401C-B989-70A113D6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8ED9E5-6C4C-440C-99A4-EEBD812B0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142890-3B12-42D3-BABC-6996DBD3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4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61822-2489-4F99-872A-EAE29740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020018-950E-41F0-BB12-CD2C78F1F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CA9FED-5D64-4981-80DF-D9E3F8753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ECC8AE-DB1A-43C2-9091-2FABCFCD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77D258-FBB1-45A3-8896-4DEE60F3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E4D313-7C8A-48BC-9F78-89700493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36B9C1-32FD-4FB1-9A1E-EE215A4F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2B7C52-A687-4BFA-8CB3-9FACFFB62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4450D7-9472-43A4-8E44-6C19A9680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72E2-C859-4297-86C0-6387E4FC75A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1F1422-E7AD-4137-AA23-38A147592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A3B77-3900-4601-90CF-02E3B6352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1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29358" y="847799"/>
            <a:ext cx="2445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1"/>
            <a:ext cx="8326152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日銀の資金統計から、マクロ的な個人（家計）の貸借対照表を作成することで、個人の財務状況や純金融資産残高を把握します。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四半期計数（速報）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73783" y="1946450"/>
            <a:ext cx="672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四半期毎の速報は、年</a:t>
            </a:r>
            <a:r>
              <a:rPr lang="en-US" altLang="ja-JP" dirty="0"/>
              <a:t>4</a:t>
            </a:r>
            <a:r>
              <a:rPr lang="ja-JP" altLang="en-US" dirty="0"/>
              <a:t>回、翌四半期の公表日に掲載されます。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E4153DB6-BE7A-E9C9-AFF6-057AA38292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3033" y="908721"/>
            <a:ext cx="6476014" cy="5895339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728572" y="2267580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295801" y="407707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643844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816080" y="363573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601798" y="191683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026133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（単位：億円）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655840" y="6249506"/>
            <a:ext cx="146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21,148,575</a:t>
            </a: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2023</a:t>
            </a:r>
            <a:r>
              <a:rPr lang="ja-JP" altLang="en-US" dirty="0"/>
              <a:t>年</a:t>
            </a:r>
            <a:r>
              <a:rPr lang="en-US" altLang="ja-JP" dirty="0"/>
              <a:t>9</a:t>
            </a:r>
            <a:r>
              <a:rPr lang="ja-JP" altLang="en-US" dirty="0"/>
              <a:t>月</a:t>
            </a:r>
            <a:r>
              <a:rPr lang="en-US" altLang="ja-JP" dirty="0"/>
              <a:t>20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821486" y="2514383"/>
            <a:ext cx="1149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その他の負債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522495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763033" y="5970766"/>
            <a:ext cx="7120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57C1A1F-70F9-4104-B7D3-92FDDD780B98}"/>
              </a:ext>
            </a:extLst>
          </p:cNvPr>
          <p:cNvSpPr/>
          <p:nvPr/>
        </p:nvSpPr>
        <p:spPr>
          <a:xfrm>
            <a:off x="6934664" y="6249506"/>
            <a:ext cx="146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21,148,575</a:t>
            </a: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E213C045-948D-4CAB-8F76-53BB62AE4CF6}"/>
              </a:ext>
            </a:extLst>
          </p:cNvPr>
          <p:cNvCxnSpPr/>
          <p:nvPr/>
        </p:nvCxnSpPr>
        <p:spPr>
          <a:xfrm>
            <a:off x="4295800" y="1268760"/>
            <a:ext cx="43204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5447929" y="1104999"/>
            <a:ext cx="217146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　速報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731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2163566" y="2608569"/>
            <a:ext cx="1152525" cy="75551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459</a:t>
            </a:r>
          </a:p>
        </p:txBody>
      </p:sp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85190" y="6533258"/>
            <a:ext cx="40329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5" y="44624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824192" y="6381329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2345" y="836713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4" y="1268761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7708702" y="1928391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1,117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7708702" y="3800054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395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7708702" y="4303291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538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8932666" y="2576091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１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8932666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383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7708702" y="5239916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64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716" y="1268761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2163566" y="1928390"/>
            <a:ext cx="1152525" cy="671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</a:t>
            </a:r>
            <a:endParaRPr lang="en-US" altLang="ja-JP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344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2163566" y="3364088"/>
            <a:ext cx="1152525" cy="9395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503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3316091" y="1928391"/>
            <a:ext cx="1152525" cy="799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487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3316091" y="2735657"/>
            <a:ext cx="1152525" cy="2133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1,302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3316091" y="4869161"/>
            <a:ext cx="1152525" cy="4498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endParaRPr lang="en-US" altLang="ja-JP" sz="15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284</a:t>
            </a:r>
            <a:endParaRPr lang="ja-JP" altLang="en-US" sz="15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391" y="1268761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4900415" y="1928389"/>
            <a:ext cx="1152000" cy="15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6052941" y="2302749"/>
            <a:ext cx="1152525" cy="2152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1,235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4900416" y="2694860"/>
            <a:ext cx="1152525" cy="950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472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0D7E5B5-0D06-76D1-7AF0-4970E627D2E3}"/>
              </a:ext>
            </a:extLst>
          </p:cNvPr>
          <p:cNvGrpSpPr/>
          <p:nvPr/>
        </p:nvGrpSpPr>
        <p:grpSpPr>
          <a:xfrm>
            <a:off x="4900415" y="1918575"/>
            <a:ext cx="2305050" cy="768348"/>
            <a:chOff x="3376415" y="1918575"/>
            <a:chExt cx="2305050" cy="768348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81C30F3B-6A0B-4073-B06E-1E98EF64D0F4}"/>
                </a:ext>
              </a:extLst>
            </p:cNvPr>
            <p:cNvSpPr/>
            <p:nvPr/>
          </p:nvSpPr>
          <p:spPr>
            <a:xfrm>
              <a:off x="3376415" y="2076028"/>
              <a:ext cx="1152525" cy="6108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 anchorCtr="1"/>
            <a:lstStyle/>
            <a:p>
              <a:pPr algn="ctr">
                <a:lnSpc>
                  <a:spcPts val="1600"/>
                </a:lnSpc>
                <a:defRPr/>
              </a:pPr>
              <a:r>
                <a:rPr lang="ja-JP" altLang="en-US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証券　　　　　　</a:t>
              </a:r>
              <a:endPara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600"/>
                </a:lnSpc>
                <a:defRPr/>
              </a:pPr>
              <a:r>
                <a:rPr lang="en-US" altLang="ja-JP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287</a:t>
              </a: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B644D2EC-24A5-4A04-9843-AD5C154ED917}"/>
                </a:ext>
              </a:extLst>
            </p:cNvPr>
            <p:cNvSpPr/>
            <p:nvPr/>
          </p:nvSpPr>
          <p:spPr>
            <a:xfrm>
              <a:off x="4528940" y="1918575"/>
              <a:ext cx="1152525" cy="3841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 anchorCtr="1"/>
            <a:lstStyle/>
            <a:p>
              <a:pPr algn="ctr">
                <a:lnSpc>
                  <a:spcPts val="1600"/>
                </a:lnSpc>
                <a:defRPr/>
              </a:pPr>
              <a:r>
                <a:rPr lang="ja-JP" altLang="en-US" sz="15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借入　　　　　　</a:t>
              </a:r>
              <a:endParaRPr lang="en-US" altLang="ja-JP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600"/>
                </a:lnSpc>
                <a:defRPr/>
              </a:pPr>
              <a:r>
                <a:rPr lang="en-US" altLang="ja-JP" sz="15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156</a:t>
              </a:r>
              <a:endParaRPr lang="ja-JP" altLang="en-US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6052941" y="4455691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61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2163566" y="4293097"/>
            <a:ext cx="1152525" cy="102595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657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4900416" y="3619523"/>
            <a:ext cx="1152525" cy="106794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632</a:t>
            </a:r>
          </a:p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5405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9500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4799856" y="5231978"/>
            <a:ext cx="0" cy="57328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>
            <a:cxnSpLocks/>
          </p:cNvCxnSpPr>
          <p:nvPr/>
        </p:nvCxnSpPr>
        <p:spPr>
          <a:xfrm>
            <a:off x="4799857" y="5239914"/>
            <a:ext cx="637133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5436989" y="4681116"/>
            <a:ext cx="0" cy="568325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2622550" y="5886564"/>
            <a:ext cx="1012825" cy="793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>
            <a:cxnSpLocks/>
          </p:cNvCxnSpPr>
          <p:nvPr/>
        </p:nvCxnSpPr>
        <p:spPr>
          <a:xfrm flipV="1">
            <a:off x="2639616" y="5366121"/>
            <a:ext cx="0" cy="52838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2060428" y="6066559"/>
            <a:ext cx="1011237" cy="3175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2135560" y="6061794"/>
            <a:ext cx="0" cy="463550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8932666" y="2828504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1,732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3075211" y="5799263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3" y="764704"/>
            <a:ext cx="244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2023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7752184" y="5517232"/>
            <a:ext cx="1440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2, 115</a:t>
            </a:r>
            <a:r>
              <a:rPr lang="ja-JP" altLang="en-US" dirty="0"/>
              <a:t>兆円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FE78C1D-118C-41E4-95E9-7D033A21BAB6}"/>
              </a:ext>
            </a:extLst>
          </p:cNvPr>
          <p:cNvSpPr txBox="1"/>
          <p:nvPr/>
        </p:nvSpPr>
        <p:spPr>
          <a:xfrm>
            <a:off x="3328293" y="53732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2,073</a:t>
            </a:r>
            <a:r>
              <a:rPr lang="ja-JP" altLang="en-US" dirty="0"/>
              <a:t>兆円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1B487-7A13-48E4-9D2A-0A0AB55AF64F}"/>
              </a:ext>
            </a:extLst>
          </p:cNvPr>
          <p:cNvSpPr txBox="1"/>
          <p:nvPr/>
        </p:nvSpPr>
        <p:spPr>
          <a:xfrm>
            <a:off x="6060862" y="470184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1,452</a:t>
            </a:r>
            <a:r>
              <a:rPr lang="ja-JP" altLang="en-US" dirty="0"/>
              <a:t>兆円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B5E362-4EDE-4A33-9E46-2D13F550D1BA}"/>
              </a:ext>
            </a:extLst>
          </p:cNvPr>
          <p:cNvSpPr/>
          <p:nvPr/>
        </p:nvSpPr>
        <p:spPr>
          <a:xfrm>
            <a:off x="6629202" y="243434"/>
            <a:ext cx="4277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2023</a:t>
            </a:r>
            <a:r>
              <a:rPr lang="ja-JP" altLang="en-US" sz="1200" dirty="0"/>
              <a:t>年</a:t>
            </a:r>
            <a:r>
              <a:rPr lang="en-US" altLang="ja-JP" sz="1200" dirty="0"/>
              <a:t>9</a:t>
            </a:r>
            <a:r>
              <a:rPr lang="ja-JP" altLang="en-US" sz="1200" dirty="0"/>
              <a:t>月</a:t>
            </a:r>
            <a:r>
              <a:rPr lang="en-US" altLang="ja-JP" sz="1200" dirty="0"/>
              <a:t>20</a:t>
            </a:r>
            <a:r>
              <a:rPr lang="ja-JP" altLang="en-US" sz="1200" dirty="0"/>
              <a:t>日 </a:t>
            </a:r>
            <a:r>
              <a:rPr lang="zh-TW" altLang="en-US" sz="1200" dirty="0"/>
              <a:t>日本銀行調査統計局</a:t>
            </a:r>
            <a:r>
              <a:rPr lang="ja-JP" altLang="en-US" sz="1200" dirty="0"/>
              <a:t>発表データより作成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396852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273</Words>
  <Application>Microsoft Office PowerPoint</Application>
  <PresentationFormat>ワイド画面</PresentationFormat>
  <Paragraphs>72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貴子 柏原</cp:lastModifiedBy>
  <cp:revision>47</cp:revision>
  <cp:lastPrinted>2020-12-28T05:35:58Z</cp:lastPrinted>
  <dcterms:created xsi:type="dcterms:W3CDTF">2019-12-26T01:19:57Z</dcterms:created>
  <dcterms:modified xsi:type="dcterms:W3CDTF">2023-10-11T05:03:09Z</dcterms:modified>
</cp:coreProperties>
</file>