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8" r:id="rId2"/>
    <p:sldId id="349" r:id="rId3"/>
    <p:sldId id="288" r:id="rId4"/>
    <p:sldId id="304" r:id="rId5"/>
    <p:sldId id="353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9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&#36039;&#37329;&#24490;&#29872;&#34920;\1979-&#23478;&#35336;&#36039;&#29987;&#36000;&#20661;U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&#36039;&#37329;&#24490;&#29872;&#34920;\1979-&#23478;&#35336;&#36039;&#29987;&#36000;&#20661;UP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&#36039;&#37329;&#24490;&#29872;&#34920;\1979-&#23478;&#35336;&#36039;&#29987;&#36000;&#20661;UP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'79-19３末'!$A$2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'79-19３末'!$U$1:$AT$1</c:f>
              <c:numCache>
                <c:formatCode>General</c:formatCode>
                <c:ptCount val="26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</c:numCache>
            </c:numRef>
          </c:cat>
          <c:val>
            <c:numRef>
              <c:f>'79-19３末'!$U$2:$AT$2</c:f>
              <c:numCache>
                <c:formatCode>#,##0_);[Red]\(#,##0\)</c:formatCode>
                <c:ptCount val="26"/>
                <c:pt idx="0">
                  <c:v>7237920</c:v>
                </c:pt>
                <c:pt idx="1">
                  <c:v>7447381</c:v>
                </c:pt>
                <c:pt idx="2">
                  <c:v>7514288</c:v>
                </c:pt>
                <c:pt idx="3">
                  <c:v>7654295</c:v>
                </c:pt>
                <c:pt idx="4">
                  <c:v>7656957</c:v>
                </c:pt>
                <c:pt idx="5">
                  <c:v>7723379</c:v>
                </c:pt>
                <c:pt idx="6">
                  <c:v>7911393</c:v>
                </c:pt>
                <c:pt idx="7">
                  <c:v>7864435</c:v>
                </c:pt>
                <c:pt idx="8">
                  <c:v>7869099</c:v>
                </c:pt>
                <c:pt idx="9">
                  <c:v>7939890</c:v>
                </c:pt>
                <c:pt idx="10">
                  <c:v>8060030</c:v>
                </c:pt>
                <c:pt idx="11">
                  <c:v>8190118</c:v>
                </c:pt>
                <c:pt idx="12">
                  <c:v>8292830</c:v>
                </c:pt>
                <c:pt idx="13">
                  <c:v>8478765</c:v>
                </c:pt>
                <c:pt idx="14">
                  <c:v>8624943</c:v>
                </c:pt>
                <c:pt idx="15">
                  <c:v>8802344</c:v>
                </c:pt>
                <c:pt idx="16">
                  <c:v>8987488</c:v>
                </c:pt>
                <c:pt idx="17">
                  <c:v>9110607</c:v>
                </c:pt>
                <c:pt idx="18">
                  <c:v>9324761</c:v>
                </c:pt>
                <c:pt idx="19" formatCode="#,##0">
                  <c:v>9605473</c:v>
                </c:pt>
                <c:pt idx="20" formatCode="#,##0">
                  <c:v>9591385</c:v>
                </c:pt>
                <c:pt idx="21" formatCode="#,##0">
                  <c:v>9795927</c:v>
                </c:pt>
                <c:pt idx="22" formatCode="#,##0">
                  <c:v>9999568</c:v>
                </c:pt>
                <c:pt idx="23" formatCode="#,##0">
                  <c:v>10573653</c:v>
                </c:pt>
                <c:pt idx="24" formatCode="#,##0">
                  <c:v>10880617</c:v>
                </c:pt>
                <c:pt idx="25" formatCode="#,##0">
                  <c:v>11057880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F2-437D-8CEC-9B4827C5BA48}"/>
            </c:ext>
          </c:extLst>
        </c:ser>
        <c:ser>
          <c:idx val="1"/>
          <c:order val="1"/>
          <c:tx>
            <c:strRef>
              <c:f>'79-19３末'!$A$4</c:f>
              <c:strCache>
                <c:ptCount val="1"/>
                <c:pt idx="0">
                  <c:v>債務証券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'79-19３末'!$U$1:$AT$1</c:f>
              <c:numCache>
                <c:formatCode>General</c:formatCode>
                <c:ptCount val="26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</c:numCache>
            </c:numRef>
          </c:cat>
          <c:val>
            <c:numRef>
              <c:f>'79-19３末'!$U$4:$AT$4</c:f>
              <c:numCache>
                <c:formatCode>#,##0_);[Red]\(#,##0\)</c:formatCode>
                <c:ptCount val="26"/>
                <c:pt idx="0">
                  <c:v>552013</c:v>
                </c:pt>
                <c:pt idx="1">
                  <c:v>505716</c:v>
                </c:pt>
                <c:pt idx="2">
                  <c:v>480797</c:v>
                </c:pt>
                <c:pt idx="3">
                  <c:v>418026</c:v>
                </c:pt>
                <c:pt idx="4">
                  <c:v>341711</c:v>
                </c:pt>
                <c:pt idx="5">
                  <c:v>322299</c:v>
                </c:pt>
                <c:pt idx="6">
                  <c:v>371034</c:v>
                </c:pt>
                <c:pt idx="7">
                  <c:v>403474</c:v>
                </c:pt>
                <c:pt idx="8">
                  <c:v>429418</c:v>
                </c:pt>
                <c:pt idx="9">
                  <c:v>436583</c:v>
                </c:pt>
                <c:pt idx="10">
                  <c:v>422686</c:v>
                </c:pt>
                <c:pt idx="11">
                  <c:v>410797</c:v>
                </c:pt>
                <c:pt idx="12">
                  <c:v>373868</c:v>
                </c:pt>
                <c:pt idx="13">
                  <c:v>339319</c:v>
                </c:pt>
                <c:pt idx="14">
                  <c:v>307857</c:v>
                </c:pt>
                <c:pt idx="15">
                  <c:v>282859</c:v>
                </c:pt>
                <c:pt idx="16">
                  <c:v>261560</c:v>
                </c:pt>
                <c:pt idx="17">
                  <c:v>255313</c:v>
                </c:pt>
                <c:pt idx="18">
                  <c:v>245446</c:v>
                </c:pt>
                <c:pt idx="19" formatCode="#,##0">
                  <c:v>232686</c:v>
                </c:pt>
                <c:pt idx="20" formatCode="#,##0">
                  <c:v>232453</c:v>
                </c:pt>
                <c:pt idx="21" formatCode="#,##0">
                  <c:v>250857</c:v>
                </c:pt>
                <c:pt idx="22" formatCode="#,##0">
                  <c:v>264313</c:v>
                </c:pt>
                <c:pt idx="23" formatCode="#,##0">
                  <c:v>264987</c:v>
                </c:pt>
                <c:pt idx="24" formatCode="#,##0">
                  <c:v>256190</c:v>
                </c:pt>
                <c:pt idx="25" formatCode="#,##0">
                  <c:v>268593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F2-437D-8CEC-9B4827C5BA48}"/>
            </c:ext>
          </c:extLst>
        </c:ser>
        <c:ser>
          <c:idx val="2"/>
          <c:order val="2"/>
          <c:tx>
            <c:strRef>
              <c:f>'79-19３末'!$A$5</c:f>
              <c:strCache>
                <c:ptCount val="1"/>
                <c:pt idx="0">
                  <c:v>株式等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numRef>
              <c:f>'79-19３末'!$U$1:$AT$1</c:f>
              <c:numCache>
                <c:formatCode>General</c:formatCode>
                <c:ptCount val="26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</c:numCache>
            </c:numRef>
          </c:cat>
          <c:val>
            <c:numRef>
              <c:f>'79-19３末'!$U$5:$AT$5</c:f>
              <c:numCache>
                <c:formatCode>#,##0_);[Red]\(#,##0\)</c:formatCode>
                <c:ptCount val="26"/>
                <c:pt idx="0">
                  <c:v>1225536</c:v>
                </c:pt>
                <c:pt idx="1">
                  <c:v>1702600</c:v>
                </c:pt>
                <c:pt idx="2">
                  <c:v>1468536</c:v>
                </c:pt>
                <c:pt idx="3">
                  <c:v>1229510</c:v>
                </c:pt>
                <c:pt idx="4">
                  <c:v>1059518</c:v>
                </c:pt>
                <c:pt idx="5">
                  <c:v>1577987</c:v>
                </c:pt>
                <c:pt idx="6">
                  <c:v>1736773</c:v>
                </c:pt>
                <c:pt idx="7">
                  <c:v>2538035</c:v>
                </c:pt>
                <c:pt idx="8">
                  <c:v>2694459</c:v>
                </c:pt>
                <c:pt idx="9">
                  <c:v>1812191</c:v>
                </c:pt>
                <c:pt idx="10">
                  <c:v>1327976</c:v>
                </c:pt>
                <c:pt idx="11">
                  <c:v>1611541</c:v>
                </c:pt>
                <c:pt idx="12">
                  <c:v>1677481</c:v>
                </c:pt>
                <c:pt idx="13">
                  <c:v>1677797</c:v>
                </c:pt>
                <c:pt idx="14">
                  <c:v>2038517</c:v>
                </c:pt>
                <c:pt idx="15">
                  <c:v>2262606</c:v>
                </c:pt>
                <c:pt idx="16">
                  <c:v>2657031</c:v>
                </c:pt>
                <c:pt idx="17">
                  <c:v>2595122</c:v>
                </c:pt>
                <c:pt idx="18">
                  <c:v>2814355</c:v>
                </c:pt>
                <c:pt idx="19" formatCode="#,##0">
                  <c:v>2719469</c:v>
                </c:pt>
                <c:pt idx="20" formatCode="#,##0">
                  <c:v>2760019</c:v>
                </c:pt>
                <c:pt idx="21" formatCode="#,##0">
                  <c:v>2725623</c:v>
                </c:pt>
                <c:pt idx="22" formatCode="#,##0">
                  <c:v>2198018</c:v>
                </c:pt>
                <c:pt idx="23" formatCode="#,##0">
                  <c:v>2940798</c:v>
                </c:pt>
                <c:pt idx="24" formatCode="#,##0">
                  <c:v>2963080</c:v>
                </c:pt>
                <c:pt idx="25" formatCode="#,##0">
                  <c:v>3316892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F2-437D-8CEC-9B4827C5BA48}"/>
            </c:ext>
          </c:extLst>
        </c:ser>
        <c:ser>
          <c:idx val="3"/>
          <c:order val="3"/>
          <c:tx>
            <c:strRef>
              <c:f>'79-19３末'!$A$6</c:f>
              <c:strCache>
                <c:ptCount val="1"/>
                <c:pt idx="0">
                  <c:v>保険・年金など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numRef>
              <c:f>'79-19３末'!$U$1:$AT$1</c:f>
              <c:numCache>
                <c:formatCode>General</c:formatCode>
                <c:ptCount val="26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</c:numCache>
            </c:numRef>
          </c:cat>
          <c:val>
            <c:numRef>
              <c:f>'79-19３末'!$U$6:$AT$6</c:f>
              <c:numCache>
                <c:formatCode>#,##0_);[Red]\(#,##0\)</c:formatCode>
                <c:ptCount val="26"/>
                <c:pt idx="0">
                  <c:v>3589229</c:v>
                </c:pt>
                <c:pt idx="1">
                  <c:v>3698712</c:v>
                </c:pt>
                <c:pt idx="2">
                  <c:v>3776240</c:v>
                </c:pt>
                <c:pt idx="3">
                  <c:v>4186319</c:v>
                </c:pt>
                <c:pt idx="4">
                  <c:v>4232745</c:v>
                </c:pt>
                <c:pt idx="5">
                  <c:v>4130719</c:v>
                </c:pt>
                <c:pt idx="6">
                  <c:v>4806323</c:v>
                </c:pt>
                <c:pt idx="7">
                  <c:v>4817709</c:v>
                </c:pt>
                <c:pt idx="8">
                  <c:v>4829493</c:v>
                </c:pt>
                <c:pt idx="9">
                  <c:v>4739191</c:v>
                </c:pt>
                <c:pt idx="10">
                  <c:v>4660045</c:v>
                </c:pt>
                <c:pt idx="11">
                  <c:v>4700114</c:v>
                </c:pt>
                <c:pt idx="12">
                  <c:v>4706945</c:v>
                </c:pt>
                <c:pt idx="13">
                  <c:v>4763173</c:v>
                </c:pt>
                <c:pt idx="14">
                  <c:v>4924704</c:v>
                </c:pt>
                <c:pt idx="15">
                  <c:v>4951081</c:v>
                </c:pt>
                <c:pt idx="16">
                  <c:v>5138064</c:v>
                </c:pt>
                <c:pt idx="17">
                  <c:v>5163615</c:v>
                </c:pt>
                <c:pt idx="18">
                  <c:v>5183100</c:v>
                </c:pt>
                <c:pt idx="19" formatCode="#,##0">
                  <c:v>5220561</c:v>
                </c:pt>
                <c:pt idx="20" formatCode="#,##0">
                  <c:v>5218721</c:v>
                </c:pt>
                <c:pt idx="21" formatCode="#,##0">
                  <c:v>5273469</c:v>
                </c:pt>
                <c:pt idx="22" formatCode="#,##0">
                  <c:v>5270863</c:v>
                </c:pt>
                <c:pt idx="23" formatCode="#,##0">
                  <c:v>5382593</c:v>
                </c:pt>
                <c:pt idx="24" formatCode="#,##0">
                  <c:v>5381767</c:v>
                </c:pt>
                <c:pt idx="25" formatCode="#,##0">
                  <c:v>5331586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4F2-437D-8CEC-9B4827C5BA48}"/>
            </c:ext>
          </c:extLst>
        </c:ser>
        <c:ser>
          <c:idx val="4"/>
          <c:order val="4"/>
          <c:tx>
            <c:strRef>
              <c:f>'79-19３末'!$A$13</c:f>
              <c:strCache>
                <c:ptCount val="1"/>
                <c:pt idx="0">
                  <c:v>その他の資産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'79-19３末'!$U$1:$AT$1</c:f>
              <c:numCache>
                <c:formatCode>General</c:formatCode>
                <c:ptCount val="26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</c:numCache>
            </c:numRef>
          </c:cat>
          <c:val>
            <c:numRef>
              <c:f>'79-19３末'!$U$13:$AT$13</c:f>
              <c:numCache>
                <c:formatCode>#,##0_);[Red]\(#,##0\)</c:formatCode>
                <c:ptCount val="26"/>
                <c:pt idx="0">
                  <c:v>673042</c:v>
                </c:pt>
                <c:pt idx="1">
                  <c:v>656702</c:v>
                </c:pt>
                <c:pt idx="2">
                  <c:v>701548</c:v>
                </c:pt>
                <c:pt idx="3">
                  <c:v>687836</c:v>
                </c:pt>
                <c:pt idx="4">
                  <c:v>801641</c:v>
                </c:pt>
                <c:pt idx="5">
                  <c:v>765482</c:v>
                </c:pt>
                <c:pt idx="6">
                  <c:v>472107</c:v>
                </c:pt>
                <c:pt idx="7">
                  <c:v>444895</c:v>
                </c:pt>
                <c:pt idx="8">
                  <c:v>470500</c:v>
                </c:pt>
                <c:pt idx="9">
                  <c:v>453801</c:v>
                </c:pt>
                <c:pt idx="10">
                  <c:v>436508</c:v>
                </c:pt>
                <c:pt idx="11">
                  <c:v>458399</c:v>
                </c:pt>
                <c:pt idx="12">
                  <c:v>439994</c:v>
                </c:pt>
                <c:pt idx="13">
                  <c:v>444932</c:v>
                </c:pt>
                <c:pt idx="14">
                  <c:v>461130</c:v>
                </c:pt>
                <c:pt idx="15">
                  <c:v>468333</c:v>
                </c:pt>
                <c:pt idx="16">
                  <c:v>515653</c:v>
                </c:pt>
                <c:pt idx="17">
                  <c:v>492297</c:v>
                </c:pt>
                <c:pt idx="18">
                  <c:v>512114</c:v>
                </c:pt>
                <c:pt idx="19" formatCode="#,##0">
                  <c:v>512016</c:v>
                </c:pt>
                <c:pt idx="20" formatCode="#,##0">
                  <c:v>506131</c:v>
                </c:pt>
                <c:pt idx="21" formatCode="#,##0">
                  <c:v>511615</c:v>
                </c:pt>
                <c:pt idx="22" formatCode="#,##0">
                  <c:v>547813</c:v>
                </c:pt>
                <c:pt idx="23" formatCode="#,##0">
                  <c:v>517699</c:v>
                </c:pt>
                <c:pt idx="24" formatCode="#,##0">
                  <c:v>562933</c:v>
                </c:pt>
                <c:pt idx="25" formatCode="#,##0">
                  <c:v>583805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4F2-437D-8CEC-9B4827C5BA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67939824"/>
        <c:axId val="467940152"/>
      </c:barChart>
      <c:catAx>
        <c:axId val="467939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7940152"/>
        <c:crosses val="autoZero"/>
        <c:auto val="1"/>
        <c:lblAlgn val="ctr"/>
        <c:lblOffset val="100"/>
        <c:noMultiLvlLbl val="0"/>
      </c:catAx>
      <c:valAx>
        <c:axId val="467940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7939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914260717410323E-2"/>
          <c:y val="0.13164515893846601"/>
          <c:w val="0.849592738407699"/>
          <c:h val="0.5826819043452902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'79-19３末'!$A$1</c:f>
              <c:strCache>
                <c:ptCount val="1"/>
                <c:pt idx="0">
                  <c:v>XXXX年３月末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'79-19３末'!$B$1:$AT$1</c:f>
              <c:numCache>
                <c:formatCode>General</c:formatCode>
                <c:ptCount val="45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</c:numCache>
            </c:numRef>
          </c:cat>
          <c:val>
            <c:numRef>
              <c:f>'79-19３末'!$B$1:$AN$1</c:f>
              <c:numCache>
                <c:formatCode>General</c:formatCode>
                <c:ptCount val="39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11-4E6E-8562-FB0F5D7E2556}"/>
            </c:ext>
          </c:extLst>
        </c:ser>
        <c:ser>
          <c:idx val="1"/>
          <c:order val="1"/>
          <c:tx>
            <c:strRef>
              <c:f>'79-19３末'!$A$2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numRef>
              <c:f>'79-19３末'!$B$1:$AT$1</c:f>
              <c:numCache>
                <c:formatCode>General</c:formatCode>
                <c:ptCount val="45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</c:numCache>
            </c:numRef>
          </c:cat>
          <c:val>
            <c:numRef>
              <c:f>'79-19３末'!$B$2:$AT$2</c:f>
              <c:numCache>
                <c:formatCode>#,##0_);[Red]\(#,##0\)</c:formatCode>
                <c:ptCount val="45"/>
                <c:pt idx="0">
                  <c:v>1948234</c:v>
                </c:pt>
                <c:pt idx="1">
                  <c:v>2174447</c:v>
                </c:pt>
                <c:pt idx="2">
                  <c:v>2416292</c:v>
                </c:pt>
                <c:pt idx="3">
                  <c:v>2627648</c:v>
                </c:pt>
                <c:pt idx="4">
                  <c:v>2827925</c:v>
                </c:pt>
                <c:pt idx="5">
                  <c:v>3054117</c:v>
                </c:pt>
                <c:pt idx="6">
                  <c:v>3294078</c:v>
                </c:pt>
                <c:pt idx="7">
                  <c:v>3545346</c:v>
                </c:pt>
                <c:pt idx="8">
                  <c:v>3818660</c:v>
                </c:pt>
                <c:pt idx="9">
                  <c:v>4100172</c:v>
                </c:pt>
                <c:pt idx="10">
                  <c:v>4479416</c:v>
                </c:pt>
                <c:pt idx="11">
                  <c:v>4818226</c:v>
                </c:pt>
                <c:pt idx="12">
                  <c:v>5171566</c:v>
                </c:pt>
                <c:pt idx="13">
                  <c:v>5404633</c:v>
                </c:pt>
                <c:pt idx="14">
                  <c:v>5669572</c:v>
                </c:pt>
                <c:pt idx="15">
                  <c:v>6007085</c:v>
                </c:pt>
                <c:pt idx="16">
                  <c:v>6296360</c:v>
                </c:pt>
                <c:pt idx="17">
                  <c:v>6583875</c:v>
                </c:pt>
                <c:pt idx="18">
                  <c:v>6940141</c:v>
                </c:pt>
                <c:pt idx="19">
                  <c:v>7237920</c:v>
                </c:pt>
                <c:pt idx="20">
                  <c:v>7447381</c:v>
                </c:pt>
                <c:pt idx="21">
                  <c:v>7514288</c:v>
                </c:pt>
                <c:pt idx="22">
                  <c:v>7654295</c:v>
                </c:pt>
                <c:pt idx="23">
                  <c:v>7656957</c:v>
                </c:pt>
                <c:pt idx="24">
                  <c:v>7723379</c:v>
                </c:pt>
                <c:pt idx="25">
                  <c:v>7911393</c:v>
                </c:pt>
                <c:pt idx="26">
                  <c:v>7864435</c:v>
                </c:pt>
                <c:pt idx="27">
                  <c:v>7869099</c:v>
                </c:pt>
                <c:pt idx="28">
                  <c:v>7939890</c:v>
                </c:pt>
                <c:pt idx="29">
                  <c:v>8060030</c:v>
                </c:pt>
                <c:pt idx="30">
                  <c:v>8190118</c:v>
                </c:pt>
                <c:pt idx="31">
                  <c:v>8292830</c:v>
                </c:pt>
                <c:pt idx="32">
                  <c:v>8478765</c:v>
                </c:pt>
                <c:pt idx="33">
                  <c:v>8624943</c:v>
                </c:pt>
                <c:pt idx="34">
                  <c:v>8802344</c:v>
                </c:pt>
                <c:pt idx="35">
                  <c:v>8987488</c:v>
                </c:pt>
                <c:pt idx="36">
                  <c:v>9110607</c:v>
                </c:pt>
                <c:pt idx="37">
                  <c:v>9324761</c:v>
                </c:pt>
                <c:pt idx="38" formatCode="#,##0">
                  <c:v>9605473</c:v>
                </c:pt>
                <c:pt idx="39" formatCode="#,##0">
                  <c:v>9591385</c:v>
                </c:pt>
                <c:pt idx="40" formatCode="#,##0">
                  <c:v>9795927</c:v>
                </c:pt>
                <c:pt idx="41" formatCode="#,##0">
                  <c:v>9999568</c:v>
                </c:pt>
                <c:pt idx="42" formatCode="#,##0">
                  <c:v>10573653</c:v>
                </c:pt>
                <c:pt idx="43" formatCode="#,##0">
                  <c:v>10880617</c:v>
                </c:pt>
                <c:pt idx="44" formatCode="#,##0">
                  <c:v>11057880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11-4E6E-8562-FB0F5D7E2556}"/>
            </c:ext>
          </c:extLst>
        </c:ser>
        <c:ser>
          <c:idx val="2"/>
          <c:order val="2"/>
          <c:tx>
            <c:strRef>
              <c:f>'79-19３末'!$A$3</c:f>
              <c:strCache>
                <c:ptCount val="1"/>
                <c:pt idx="0">
                  <c:v>貸出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'79-19３末'!$B$1:$AT$1</c:f>
              <c:numCache>
                <c:formatCode>General</c:formatCode>
                <c:ptCount val="45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</c:numCache>
            </c:numRef>
          </c:cat>
          <c:val>
            <c:numRef>
              <c:f>'79-19３末'!$B$3:$AN$3</c:f>
            </c:numRef>
          </c:val>
          <c:extLst>
            <c:ext xmlns:c16="http://schemas.microsoft.com/office/drawing/2014/chart" uri="{C3380CC4-5D6E-409C-BE32-E72D297353CC}">
              <c16:uniqueId val="{00000002-A511-4E6E-8562-FB0F5D7E2556}"/>
            </c:ext>
          </c:extLst>
        </c:ser>
        <c:ser>
          <c:idx val="3"/>
          <c:order val="3"/>
          <c:tx>
            <c:strRef>
              <c:f>'79-19３末'!$A$4</c:f>
              <c:strCache>
                <c:ptCount val="1"/>
                <c:pt idx="0">
                  <c:v>債務証券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numRef>
              <c:f>'79-19３末'!$B$1:$AT$1</c:f>
              <c:numCache>
                <c:formatCode>General</c:formatCode>
                <c:ptCount val="45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</c:numCache>
            </c:numRef>
          </c:cat>
          <c:val>
            <c:numRef>
              <c:f>'79-19３末'!$B$4:$AS$4</c:f>
              <c:numCache>
                <c:formatCode>#,##0_);[Red]\(#,##0\)</c:formatCode>
                <c:ptCount val="44"/>
                <c:pt idx="0">
                  <c:v>233710</c:v>
                </c:pt>
                <c:pt idx="1">
                  <c:v>273593</c:v>
                </c:pt>
                <c:pt idx="2">
                  <c:v>285367</c:v>
                </c:pt>
                <c:pt idx="3">
                  <c:v>332630</c:v>
                </c:pt>
                <c:pt idx="4">
                  <c:v>392162</c:v>
                </c:pt>
                <c:pt idx="5">
                  <c:v>427028</c:v>
                </c:pt>
                <c:pt idx="6">
                  <c:v>480063</c:v>
                </c:pt>
                <c:pt idx="7">
                  <c:v>488425</c:v>
                </c:pt>
                <c:pt idx="8">
                  <c:v>493398</c:v>
                </c:pt>
                <c:pt idx="9">
                  <c:v>479888</c:v>
                </c:pt>
                <c:pt idx="10">
                  <c:v>534690</c:v>
                </c:pt>
                <c:pt idx="11">
                  <c:v>643453</c:v>
                </c:pt>
                <c:pt idx="12">
                  <c:v>715051</c:v>
                </c:pt>
                <c:pt idx="13">
                  <c:v>781594</c:v>
                </c:pt>
                <c:pt idx="14">
                  <c:v>791074</c:v>
                </c:pt>
                <c:pt idx="15">
                  <c:v>797694</c:v>
                </c:pt>
                <c:pt idx="16">
                  <c:v>740619</c:v>
                </c:pt>
                <c:pt idx="17">
                  <c:v>693039</c:v>
                </c:pt>
                <c:pt idx="18">
                  <c:v>623218</c:v>
                </c:pt>
                <c:pt idx="19">
                  <c:v>552013</c:v>
                </c:pt>
                <c:pt idx="20">
                  <c:v>505716</c:v>
                </c:pt>
                <c:pt idx="21">
                  <c:v>480797</c:v>
                </c:pt>
                <c:pt idx="22">
                  <c:v>418026</c:v>
                </c:pt>
                <c:pt idx="23">
                  <c:v>341711</c:v>
                </c:pt>
                <c:pt idx="24">
                  <c:v>322299</c:v>
                </c:pt>
                <c:pt idx="25">
                  <c:v>371034</c:v>
                </c:pt>
                <c:pt idx="26">
                  <c:v>403474</c:v>
                </c:pt>
                <c:pt idx="27">
                  <c:v>429418</c:v>
                </c:pt>
                <c:pt idx="28">
                  <c:v>436583</c:v>
                </c:pt>
                <c:pt idx="29">
                  <c:v>422686</c:v>
                </c:pt>
                <c:pt idx="30">
                  <c:v>410797</c:v>
                </c:pt>
                <c:pt idx="31">
                  <c:v>373868</c:v>
                </c:pt>
                <c:pt idx="32">
                  <c:v>339319</c:v>
                </c:pt>
                <c:pt idx="33">
                  <c:v>307857</c:v>
                </c:pt>
                <c:pt idx="34">
                  <c:v>282859</c:v>
                </c:pt>
                <c:pt idx="35">
                  <c:v>261560</c:v>
                </c:pt>
                <c:pt idx="36">
                  <c:v>255313</c:v>
                </c:pt>
                <c:pt idx="37">
                  <c:v>245446</c:v>
                </c:pt>
                <c:pt idx="38" formatCode="#,##0">
                  <c:v>232686</c:v>
                </c:pt>
                <c:pt idx="39" formatCode="#,##0">
                  <c:v>232453</c:v>
                </c:pt>
                <c:pt idx="40" formatCode="#,##0">
                  <c:v>250857</c:v>
                </c:pt>
                <c:pt idx="41" formatCode="#,##0">
                  <c:v>264313</c:v>
                </c:pt>
                <c:pt idx="42" formatCode="#,##0">
                  <c:v>264987</c:v>
                </c:pt>
                <c:pt idx="43" formatCode="#,##0">
                  <c:v>256190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511-4E6E-8562-FB0F5D7E2556}"/>
            </c:ext>
          </c:extLst>
        </c:ser>
        <c:ser>
          <c:idx val="4"/>
          <c:order val="4"/>
          <c:tx>
            <c:strRef>
              <c:f>'79-19３末'!$A$5</c:f>
              <c:strCache>
                <c:ptCount val="1"/>
                <c:pt idx="0">
                  <c:v>株式等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'79-19３末'!$B$1:$AT$1</c:f>
              <c:numCache>
                <c:formatCode>General</c:formatCode>
                <c:ptCount val="45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</c:numCache>
            </c:numRef>
          </c:cat>
          <c:val>
            <c:numRef>
              <c:f>'79-19３末'!$B$5:$AT$5</c:f>
              <c:numCache>
                <c:formatCode>#,##0_);[Red]\(#,##0\)</c:formatCode>
                <c:ptCount val="45"/>
                <c:pt idx="0">
                  <c:v>494691</c:v>
                </c:pt>
                <c:pt idx="1">
                  <c:v>536869</c:v>
                </c:pt>
                <c:pt idx="2">
                  <c:v>526688</c:v>
                </c:pt>
                <c:pt idx="3">
                  <c:v>592312</c:v>
                </c:pt>
                <c:pt idx="4">
                  <c:v>818345</c:v>
                </c:pt>
                <c:pt idx="5">
                  <c:v>888094</c:v>
                </c:pt>
                <c:pt idx="6">
                  <c:v>1145225</c:v>
                </c:pt>
                <c:pt idx="7">
                  <c:v>1625002</c:v>
                </c:pt>
                <c:pt idx="8">
                  <c:v>2169999</c:v>
                </c:pt>
                <c:pt idx="9">
                  <c:v>2548406</c:v>
                </c:pt>
                <c:pt idx="10">
                  <c:v>2413415</c:v>
                </c:pt>
                <c:pt idx="11">
                  <c:v>2065382</c:v>
                </c:pt>
                <c:pt idx="12">
                  <c:v>1539328</c:v>
                </c:pt>
                <c:pt idx="13">
                  <c:v>1460967</c:v>
                </c:pt>
                <c:pt idx="14">
                  <c:v>1510995</c:v>
                </c:pt>
                <c:pt idx="15">
                  <c:v>1406191</c:v>
                </c:pt>
                <c:pt idx="16">
                  <c:v>1731860</c:v>
                </c:pt>
                <c:pt idx="17">
                  <c:v>1311766</c:v>
                </c:pt>
                <c:pt idx="18">
                  <c:v>1151169</c:v>
                </c:pt>
                <c:pt idx="19">
                  <c:v>1225536</c:v>
                </c:pt>
                <c:pt idx="20">
                  <c:v>1702600</c:v>
                </c:pt>
                <c:pt idx="21">
                  <c:v>1468536</c:v>
                </c:pt>
                <c:pt idx="22">
                  <c:v>1229510</c:v>
                </c:pt>
                <c:pt idx="23">
                  <c:v>1059518</c:v>
                </c:pt>
                <c:pt idx="24">
                  <c:v>1577987</c:v>
                </c:pt>
                <c:pt idx="25">
                  <c:v>1736773</c:v>
                </c:pt>
                <c:pt idx="26">
                  <c:v>2538035</c:v>
                </c:pt>
                <c:pt idx="27">
                  <c:v>2694459</c:v>
                </c:pt>
                <c:pt idx="28">
                  <c:v>1812191</c:v>
                </c:pt>
                <c:pt idx="29">
                  <c:v>1327976</c:v>
                </c:pt>
                <c:pt idx="30">
                  <c:v>1611541</c:v>
                </c:pt>
                <c:pt idx="31">
                  <c:v>1677481</c:v>
                </c:pt>
                <c:pt idx="32">
                  <c:v>1677797</c:v>
                </c:pt>
                <c:pt idx="33">
                  <c:v>2038517</c:v>
                </c:pt>
                <c:pt idx="34">
                  <c:v>2262606</c:v>
                </c:pt>
                <c:pt idx="35">
                  <c:v>2657031</c:v>
                </c:pt>
                <c:pt idx="36">
                  <c:v>2595122</c:v>
                </c:pt>
                <c:pt idx="37">
                  <c:v>2814355</c:v>
                </c:pt>
                <c:pt idx="38" formatCode="#,##0">
                  <c:v>2719469</c:v>
                </c:pt>
                <c:pt idx="39" formatCode="#,##0">
                  <c:v>2760019</c:v>
                </c:pt>
                <c:pt idx="40" formatCode="#,##0">
                  <c:v>2725623</c:v>
                </c:pt>
                <c:pt idx="41" formatCode="#,##0">
                  <c:v>2198018</c:v>
                </c:pt>
                <c:pt idx="42" formatCode="#,##0">
                  <c:v>2940798</c:v>
                </c:pt>
                <c:pt idx="43" formatCode="#,##0">
                  <c:v>2963080</c:v>
                </c:pt>
                <c:pt idx="44" formatCode="#,##0">
                  <c:v>3316892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511-4E6E-8562-FB0F5D7E2556}"/>
            </c:ext>
          </c:extLst>
        </c:ser>
        <c:ser>
          <c:idx val="5"/>
          <c:order val="5"/>
          <c:tx>
            <c:strRef>
              <c:f>'79-19３末'!$A$6</c:f>
              <c:strCache>
                <c:ptCount val="1"/>
                <c:pt idx="0">
                  <c:v>保険・年金など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'79-19３末'!$B$1:$AT$1</c:f>
              <c:numCache>
                <c:formatCode>General</c:formatCode>
                <c:ptCount val="45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</c:numCache>
            </c:numRef>
          </c:cat>
          <c:val>
            <c:numRef>
              <c:f>'79-19３末'!$B$6:$AT$6</c:f>
              <c:numCache>
                <c:formatCode>#,##0_);[Red]\(#,##0\)</c:formatCode>
                <c:ptCount val="45"/>
                <c:pt idx="0">
                  <c:v>432124</c:v>
                </c:pt>
                <c:pt idx="1">
                  <c:v>499327</c:v>
                </c:pt>
                <c:pt idx="2">
                  <c:v>579077</c:v>
                </c:pt>
                <c:pt idx="3">
                  <c:v>668918</c:v>
                </c:pt>
                <c:pt idx="4">
                  <c:v>767412</c:v>
                </c:pt>
                <c:pt idx="5">
                  <c:v>882297</c:v>
                </c:pt>
                <c:pt idx="6">
                  <c:v>1020857</c:v>
                </c:pt>
                <c:pt idx="7">
                  <c:v>1208116</c:v>
                </c:pt>
                <c:pt idx="8">
                  <c:v>1418681</c:v>
                </c:pt>
                <c:pt idx="9">
                  <c:v>1663884</c:v>
                </c:pt>
                <c:pt idx="10">
                  <c:v>1918591</c:v>
                </c:pt>
                <c:pt idx="11">
                  <c:v>2116160</c:v>
                </c:pt>
                <c:pt idx="12">
                  <c:v>2289595</c:v>
                </c:pt>
                <c:pt idx="13">
                  <c:v>2514169</c:v>
                </c:pt>
                <c:pt idx="14">
                  <c:v>2746831</c:v>
                </c:pt>
                <c:pt idx="15">
                  <c:v>2947169</c:v>
                </c:pt>
                <c:pt idx="16">
                  <c:v>3185969</c:v>
                </c:pt>
                <c:pt idx="17">
                  <c:v>3356732</c:v>
                </c:pt>
                <c:pt idx="18">
                  <c:v>3480154</c:v>
                </c:pt>
                <c:pt idx="19">
                  <c:v>3589229</c:v>
                </c:pt>
                <c:pt idx="20">
                  <c:v>3698712</c:v>
                </c:pt>
                <c:pt idx="21">
                  <c:v>3776240</c:v>
                </c:pt>
                <c:pt idx="22">
                  <c:v>4186319</c:v>
                </c:pt>
                <c:pt idx="23">
                  <c:v>4232745</c:v>
                </c:pt>
                <c:pt idx="24">
                  <c:v>4130719</c:v>
                </c:pt>
                <c:pt idx="25">
                  <c:v>4806323</c:v>
                </c:pt>
                <c:pt idx="26">
                  <c:v>4817709</c:v>
                </c:pt>
                <c:pt idx="27">
                  <c:v>4829493</c:v>
                </c:pt>
                <c:pt idx="28">
                  <c:v>4739191</c:v>
                </c:pt>
                <c:pt idx="29">
                  <c:v>4660045</c:v>
                </c:pt>
                <c:pt idx="30">
                  <c:v>4700114</c:v>
                </c:pt>
                <c:pt idx="31">
                  <c:v>4706945</c:v>
                </c:pt>
                <c:pt idx="32">
                  <c:v>4763173</c:v>
                </c:pt>
                <c:pt idx="33">
                  <c:v>4924704</c:v>
                </c:pt>
                <c:pt idx="34">
                  <c:v>4951081</c:v>
                </c:pt>
                <c:pt idx="35">
                  <c:v>5138064</c:v>
                </c:pt>
                <c:pt idx="36">
                  <c:v>5163615</c:v>
                </c:pt>
                <c:pt idx="37">
                  <c:v>5183100</c:v>
                </c:pt>
                <c:pt idx="38" formatCode="#,##0">
                  <c:v>5220561</c:v>
                </c:pt>
                <c:pt idx="39" formatCode="#,##0">
                  <c:v>5218721</c:v>
                </c:pt>
                <c:pt idx="40" formatCode="#,##0">
                  <c:v>5273469</c:v>
                </c:pt>
                <c:pt idx="41" formatCode="#,##0">
                  <c:v>5270863</c:v>
                </c:pt>
                <c:pt idx="42" formatCode="#,##0">
                  <c:v>5382593</c:v>
                </c:pt>
                <c:pt idx="43" formatCode="#,##0">
                  <c:v>5381767</c:v>
                </c:pt>
                <c:pt idx="44" formatCode="#,##0">
                  <c:v>5331586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511-4E6E-8562-FB0F5D7E2556}"/>
            </c:ext>
          </c:extLst>
        </c:ser>
        <c:ser>
          <c:idx val="6"/>
          <c:order val="6"/>
          <c:tx>
            <c:strRef>
              <c:f>'79-19３末'!$A$7</c:f>
              <c:strCache>
                <c:ptCount val="1"/>
                <c:pt idx="0">
                  <c:v>金融派生商品など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'79-19３末'!$B$1:$AT$1</c:f>
              <c:numCache>
                <c:formatCode>General</c:formatCode>
                <c:ptCount val="45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</c:numCache>
            </c:numRef>
          </c:cat>
          <c:val>
            <c:numRef>
              <c:f>'79-19３末'!$B$7:$AN$7</c:f>
            </c:numRef>
          </c:val>
          <c:extLst>
            <c:ext xmlns:c16="http://schemas.microsoft.com/office/drawing/2014/chart" uri="{C3380CC4-5D6E-409C-BE32-E72D297353CC}">
              <c16:uniqueId val="{00000006-A511-4E6E-8562-FB0F5D7E2556}"/>
            </c:ext>
          </c:extLst>
        </c:ser>
        <c:ser>
          <c:idx val="7"/>
          <c:order val="7"/>
          <c:tx>
            <c:strRef>
              <c:f>'79-19３末'!$A$8</c:f>
              <c:strCache>
                <c:ptCount val="1"/>
                <c:pt idx="0">
                  <c:v>預け金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'79-19３末'!$B$1:$AT$1</c:f>
              <c:numCache>
                <c:formatCode>General</c:formatCode>
                <c:ptCount val="45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</c:numCache>
            </c:numRef>
          </c:cat>
          <c:val>
            <c:numRef>
              <c:f>'79-19３末'!$B$8:$AN$8</c:f>
            </c:numRef>
          </c:val>
          <c:extLst>
            <c:ext xmlns:c16="http://schemas.microsoft.com/office/drawing/2014/chart" uri="{C3380CC4-5D6E-409C-BE32-E72D297353CC}">
              <c16:uniqueId val="{00000007-A511-4E6E-8562-FB0F5D7E2556}"/>
            </c:ext>
          </c:extLst>
        </c:ser>
        <c:ser>
          <c:idx val="8"/>
          <c:order val="8"/>
          <c:tx>
            <c:strRef>
              <c:f>'79-19３末'!$A$9</c:f>
              <c:strCache>
                <c:ptCount val="1"/>
                <c:pt idx="0">
                  <c:v>企業間・貿易信用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'79-19３末'!$B$1:$AT$1</c:f>
              <c:numCache>
                <c:formatCode>General</c:formatCode>
                <c:ptCount val="45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</c:numCache>
            </c:numRef>
          </c:cat>
          <c:val>
            <c:numRef>
              <c:f>'79-19３末'!$B$9:$AN$9</c:f>
            </c:numRef>
          </c:val>
          <c:extLst>
            <c:ext xmlns:c16="http://schemas.microsoft.com/office/drawing/2014/chart" uri="{C3380CC4-5D6E-409C-BE32-E72D297353CC}">
              <c16:uniqueId val="{00000008-A511-4E6E-8562-FB0F5D7E2556}"/>
            </c:ext>
          </c:extLst>
        </c:ser>
        <c:ser>
          <c:idx val="9"/>
          <c:order val="9"/>
          <c:tx>
            <c:strRef>
              <c:f>'79-19３末'!$A$10</c:f>
              <c:strCache>
                <c:ptCount val="1"/>
                <c:pt idx="0">
                  <c:v>未収金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'79-19３末'!$B$1:$AT$1</c:f>
              <c:numCache>
                <c:formatCode>General</c:formatCode>
                <c:ptCount val="45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</c:numCache>
            </c:numRef>
          </c:cat>
          <c:val>
            <c:numRef>
              <c:f>'79-19３末'!$B$10:$AN$10</c:f>
            </c:numRef>
          </c:val>
          <c:extLst>
            <c:ext xmlns:c16="http://schemas.microsoft.com/office/drawing/2014/chart" uri="{C3380CC4-5D6E-409C-BE32-E72D297353CC}">
              <c16:uniqueId val="{00000009-A511-4E6E-8562-FB0F5D7E2556}"/>
            </c:ext>
          </c:extLst>
        </c:ser>
        <c:ser>
          <c:idx val="10"/>
          <c:order val="10"/>
          <c:tx>
            <c:strRef>
              <c:f>'79-19３末'!$A$11</c:f>
              <c:strCache>
                <c:ptCount val="1"/>
                <c:pt idx="0">
                  <c:v>対外証券投資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'79-19３末'!$B$1:$AT$1</c:f>
              <c:numCache>
                <c:formatCode>General</c:formatCode>
                <c:ptCount val="45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</c:numCache>
            </c:numRef>
          </c:cat>
          <c:val>
            <c:numRef>
              <c:f>'79-19３末'!$B$11:$AN$11</c:f>
            </c:numRef>
          </c:val>
          <c:extLst>
            <c:ext xmlns:c16="http://schemas.microsoft.com/office/drawing/2014/chart" uri="{C3380CC4-5D6E-409C-BE32-E72D297353CC}">
              <c16:uniqueId val="{0000000A-A511-4E6E-8562-FB0F5D7E2556}"/>
            </c:ext>
          </c:extLst>
        </c:ser>
        <c:ser>
          <c:idx val="11"/>
          <c:order val="11"/>
          <c:tx>
            <c:strRef>
              <c:f>'79-19３末'!$A$12</c:f>
              <c:strCache>
                <c:ptCount val="1"/>
                <c:pt idx="0">
                  <c:v>その他の資産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'79-19３末'!$B$1:$AT$1</c:f>
              <c:numCache>
                <c:formatCode>General</c:formatCode>
                <c:ptCount val="45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</c:numCache>
            </c:numRef>
          </c:cat>
          <c:val>
            <c:numRef>
              <c:f>'79-19３末'!$B$12:$AN$12</c:f>
            </c:numRef>
          </c:val>
          <c:extLst>
            <c:ext xmlns:c16="http://schemas.microsoft.com/office/drawing/2014/chart" uri="{C3380CC4-5D6E-409C-BE32-E72D297353CC}">
              <c16:uniqueId val="{0000000B-A511-4E6E-8562-FB0F5D7E2556}"/>
            </c:ext>
          </c:extLst>
        </c:ser>
        <c:ser>
          <c:idx val="12"/>
          <c:order val="12"/>
          <c:tx>
            <c:strRef>
              <c:f>'79-19３末'!$A$13</c:f>
              <c:strCache>
                <c:ptCount val="1"/>
                <c:pt idx="0">
                  <c:v>その他の資産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'79-19３末'!$B$1:$AT$1</c:f>
              <c:numCache>
                <c:formatCode>General</c:formatCode>
                <c:ptCount val="45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</c:numCache>
            </c:numRef>
          </c:cat>
          <c:val>
            <c:numRef>
              <c:f>'79-19３末'!$B$13:$AT$13</c:f>
              <c:numCache>
                <c:formatCode>#,##0_);[Red]\(#,##0\)</c:formatCode>
                <c:ptCount val="45"/>
                <c:pt idx="0">
                  <c:v>208684</c:v>
                </c:pt>
                <c:pt idx="1">
                  <c:v>235789</c:v>
                </c:pt>
                <c:pt idx="2">
                  <c:v>242950</c:v>
                </c:pt>
                <c:pt idx="3">
                  <c:v>256577</c:v>
                </c:pt>
                <c:pt idx="4">
                  <c:v>282295</c:v>
                </c:pt>
                <c:pt idx="5">
                  <c:v>306042</c:v>
                </c:pt>
                <c:pt idx="6">
                  <c:v>325847</c:v>
                </c:pt>
                <c:pt idx="7">
                  <c:v>376993</c:v>
                </c:pt>
                <c:pt idx="8">
                  <c:v>424857</c:v>
                </c:pt>
                <c:pt idx="9">
                  <c:v>466495</c:v>
                </c:pt>
                <c:pt idx="10">
                  <c:v>477073</c:v>
                </c:pt>
                <c:pt idx="11">
                  <c:v>527691</c:v>
                </c:pt>
                <c:pt idx="12">
                  <c:v>543285</c:v>
                </c:pt>
                <c:pt idx="13">
                  <c:v>602625</c:v>
                </c:pt>
                <c:pt idx="14">
                  <c:v>620189</c:v>
                </c:pt>
                <c:pt idx="15">
                  <c:v>614786</c:v>
                </c:pt>
                <c:pt idx="16">
                  <c:v>607027</c:v>
                </c:pt>
                <c:pt idx="17">
                  <c:v>659403</c:v>
                </c:pt>
                <c:pt idx="18">
                  <c:v>669662</c:v>
                </c:pt>
                <c:pt idx="19">
                  <c:v>673042</c:v>
                </c:pt>
                <c:pt idx="20">
                  <c:v>656702</c:v>
                </c:pt>
                <c:pt idx="21">
                  <c:v>701548</c:v>
                </c:pt>
                <c:pt idx="22">
                  <c:v>687836</c:v>
                </c:pt>
                <c:pt idx="23">
                  <c:v>801641</c:v>
                </c:pt>
                <c:pt idx="24">
                  <c:v>765482</c:v>
                </c:pt>
                <c:pt idx="25">
                  <c:v>472107</c:v>
                </c:pt>
                <c:pt idx="26">
                  <c:v>444895</c:v>
                </c:pt>
                <c:pt idx="27">
                  <c:v>470500</c:v>
                </c:pt>
                <c:pt idx="28">
                  <c:v>453801</c:v>
                </c:pt>
                <c:pt idx="29">
                  <c:v>436508</c:v>
                </c:pt>
                <c:pt idx="30">
                  <c:v>458399</c:v>
                </c:pt>
                <c:pt idx="31">
                  <c:v>439994</c:v>
                </c:pt>
                <c:pt idx="32">
                  <c:v>444932</c:v>
                </c:pt>
                <c:pt idx="33">
                  <c:v>461130</c:v>
                </c:pt>
                <c:pt idx="34">
                  <c:v>468333</c:v>
                </c:pt>
                <c:pt idx="35">
                  <c:v>515653</c:v>
                </c:pt>
                <c:pt idx="36">
                  <c:v>492297</c:v>
                </c:pt>
                <c:pt idx="37">
                  <c:v>512114</c:v>
                </c:pt>
                <c:pt idx="38" formatCode="#,##0">
                  <c:v>512016</c:v>
                </c:pt>
                <c:pt idx="39" formatCode="#,##0">
                  <c:v>506131</c:v>
                </c:pt>
                <c:pt idx="40" formatCode="#,##0">
                  <c:v>511615</c:v>
                </c:pt>
                <c:pt idx="41" formatCode="#,##0">
                  <c:v>547813</c:v>
                </c:pt>
                <c:pt idx="42" formatCode="#,##0">
                  <c:v>517699</c:v>
                </c:pt>
                <c:pt idx="43" formatCode="#,##0">
                  <c:v>562933</c:v>
                </c:pt>
                <c:pt idx="44" formatCode="#,##0">
                  <c:v>583805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511-4E6E-8562-FB0F5D7E25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0267752"/>
        <c:axId val="510269064"/>
      </c:barChart>
      <c:catAx>
        <c:axId val="510267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0269064"/>
        <c:crosses val="autoZero"/>
        <c:auto val="1"/>
        <c:lblAlgn val="ctr"/>
        <c:lblOffset val="100"/>
        <c:noMultiLvlLbl val="0"/>
      </c:catAx>
      <c:valAx>
        <c:axId val="5102690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0267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4.9999951882987122E-2"/>
          <c:y val="0.84332896431453264"/>
          <c:w val="0.89999997594149361"/>
          <c:h val="0.14288175364922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05336413493084"/>
          <c:y val="6.7266648501544721E-2"/>
          <c:w val="0.72885170603674543"/>
          <c:h val="0.870370370370370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'79-19３末'!$A$22</c:f>
              <c:strCache>
                <c:ptCount val="1"/>
                <c:pt idx="0">
                  <c:v>純金融資産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'79-19３末'!$B$1:$AS$1</c:f>
              <c:numCache>
                <c:formatCode>General</c:formatCode>
                <c:ptCount val="44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</c:numCache>
            </c:numRef>
          </c:cat>
          <c:val>
            <c:numRef>
              <c:f>'79-19３末'!$B$22:$AT$22</c:f>
              <c:numCache>
                <c:formatCode>#,##0_);[Red]\(#,##0\)</c:formatCode>
                <c:ptCount val="45"/>
                <c:pt idx="0">
                  <c:v>2098123</c:v>
                </c:pt>
                <c:pt idx="1">
                  <c:v>2387823</c:v>
                </c:pt>
                <c:pt idx="2">
                  <c:v>2597887</c:v>
                </c:pt>
                <c:pt idx="3">
                  <c:v>2881273</c:v>
                </c:pt>
                <c:pt idx="4">
                  <c:v>3345389</c:v>
                </c:pt>
                <c:pt idx="5">
                  <c:v>3673497</c:v>
                </c:pt>
                <c:pt idx="6">
                  <c:v>4230982</c:v>
                </c:pt>
                <c:pt idx="7">
                  <c:v>5029014</c:v>
                </c:pt>
                <c:pt idx="8">
                  <c:v>5853834</c:v>
                </c:pt>
                <c:pt idx="9">
                  <c:v>6467224</c:v>
                </c:pt>
                <c:pt idx="10">
                  <c:v>6658503</c:v>
                </c:pt>
                <c:pt idx="11">
                  <c:v>6748189</c:v>
                </c:pt>
                <c:pt idx="12">
                  <c:v>6688202</c:v>
                </c:pt>
                <c:pt idx="13">
                  <c:v>7134351</c:v>
                </c:pt>
                <c:pt idx="14">
                  <c:v>7635136</c:v>
                </c:pt>
                <c:pt idx="15">
                  <c:v>7883242</c:v>
                </c:pt>
                <c:pt idx="16">
                  <c:v>8487449</c:v>
                </c:pt>
                <c:pt idx="17">
                  <c:v>8471333</c:v>
                </c:pt>
                <c:pt idx="18">
                  <c:v>8720926</c:v>
                </c:pt>
                <c:pt idx="19">
                  <c:v>9112827</c:v>
                </c:pt>
                <c:pt idx="20">
                  <c:v>9835523</c:v>
                </c:pt>
                <c:pt idx="21">
                  <c:v>9790758</c:v>
                </c:pt>
                <c:pt idx="22">
                  <c:v>10136173</c:v>
                </c:pt>
                <c:pt idx="23">
                  <c:v>10114260</c:v>
                </c:pt>
                <c:pt idx="24">
                  <c:v>10621019</c:v>
                </c:pt>
                <c:pt idx="25">
                  <c:v>12071163</c:v>
                </c:pt>
                <c:pt idx="26">
                  <c:v>12892930</c:v>
                </c:pt>
                <c:pt idx="27">
                  <c:v>13182629</c:v>
                </c:pt>
                <c:pt idx="28">
                  <c:v>12262187</c:v>
                </c:pt>
                <c:pt idx="29">
                  <c:v>11771502</c:v>
                </c:pt>
                <c:pt idx="30">
                  <c:v>12347185</c:v>
                </c:pt>
                <c:pt idx="31">
                  <c:v>12427589</c:v>
                </c:pt>
                <c:pt idx="32">
                  <c:v>12782743</c:v>
                </c:pt>
                <c:pt idx="33">
                  <c:v>13418595</c:v>
                </c:pt>
                <c:pt idx="34">
                  <c:v>13779777</c:v>
                </c:pt>
                <c:pt idx="35">
                  <c:v>14525122</c:v>
                </c:pt>
                <c:pt idx="36">
                  <c:v>14512481</c:v>
                </c:pt>
                <c:pt idx="37">
                  <c:v>14910207</c:v>
                </c:pt>
                <c:pt idx="38" formatCode="#,##0">
                  <c:v>15114704</c:v>
                </c:pt>
                <c:pt idx="39" formatCode="#,##0">
                  <c:v>15306601</c:v>
                </c:pt>
                <c:pt idx="40" formatCode="#,##0">
                  <c:v>15313670</c:v>
                </c:pt>
                <c:pt idx="41" formatCode="#,##0">
                  <c:v>14848995</c:v>
                </c:pt>
                <c:pt idx="42" formatCode="#,##0">
                  <c:v>16064469</c:v>
                </c:pt>
                <c:pt idx="43" formatCode="#,##0">
                  <c:v>16317145</c:v>
                </c:pt>
                <c:pt idx="44" formatCode="#,##0">
                  <c:v>16732125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6E-4A04-A390-C61EC37243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7939824"/>
        <c:axId val="467940152"/>
      </c:barChart>
      <c:lineChart>
        <c:grouping val="standard"/>
        <c:varyColors val="0"/>
        <c:ser>
          <c:idx val="2"/>
          <c:order val="1"/>
          <c:tx>
            <c:strRef>
              <c:f>'79-19３末'!$A$25</c:f>
              <c:strCache>
                <c:ptCount val="1"/>
                <c:pt idx="0">
                  <c:v>家計純資産比率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'79-19３末'!$B$1:$AS$1</c:f>
              <c:numCache>
                <c:formatCode>General</c:formatCode>
                <c:ptCount val="44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</c:numCache>
            </c:numRef>
          </c:cat>
          <c:val>
            <c:numRef>
              <c:f>'79-19３末'!$B$25:$AT$25</c:f>
              <c:numCache>
                <c:formatCode>0.00%</c:formatCode>
                <c:ptCount val="45"/>
                <c:pt idx="0">
                  <c:v>0.63245186126784991</c:v>
                </c:pt>
                <c:pt idx="1">
                  <c:v>0.64188358949200608</c:v>
                </c:pt>
                <c:pt idx="2">
                  <c:v>0.64139435025012503</c:v>
                </c:pt>
                <c:pt idx="3">
                  <c:v>0.64341632639844937</c:v>
                </c:pt>
                <c:pt idx="4">
                  <c:v>0.65748773765811042</c:v>
                </c:pt>
                <c:pt idx="5">
                  <c:v>0.66098883362500715</c:v>
                </c:pt>
                <c:pt idx="6">
                  <c:v>0.67522099178591999</c:v>
                </c:pt>
                <c:pt idx="7">
                  <c:v>0.69424294873936376</c:v>
                </c:pt>
                <c:pt idx="8">
                  <c:v>0.70311299072318556</c:v>
                </c:pt>
                <c:pt idx="9">
                  <c:v>0.69849144250713779</c:v>
                </c:pt>
                <c:pt idx="10">
                  <c:v>0.67783544746434077</c:v>
                </c:pt>
                <c:pt idx="11">
                  <c:v>0.66347924355259391</c:v>
                </c:pt>
                <c:pt idx="12">
                  <c:v>0.65194620241596868</c:v>
                </c:pt>
                <c:pt idx="13">
                  <c:v>0.66279811906144825</c:v>
                </c:pt>
                <c:pt idx="14">
                  <c:v>0.67337192636767251</c:v>
                </c:pt>
                <c:pt idx="15">
                  <c:v>0.66960776527498478</c:v>
                </c:pt>
                <c:pt idx="16">
                  <c:v>0.67565359678741199</c:v>
                </c:pt>
                <c:pt idx="17">
                  <c:v>0.67207118866877458</c:v>
                </c:pt>
                <c:pt idx="18">
                  <c:v>0.67791455203623285</c:v>
                </c:pt>
                <c:pt idx="19">
                  <c:v>0.68632365146478236</c:v>
                </c:pt>
                <c:pt idx="20">
                  <c:v>0.70198023554306288</c:v>
                </c:pt>
                <c:pt idx="21">
                  <c:v>0.70227894468916308</c:v>
                </c:pt>
                <c:pt idx="22">
                  <c:v>0.71502419655324156</c:v>
                </c:pt>
                <c:pt idx="23">
                  <c:v>0.71770149551125229</c:v>
                </c:pt>
                <c:pt idx="24">
                  <c:v>0.73148188833147632</c:v>
                </c:pt>
                <c:pt idx="25">
                  <c:v>0.78908713310493195</c:v>
                </c:pt>
                <c:pt idx="26">
                  <c:v>0.80237056889023206</c:v>
                </c:pt>
                <c:pt idx="27">
                  <c:v>0.80909925011211892</c:v>
                </c:pt>
                <c:pt idx="28">
                  <c:v>0.79719550352705848</c:v>
                </c:pt>
                <c:pt idx="29">
                  <c:v>0.78964973071818434</c:v>
                </c:pt>
                <c:pt idx="30">
                  <c:v>0.80327954600650098</c:v>
                </c:pt>
                <c:pt idx="31">
                  <c:v>0.80223964467897024</c:v>
                </c:pt>
                <c:pt idx="32">
                  <c:v>0.81398079443015292</c:v>
                </c:pt>
                <c:pt idx="33">
                  <c:v>0.82035037764217011</c:v>
                </c:pt>
                <c:pt idx="34">
                  <c:v>0.82182821806568684</c:v>
                </c:pt>
                <c:pt idx="35">
                  <c:v>0.82718056633459747</c:v>
                </c:pt>
                <c:pt idx="36">
                  <c:v>0.82377924129222335</c:v>
                </c:pt>
                <c:pt idx="37">
                  <c:v>0.8246898081038172</c:v>
                </c:pt>
                <c:pt idx="38">
                  <c:v>0.8263824270969079</c:v>
                </c:pt>
                <c:pt idx="39">
                  <c:v>0.83602841685888396</c:v>
                </c:pt>
                <c:pt idx="40">
                  <c:v>0.82520153182345612</c:v>
                </c:pt>
                <c:pt idx="41">
                  <c:v>0.81228270992569984</c:v>
                </c:pt>
                <c:pt idx="42">
                  <c:v>0.81629519307429521</c:v>
                </c:pt>
                <c:pt idx="43">
                  <c:v>0.81404246443191874</c:v>
                </c:pt>
                <c:pt idx="44">
                  <c:v>0.81386855313619166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26E-4A04-A390-C61EC37243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9235824"/>
        <c:axId val="589236152"/>
      </c:lineChart>
      <c:catAx>
        <c:axId val="4679398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67940152"/>
        <c:crosses val="autoZero"/>
        <c:auto val="1"/>
        <c:lblAlgn val="ctr"/>
        <c:lblOffset val="100"/>
        <c:noMultiLvlLbl val="0"/>
      </c:catAx>
      <c:valAx>
        <c:axId val="467940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7939824"/>
        <c:crosses val="autoZero"/>
        <c:crossBetween val="between"/>
      </c:valAx>
      <c:valAx>
        <c:axId val="589236152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9235824"/>
        <c:crosses val="max"/>
        <c:crossBetween val="between"/>
      </c:valAx>
      <c:catAx>
        <c:axId val="5892358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892361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D87081-D303-4CB1-9CBA-383DCF0B4D03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21FCC2-0D87-44DE-923D-4C961F6E75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072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665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22509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21820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58213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47087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4623C6-1958-404C-94A8-E2286E5936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80B95D0-AB7B-4010-BA61-D9E912168A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61C983-4A9F-4835-9615-92F1077FA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9FC9A7-2896-4CFD-BA1B-D8A07E2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B9EC62-37DF-4A2A-AB24-821B4D1C2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795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F796A1-C220-4741-8029-499324BEC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FADA8F9-ACB8-445E-AE4D-ABCB21E182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9E03D0-5181-4782-BCE8-7140D16CA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2D2C8F-FE7B-48DA-9D98-5F30058CC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09B37F-9A1D-4E9C-A3C7-7D6084809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792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E4330B3-ABC7-4DA8-9184-6D1278D4F2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EBFAF15-6A37-4564-8C74-6E4D2D118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EAF5CA-ED23-4FB2-9630-AE8D05385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D26629-1765-4F90-BE3B-BA7F81E75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3A84E3-10D5-40E5-998C-78BE84ED1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440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319FC9-F98D-4CC5-A3B8-55FED3FAC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62C8FA-27A1-4B81-A428-30F89C9A0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11B4A7-11E1-47B1-BAC2-A8493D83F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657DEF-3899-41EC-AC08-DF5BE93D6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6ABDF-2422-4BB0-9F5E-B3411539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74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22D880-FDB3-4842-A141-22B177BF8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F9A67BE-469C-480E-BABE-FCF1ED55D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C0EA01-D29D-4822-B385-184B1387C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9775FA-4055-40C2-81C5-F99EB4C91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CAADE9-F798-4831-91EC-4CA7C281D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778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3BFCDB-F71E-44A4-B8DD-30AE8C2BA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C8980B-63E0-4CEF-8E0B-8AF103CD1D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F3CF6DB-2D9E-401A-93C1-67E5A5EBD7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2DF6CD5-0879-4C62-B668-1052F0F4F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DE8263-3981-4460-8031-1611A093E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A496B4-F6DB-42BA-90BC-C77D39DDB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245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45C76-DCD7-4771-8AE3-8AC493FA0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C7BB0C4-B68A-4215-B677-09E3649E1B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A28BE82-4DEF-48FE-A631-01010EC816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69540F4-1040-4F0F-9249-91DDE44A9F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8D74433-80A7-4D95-960B-BC790A61C5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B1E0098-82B1-4A00-B454-C2FD59445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9FB76D7-FCAE-442D-AC58-D6FCAA45D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402E84A-6333-42E5-A9A8-8FF2F08BE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686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F4A2E4-0F5B-4B4F-83CA-B773CA44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13C1D85-9510-4C71-A100-BD988BA1C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768013D-037A-47E7-BEC7-4731E25FE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0F883DC-F99D-4265-84BD-D0B061C75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586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2E9D99D-63F3-4E6E-85E4-63D4407A9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26B5996-DDEF-4348-9CA6-953F40757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98667D8-A914-4262-943F-AF9CECF23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27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7A5163-9B89-4463-9B5D-A8527048B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1B0AAC-200B-4898-AA03-1E61EACBB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ACFD2A7-BB75-4B58-B115-004436FCA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862513A-6E00-4740-9E71-6F32EC994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98442F0-0DAE-4F47-8867-654B6A7DF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013C1F-E36C-4393-9913-9A9152109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455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D22CB1-6165-4E0E-82AC-C7AC0DEAF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BD5179A-B67D-4D07-BB75-593E39EE12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A93A50E-4F7E-426E-A6D7-8A9DDA5949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EC0D227-6D6F-498A-97EB-095A4A75E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7353F3-5DA3-40C6-9E7B-C27EFA000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A7030DB-405D-48F3-B606-256962DDA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29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995205-B5F8-49AE-9E10-8A2550D49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E8D59B0-2BCC-4ED4-8E50-71F1D48B9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C07C28-0D4F-4F17-9EF4-B015D97763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310B2-3B3E-4DB3-BCEF-5D6059C15338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CF64E8-52A0-49AD-991D-E42ECA5CA7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D86B39-DF50-48B2-A9EF-F45B6F357B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92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FC49D1-0981-42DA-847D-0663EB60709D}"/>
              </a:ext>
            </a:extLst>
          </p:cNvPr>
          <p:cNvSpPr txBox="1"/>
          <p:nvPr/>
        </p:nvSpPr>
        <p:spPr>
          <a:xfrm>
            <a:off x="1703512" y="847799"/>
            <a:ext cx="2700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～　出　典　～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B9060435-BE97-4A87-A23C-C975C7F6304D}"/>
              </a:ext>
            </a:extLst>
          </p:cNvPr>
          <p:cNvSpPr/>
          <p:nvPr/>
        </p:nvSpPr>
        <p:spPr>
          <a:xfrm>
            <a:off x="2063552" y="4509122"/>
            <a:ext cx="7862326" cy="112305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/>
              <a:t>日銀の資金統計から、総金融資産額を時系列で見ることにより、</a:t>
            </a:r>
            <a:endParaRPr lang="en-US" altLang="ja-JP" dirty="0"/>
          </a:p>
          <a:p>
            <a:r>
              <a:rPr lang="ja-JP" altLang="en-US" dirty="0"/>
              <a:t>その傾向を把握します。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8DEC746-3507-4D67-9F13-393750D40352}"/>
              </a:ext>
            </a:extLst>
          </p:cNvPr>
          <p:cNvSpPr txBox="1"/>
          <p:nvPr/>
        </p:nvSpPr>
        <p:spPr>
          <a:xfrm>
            <a:off x="2014789" y="1484785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79A979-D16C-4F1A-9EAE-A69E6AB0BED0}"/>
              </a:ext>
            </a:extLst>
          </p:cNvPr>
          <p:cNvSpPr txBox="1"/>
          <p:nvPr/>
        </p:nvSpPr>
        <p:spPr>
          <a:xfrm>
            <a:off x="3575720" y="1484785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資金循環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DD33E9E-FF54-4EA8-8AFF-F634E214E4C8}"/>
              </a:ext>
            </a:extLst>
          </p:cNvPr>
          <p:cNvSpPr/>
          <p:nvPr/>
        </p:nvSpPr>
        <p:spPr>
          <a:xfrm>
            <a:off x="5231905" y="1484785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公表データ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C355A5-F683-45B1-80D1-B60B73F50AAF}"/>
              </a:ext>
            </a:extLst>
          </p:cNvPr>
          <p:cNvSpPr/>
          <p:nvPr/>
        </p:nvSpPr>
        <p:spPr>
          <a:xfrm>
            <a:off x="7104112" y="1484785"/>
            <a:ext cx="2646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年度計数（確報）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5C1B6A0-C669-42CF-AA2D-C43ADF133D6C}"/>
              </a:ext>
            </a:extLst>
          </p:cNvPr>
          <p:cNvSpPr/>
          <p:nvPr/>
        </p:nvSpPr>
        <p:spPr>
          <a:xfrm>
            <a:off x="3397195" y="1988840"/>
            <a:ext cx="62281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年度計数（確報）は、年</a:t>
            </a:r>
            <a:r>
              <a:rPr lang="en-US" altLang="ja-JP" dirty="0"/>
              <a:t>1</a:t>
            </a:r>
            <a:r>
              <a:rPr lang="ja-JP" altLang="en-US" dirty="0"/>
              <a:t>回、</a:t>
            </a:r>
            <a:r>
              <a:rPr lang="en-US" altLang="ja-JP" dirty="0"/>
              <a:t>9</a:t>
            </a:r>
            <a:r>
              <a:rPr lang="ja-JP" altLang="en-US" dirty="0"/>
              <a:t>月の公表日に掲載されます。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67F905-A5B0-41FD-B83C-F22ABA2A185D}"/>
              </a:ext>
            </a:extLst>
          </p:cNvPr>
          <p:cNvSpPr txBox="1"/>
          <p:nvPr/>
        </p:nvSpPr>
        <p:spPr>
          <a:xfrm>
            <a:off x="1991544" y="313167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9BF308A-1C99-4805-A9B1-D39DCB553786}"/>
              </a:ext>
            </a:extLst>
          </p:cNvPr>
          <p:cNvSpPr txBox="1"/>
          <p:nvPr/>
        </p:nvSpPr>
        <p:spPr>
          <a:xfrm>
            <a:off x="3575720" y="3131677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時系列統計データ検索サイト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3673DF-B891-462C-B0D4-71A476D81B8A}"/>
              </a:ext>
            </a:extLst>
          </p:cNvPr>
          <p:cNvSpPr/>
          <p:nvPr/>
        </p:nvSpPr>
        <p:spPr>
          <a:xfrm>
            <a:off x="2063552" y="3563725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www.stat-search.boj.or.jp/ssi/cgi-bin/famecgi2?cgi=$nme_a000&amp;lstSelection=FF</a:t>
            </a: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18E958F-F986-45F7-BA6B-EE49EC7348A6}"/>
              </a:ext>
            </a:extLst>
          </p:cNvPr>
          <p:cNvSpPr/>
          <p:nvPr/>
        </p:nvSpPr>
        <p:spPr>
          <a:xfrm>
            <a:off x="2063553" y="2348880"/>
            <a:ext cx="5012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http://www.boj.or.jp/statistics/sj/index.htm/</a:t>
            </a: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849F8104-B32A-2384-5E50-833E51991E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7871" y="991184"/>
            <a:ext cx="6310074" cy="5744278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272464" y="6533258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631504" y="44625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4728572" y="2267580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4295801" y="407707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4295800" y="4643844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保険・年金等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6816080" y="363573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6601798" y="191683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8026133" y="836712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（単位：億円）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4655840" y="6249506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20,558,756</a:t>
            </a:r>
            <a:endParaRPr lang="en-US" altLang="ja-JP" sz="20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7690674" y="116632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2023</a:t>
            </a:r>
            <a:r>
              <a:rPr lang="ja-JP" altLang="en-US" dirty="0"/>
              <a:t>年</a:t>
            </a:r>
            <a:r>
              <a:rPr lang="en-US" altLang="ja-JP" dirty="0"/>
              <a:t>9</a:t>
            </a:r>
            <a:r>
              <a:rPr lang="ja-JP" altLang="en-US" dirty="0"/>
              <a:t>月</a:t>
            </a:r>
            <a:r>
              <a:rPr lang="en-US" altLang="ja-JP" dirty="0"/>
              <a:t>20</a:t>
            </a:r>
            <a:r>
              <a:rPr lang="ja-JP" altLang="en-US" dirty="0"/>
              <a:t>日・日銀発表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880146-FEBE-459F-AE44-F09880604420}"/>
              </a:ext>
            </a:extLst>
          </p:cNvPr>
          <p:cNvSpPr/>
          <p:nvPr/>
        </p:nvSpPr>
        <p:spPr>
          <a:xfrm>
            <a:off x="6821486" y="2514383"/>
            <a:ext cx="11496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その他の負債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55122CA-FA09-4807-82C9-3C0CE0AC512E}"/>
              </a:ext>
            </a:extLst>
          </p:cNvPr>
          <p:cNvSpPr/>
          <p:nvPr/>
        </p:nvSpPr>
        <p:spPr>
          <a:xfrm>
            <a:off x="4315496" y="3522495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債務証券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A0EEB6A-50A2-4DAD-8834-05BCEFB6F67C}"/>
              </a:ext>
            </a:extLst>
          </p:cNvPr>
          <p:cNvSpPr/>
          <p:nvPr/>
        </p:nvSpPr>
        <p:spPr>
          <a:xfrm>
            <a:off x="2763033" y="5970766"/>
            <a:ext cx="7120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857C1A1F-70F9-4104-B7D3-92FDDD780B98}"/>
              </a:ext>
            </a:extLst>
          </p:cNvPr>
          <p:cNvSpPr/>
          <p:nvPr/>
        </p:nvSpPr>
        <p:spPr>
          <a:xfrm>
            <a:off x="6934664" y="6249506"/>
            <a:ext cx="14670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20,558,756</a:t>
            </a:r>
          </a:p>
          <a:p>
            <a:r>
              <a:rPr lang="ja-JP" altLang="en-US" sz="2000" dirty="0"/>
              <a:t> </a:t>
            </a:r>
            <a:endParaRPr lang="en-US" altLang="ja-JP" sz="2000" dirty="0"/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E213C045-948D-4CAB-8F76-53BB62AE4CF6}"/>
              </a:ext>
            </a:extLst>
          </p:cNvPr>
          <p:cNvCxnSpPr/>
          <p:nvPr/>
        </p:nvCxnSpPr>
        <p:spPr>
          <a:xfrm>
            <a:off x="4295800" y="1268760"/>
            <a:ext cx="43204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CF065AE-5DFC-4DF5-8B41-17E28ACB3042}"/>
              </a:ext>
            </a:extLst>
          </p:cNvPr>
          <p:cNvSpPr/>
          <p:nvPr/>
        </p:nvSpPr>
        <p:spPr>
          <a:xfrm>
            <a:off x="5447929" y="1104999"/>
            <a:ext cx="2171461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2023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　確報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4851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FA13BC54-E252-450A-9A4C-3CBC8D5E5B61}"/>
              </a:ext>
            </a:extLst>
          </p:cNvPr>
          <p:cNvGraphicFramePr>
            <a:graphicFrameLocks/>
          </p:cNvGraphicFramePr>
          <p:nvPr/>
        </p:nvGraphicFramePr>
        <p:xfrm>
          <a:off x="1876852" y="836717"/>
          <a:ext cx="8438296" cy="5472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984432" y="6516054"/>
            <a:ext cx="504056" cy="369331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1FC795-8F88-43A4-94A6-2289E2FDB036}"/>
              </a:ext>
            </a:extLst>
          </p:cNvPr>
          <p:cNvSpPr/>
          <p:nvPr/>
        </p:nvSpPr>
        <p:spPr>
          <a:xfrm>
            <a:off x="8688289" y="71337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4" y="44625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/>
              <a:t>家計部門・総金融資産残高の推移（</a:t>
            </a:r>
            <a:r>
              <a:rPr lang="en-US" altLang="ja-JP" dirty="0">
                <a:latin typeface="+mj-ea"/>
                <a:ea typeface="+mj-ea"/>
              </a:rPr>
              <a:t>1998-2023</a:t>
            </a:r>
            <a:r>
              <a:rPr lang="ja-JP" altLang="en-US" sz="2400" dirty="0"/>
              <a:t>）</a:t>
            </a:r>
            <a:r>
              <a:rPr lang="en-US" altLang="ja-JP" sz="1400" dirty="0"/>
              <a:t>3</a:t>
            </a:r>
            <a:r>
              <a:rPr lang="ja-JP" altLang="en-US" sz="1400" dirty="0"/>
              <a:t>月末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C77A361-F522-454C-877C-2A0FA5803A88}"/>
              </a:ext>
            </a:extLst>
          </p:cNvPr>
          <p:cNvSpPr/>
          <p:nvPr/>
        </p:nvSpPr>
        <p:spPr>
          <a:xfrm>
            <a:off x="6935755" y="6566637"/>
            <a:ext cx="35076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+mj-ea"/>
                <a:ea typeface="+mj-ea"/>
              </a:rPr>
              <a:t>日本銀行時系列統計データ</a:t>
            </a:r>
            <a:r>
              <a:rPr lang="en-US" altLang="ja-JP" sz="1200" dirty="0">
                <a:latin typeface="+mj-ea"/>
                <a:ea typeface="+mj-ea"/>
              </a:rPr>
              <a:t>(20230920</a:t>
            </a:r>
            <a:r>
              <a:rPr lang="ja-JP" altLang="en-US" sz="1200" dirty="0">
                <a:latin typeface="+mj-ea"/>
                <a:ea typeface="+mj-ea"/>
              </a:rPr>
              <a:t>）より作成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C3D25A3-620D-4026-9FF6-240025646CB4}"/>
              </a:ext>
            </a:extLst>
          </p:cNvPr>
          <p:cNvSpPr/>
          <p:nvPr/>
        </p:nvSpPr>
        <p:spPr>
          <a:xfrm>
            <a:off x="2927648" y="2200218"/>
            <a:ext cx="140294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ja-JP" dirty="0"/>
              <a:t>13,277,740 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7EAFA860-C13D-40D7-AC5D-9B9F513AB05D}"/>
              </a:ext>
            </a:extLst>
          </p:cNvPr>
          <p:cNvCxnSpPr>
            <a:cxnSpLocks/>
          </p:cNvCxnSpPr>
          <p:nvPr/>
        </p:nvCxnSpPr>
        <p:spPr>
          <a:xfrm flipH="1">
            <a:off x="3019765" y="2639817"/>
            <a:ext cx="594666" cy="566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B52C4CD-322E-486F-A32D-7AEF7BA39D71}"/>
              </a:ext>
            </a:extLst>
          </p:cNvPr>
          <p:cNvSpPr/>
          <p:nvPr/>
        </p:nvSpPr>
        <p:spPr>
          <a:xfrm>
            <a:off x="8976320" y="1043444"/>
            <a:ext cx="133882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ja-JP" dirty="0"/>
              <a:t>20,558,756</a:t>
            </a: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FBCC369-3FCD-42FE-BE1F-6B544597788A}"/>
              </a:ext>
            </a:extLst>
          </p:cNvPr>
          <p:cNvCxnSpPr>
            <a:cxnSpLocks/>
          </p:cNvCxnSpPr>
          <p:nvPr/>
        </p:nvCxnSpPr>
        <p:spPr>
          <a:xfrm>
            <a:off x="9768408" y="1412776"/>
            <a:ext cx="23010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52E6232-CD2B-4F90-903D-979ACCC458CE}"/>
              </a:ext>
            </a:extLst>
          </p:cNvPr>
          <p:cNvSpPr/>
          <p:nvPr/>
        </p:nvSpPr>
        <p:spPr>
          <a:xfrm>
            <a:off x="5735960" y="4797152"/>
            <a:ext cx="133882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  <a:endParaRPr lang="en-US" altLang="ja-JP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C49357B-838D-405E-9FF9-FF2A13F64F5F}"/>
              </a:ext>
            </a:extLst>
          </p:cNvPr>
          <p:cNvSpPr/>
          <p:nvPr/>
        </p:nvSpPr>
        <p:spPr>
          <a:xfrm>
            <a:off x="9090401" y="3300688"/>
            <a:ext cx="72327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1400" dirty="0"/>
              <a:t>株式等</a:t>
            </a:r>
            <a:endParaRPr lang="en-US" altLang="ja-JP" sz="1400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39DEC4E-BD50-4304-87E5-3F91BB9EC542}"/>
              </a:ext>
            </a:extLst>
          </p:cNvPr>
          <p:cNvSpPr/>
          <p:nvPr/>
        </p:nvSpPr>
        <p:spPr>
          <a:xfrm>
            <a:off x="6930574" y="2823899"/>
            <a:ext cx="180049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/>
              <a:t>保険・年金など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1901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>
            <a:cxnSpLocks/>
          </p:cNvCxnSpPr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056440" y="6533258"/>
            <a:ext cx="43204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4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4" y="44625"/>
            <a:ext cx="61718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家計の金融資産構成①（</a:t>
            </a:r>
            <a:r>
              <a:rPr lang="en-US" altLang="ja-JP" sz="2400" dirty="0"/>
              <a:t>1979-2023</a:t>
            </a:r>
            <a:r>
              <a:rPr lang="ja-JP" altLang="en-US" sz="2400" dirty="0"/>
              <a:t>）</a:t>
            </a:r>
            <a:r>
              <a:rPr lang="en-US" altLang="ja-JP" sz="2400" dirty="0"/>
              <a:t>3</a:t>
            </a:r>
            <a:r>
              <a:rPr lang="ja-JP" altLang="en-US" sz="2400" dirty="0"/>
              <a:t>月末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7680176" y="6453337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660E82D-21E3-4960-B0D7-E28A810ABEEC}"/>
              </a:ext>
            </a:extLst>
          </p:cNvPr>
          <p:cNvSpPr/>
          <p:nvPr/>
        </p:nvSpPr>
        <p:spPr>
          <a:xfrm>
            <a:off x="8698962" y="271682"/>
            <a:ext cx="20104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/>
              <a:t>2023</a:t>
            </a:r>
            <a:r>
              <a:rPr lang="ja-JP" altLang="en-US" sz="1200" dirty="0"/>
              <a:t>年</a:t>
            </a:r>
            <a:r>
              <a:rPr lang="en-US" altLang="ja-JP" sz="1200" dirty="0"/>
              <a:t>9</a:t>
            </a:r>
            <a:r>
              <a:rPr lang="ja-JP" altLang="en-US" sz="1200" dirty="0"/>
              <a:t>月</a:t>
            </a:r>
            <a:r>
              <a:rPr lang="en-US" altLang="ja-JP" sz="1200" dirty="0"/>
              <a:t>20</a:t>
            </a:r>
            <a:r>
              <a:rPr lang="ja-JP" altLang="en-US" sz="1200" dirty="0"/>
              <a:t>日・日銀発表</a:t>
            </a:r>
          </a:p>
        </p:txBody>
      </p:sp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F9BD246F-AA12-4EAB-BEA4-1E3DB7F2C7B7}"/>
              </a:ext>
            </a:extLst>
          </p:cNvPr>
          <p:cNvGraphicFramePr>
            <a:graphicFrameLocks/>
          </p:cNvGraphicFramePr>
          <p:nvPr/>
        </p:nvGraphicFramePr>
        <p:xfrm>
          <a:off x="1991544" y="783289"/>
          <a:ext cx="8313068" cy="5526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5163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B2D79A64-A85D-4846-BD53-90E7540C2C0C}"/>
              </a:ext>
            </a:extLst>
          </p:cNvPr>
          <p:cNvGraphicFramePr>
            <a:graphicFrameLocks/>
          </p:cNvGraphicFramePr>
          <p:nvPr/>
        </p:nvGraphicFramePr>
        <p:xfrm>
          <a:off x="1775520" y="929046"/>
          <a:ext cx="8712968" cy="5380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直線コネクタ 11"/>
          <p:cNvCxnSpPr>
            <a:cxnSpLocks/>
          </p:cNvCxnSpPr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056440" y="6533258"/>
            <a:ext cx="43204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5</a:t>
            </a:fld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1FC795-8F88-43A4-94A6-2289E2FDB036}"/>
              </a:ext>
            </a:extLst>
          </p:cNvPr>
          <p:cNvSpPr/>
          <p:nvPr/>
        </p:nvSpPr>
        <p:spPr>
          <a:xfrm>
            <a:off x="2711625" y="620688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4" y="44625"/>
            <a:ext cx="73164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家計部門・純金融資産残高の推移（</a:t>
            </a:r>
            <a:r>
              <a:rPr lang="en-US" altLang="ja-JP" dirty="0">
                <a:latin typeface="+mj-ea"/>
                <a:ea typeface="+mj-ea"/>
              </a:rPr>
              <a:t>1979-2023</a:t>
            </a:r>
            <a:r>
              <a:rPr lang="ja-JP" altLang="en-US" dirty="0">
                <a:latin typeface="+mj-ea"/>
                <a:ea typeface="+mj-ea"/>
              </a:rPr>
              <a:t>・</a:t>
            </a:r>
            <a:r>
              <a:rPr lang="en-US" altLang="ja-JP" dirty="0">
                <a:latin typeface="+mj-ea"/>
                <a:ea typeface="+mj-ea"/>
              </a:rPr>
              <a:t>3</a:t>
            </a:r>
            <a:r>
              <a:rPr lang="ja-JP" altLang="en-US" dirty="0">
                <a:latin typeface="+mj-ea"/>
                <a:ea typeface="+mj-ea"/>
              </a:rPr>
              <a:t>月末</a:t>
            </a:r>
            <a:r>
              <a:rPr lang="ja-JP" altLang="en-US" sz="2400" dirty="0"/>
              <a:t>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7680176" y="6453337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660E82D-21E3-4960-B0D7-E28A810ABEEC}"/>
              </a:ext>
            </a:extLst>
          </p:cNvPr>
          <p:cNvSpPr/>
          <p:nvPr/>
        </p:nvSpPr>
        <p:spPr>
          <a:xfrm>
            <a:off x="8698962" y="260649"/>
            <a:ext cx="20104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/>
              <a:t>2023</a:t>
            </a:r>
            <a:r>
              <a:rPr lang="ja-JP" altLang="en-US" sz="1200" dirty="0"/>
              <a:t>年</a:t>
            </a:r>
            <a:r>
              <a:rPr lang="en-US" altLang="ja-JP" sz="1200" dirty="0"/>
              <a:t>9</a:t>
            </a:r>
            <a:r>
              <a:rPr lang="ja-JP" altLang="en-US" sz="1200" dirty="0"/>
              <a:t>月</a:t>
            </a:r>
            <a:r>
              <a:rPr lang="en-US" altLang="ja-JP" sz="1200" dirty="0"/>
              <a:t>20</a:t>
            </a:r>
            <a:r>
              <a:rPr lang="ja-JP" altLang="en-US" sz="1200" dirty="0"/>
              <a:t>日・日銀発表</a:t>
            </a:r>
          </a:p>
        </p:txBody>
      </p:sp>
      <p:sp>
        <p:nvSpPr>
          <p:cNvPr id="4" name="吹き出し: 線 3">
            <a:extLst>
              <a:ext uri="{FF2B5EF4-FFF2-40B4-BE49-F238E27FC236}">
                <a16:creationId xmlns:a16="http://schemas.microsoft.com/office/drawing/2014/main" id="{51753475-A876-47AD-A3E1-5F25C7E3C64A}"/>
              </a:ext>
            </a:extLst>
          </p:cNvPr>
          <p:cNvSpPr/>
          <p:nvPr/>
        </p:nvSpPr>
        <p:spPr>
          <a:xfrm>
            <a:off x="3791744" y="1298378"/>
            <a:ext cx="1872208" cy="360040"/>
          </a:xfrm>
          <a:prstGeom prst="borderCallout1">
            <a:avLst>
              <a:gd name="adj1" fmla="val 24719"/>
              <a:gd name="adj2" fmla="val 105856"/>
              <a:gd name="adj3" fmla="val 261192"/>
              <a:gd name="adj4" fmla="val 1406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純金融資産比率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5886C0-5B57-4EA8-ADC4-62E083C5D93F}"/>
              </a:ext>
            </a:extLst>
          </p:cNvPr>
          <p:cNvSpPr txBox="1"/>
          <p:nvPr/>
        </p:nvSpPr>
        <p:spPr>
          <a:xfrm>
            <a:off x="9120336" y="5994431"/>
            <a:ext cx="720080" cy="367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2023</a:t>
            </a:r>
            <a:endParaRPr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06A5064-7798-438A-A875-391849EBC897}"/>
              </a:ext>
            </a:extLst>
          </p:cNvPr>
          <p:cNvSpPr txBox="1"/>
          <p:nvPr/>
        </p:nvSpPr>
        <p:spPr>
          <a:xfrm>
            <a:off x="2711624" y="60399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1979</a:t>
            </a:r>
            <a:endParaRPr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70CD17D-730F-4E09-BACF-6153271D2419}"/>
              </a:ext>
            </a:extLst>
          </p:cNvPr>
          <p:cNvSpPr txBox="1"/>
          <p:nvPr/>
        </p:nvSpPr>
        <p:spPr>
          <a:xfrm>
            <a:off x="6672064" y="60399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2006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5021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274</Words>
  <Application>Microsoft Office PowerPoint</Application>
  <PresentationFormat>ワイド画面</PresentationFormat>
  <Paragraphs>55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Meiryo UI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貴子 柏原</cp:lastModifiedBy>
  <cp:revision>17</cp:revision>
  <dcterms:created xsi:type="dcterms:W3CDTF">2019-12-26T01:22:48Z</dcterms:created>
  <dcterms:modified xsi:type="dcterms:W3CDTF">2023-10-11T05:05:28Z</dcterms:modified>
</cp:coreProperties>
</file>