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3" r:id="rId4"/>
    <p:sldId id="261" r:id="rId5"/>
    <p:sldId id="260" r:id="rId6"/>
    <p:sldId id="259" r:id="rId7"/>
    <p:sldId id="258" r:id="rId8"/>
    <p:sldId id="257" r:id="rId9"/>
    <p:sldId id="256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38" autoAdjust="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&#65288;&#26085;&#31859;&#27431;&#6528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&#26085;&#26412;&#21830;&#24037;&#20250;&#35696;&#25152;\databox\&#36039;&#37329;&#24490;&#29872;&#34920;\&#23478;&#35336;&#12398;&#37329;&#34701;&#36039;&#29987;&#27083;&#25104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TIM&#20869;&#37096;\&#26085;&#26412;&#21830;&#24037;&#20250;&#35696;&#25152;\databox\&#36039;&#37329;&#24490;&#29872;&#34920;\&#23478;&#35336;&#12398;&#37329;&#34701;&#36039;&#29987;&#27083;&#25104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80359580032482"/>
          <c:y val="2.5333102186154234E-2"/>
          <c:w val="0.84733086432246951"/>
          <c:h val="0.7786755484244877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Sheet1!$B$74:$B$76</c:f>
              <c:numCache>
                <c:formatCode>0.0%</c:formatCode>
                <c:ptCount val="3"/>
                <c:pt idx="0">
                  <c:v>0.35499999999999998</c:v>
                </c:pt>
                <c:pt idx="1">
                  <c:v>0.126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6F-42BA-A290-114962327B0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172335600906978E-2"/>
                  <c:y val="-6.25750210826535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53106754512829E-2"/>
                      <c:h val="8.17571088812454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B6F-42BA-A290-114962327B0C}"/>
                </c:ext>
              </c:extLst>
            </c:dLbl>
            <c:dLbl>
              <c:idx val="2"/>
              <c:layout>
                <c:manualLayout>
                  <c:x val="-2.8344671201814059E-3"/>
                  <c:y val="-8.66425992779783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6F-42BA-A290-114962327B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Sheet1!$C$74:$C$76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4.9000000000000002E-2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6F-42BA-A290-114962327B0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Sheet1!$D$74:$D$76</c:f>
              <c:numCache>
                <c:formatCode>0.0%</c:formatCode>
                <c:ptCount val="3"/>
                <c:pt idx="0">
                  <c:v>0.10100000000000001</c:v>
                </c:pt>
                <c:pt idx="1">
                  <c:v>0.11899999999999999</c:v>
                </c:pt>
                <c:pt idx="2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6F-42BA-A290-114962327B0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Sheet1!$E$74:$E$76</c:f>
              <c:numCache>
                <c:formatCode>0.0%</c:formatCode>
                <c:ptCount val="3"/>
                <c:pt idx="0">
                  <c:v>0.21</c:v>
                </c:pt>
                <c:pt idx="1">
                  <c:v>0.39400000000000002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6F-42BA-A290-114962327B0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Sheet1!$F$74:$F$76</c:f>
              <c:numCache>
                <c:formatCode>0.0%</c:formatCode>
                <c:ptCount val="3"/>
                <c:pt idx="0">
                  <c:v>0.29099999999999998</c:v>
                </c:pt>
                <c:pt idx="1">
                  <c:v>0.28599999999999998</c:v>
                </c:pt>
                <c:pt idx="2">
                  <c:v>0.26200000000000001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6F-42BA-A290-114962327B0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Sheet1!$A$74:$A$76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Sheet1!$G$74:$G$76</c:f>
              <c:numCache>
                <c:formatCode>0.0%</c:formatCode>
                <c:ptCount val="3"/>
                <c:pt idx="0">
                  <c:v>2.1000000000000001E-2</c:v>
                </c:pt>
                <c:pt idx="1">
                  <c:v>2.7E-2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6F-42BA-A290-114962327B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927787521054491E-2"/>
          <c:y val="0.88032167418257679"/>
          <c:w val="0.93742546673125637"/>
          <c:h val="0.119512350440267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Sheet1!$B$67:$B$69</c:f>
              <c:numCache>
                <c:formatCode>0.0%</c:formatCode>
                <c:ptCount val="3"/>
                <c:pt idx="0">
                  <c:v>0.34499999999999997</c:v>
                </c:pt>
                <c:pt idx="1">
                  <c:v>0.13700000000000001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Sheet1!$C$67:$C$69</c:f>
              <c:numCache>
                <c:formatCode>0.0%</c:formatCode>
                <c:ptCount val="3"/>
                <c:pt idx="0">
                  <c:v>1.6E-2</c:v>
                </c:pt>
                <c:pt idx="1">
                  <c:v>2.5999999999999999E-2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Sheet1!$D$67:$D$69</c:f>
              <c:numCache>
                <c:formatCode>0.0%</c:formatCode>
                <c:ptCount val="3"/>
                <c:pt idx="0">
                  <c:v>0.104</c:v>
                </c:pt>
                <c:pt idx="1">
                  <c:v>0.126</c:v>
                </c:pt>
                <c:pt idx="2">
                  <c:v>4.4999999999999998E-2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Sheet1!$E$67:$E$69</c:f>
              <c:numCache>
                <c:formatCode>0.0%</c:formatCode>
                <c:ptCount val="3"/>
                <c:pt idx="0">
                  <c:v>0.19500000000000001</c:v>
                </c:pt>
                <c:pt idx="1">
                  <c:v>0.39800000000000002</c:v>
                </c:pt>
                <c:pt idx="2">
                  <c:v>0.10199999999999999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Sheet1!$F$67:$F$69</c:f>
              <c:numCache>
                <c:formatCode>0.0%</c:formatCode>
                <c:ptCount val="3"/>
                <c:pt idx="0">
                  <c:v>0.31900000000000001</c:v>
                </c:pt>
                <c:pt idx="1">
                  <c:v>0.28599999999999998</c:v>
                </c:pt>
                <c:pt idx="2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Sheet1!$A$67:$A$69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Sheet1!$G$67:$G$69</c:f>
              <c:numCache>
                <c:formatCode>0.0%</c:formatCode>
                <c:ptCount val="3"/>
                <c:pt idx="0">
                  <c:v>2.1000000000000001E-2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Sheet1!$B$62:$B$64</c:f>
              <c:numCache>
                <c:formatCode>0.0%</c:formatCode>
                <c:ptCount val="3"/>
                <c:pt idx="0">
                  <c:v>0.34300000000000003</c:v>
                </c:pt>
                <c:pt idx="1">
                  <c:v>0.13300000000000001</c:v>
                </c:pt>
                <c:pt idx="2">
                  <c:v>0.54300000000000004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2E-40A0-A4A0-BBA7EACC7734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3333333333333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2E-40A0-A4A0-BBA7EACC7734}"/>
                </c:ext>
              </c:extLst>
            </c:dLbl>
            <c:dLbl>
              <c:idx val="2"/>
              <c:layout>
                <c:manualLayout>
                  <c:x val="-2.7777777777777779E-3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Sheet1!$C$62:$C$64</c:f>
              <c:numCache>
                <c:formatCode>0.0%</c:formatCode>
                <c:ptCount val="3"/>
                <c:pt idx="0">
                  <c:v>1.7999999999999999E-2</c:v>
                </c:pt>
                <c:pt idx="1">
                  <c:v>4.2000000000000003E-2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2E-40A0-A4A0-BBA7EACC7734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1111111111111009E-2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2E-40A0-A4A0-BBA7EACC77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Sheet1!$D$62:$D$64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0.13200000000000001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2E-40A0-A4A0-BBA7EACC7734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Sheet1!$E$62:$E$64</c:f>
              <c:numCache>
                <c:formatCode>0.0%</c:formatCode>
                <c:ptCount val="3"/>
                <c:pt idx="0">
                  <c:v>0.182</c:v>
                </c:pt>
                <c:pt idx="1">
                  <c:v>0.378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E-40A0-A4A0-BBA7EACC7734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Sheet1!$F$62:$F$64</c:f>
              <c:numCache>
                <c:formatCode>0.0%</c:formatCode>
                <c:ptCount val="3"/>
                <c:pt idx="0">
                  <c:v>0.33800000000000002</c:v>
                </c:pt>
                <c:pt idx="1">
                  <c:v>0.28999999999999998</c:v>
                </c:pt>
                <c:pt idx="2">
                  <c:v>0.27400000000000002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2E-40A0-A4A0-BBA7EACC7734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Sheet1!$A$62:$A$64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Sheet1!$G$62:$G$64</c:f>
              <c:numCache>
                <c:formatCode>0.0%</c:formatCode>
                <c:ptCount val="3"/>
                <c:pt idx="0">
                  <c:v>2.3E-2</c:v>
                </c:pt>
                <c:pt idx="1">
                  <c:v>2.5000000000000001E-2</c:v>
                </c:pt>
                <c:pt idx="2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E2E-40A0-A4A0-BBA7EACC773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5.2682700944050128E-17"/>
                  <c:y val="4.85858551273092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Sheet1!$B$56:$B$58</c:f>
              <c:numCache>
                <c:formatCode>0.0%</c:formatCode>
                <c:ptCount val="3"/>
                <c:pt idx="0">
                  <c:v>0.34899999999999998</c:v>
                </c:pt>
                <c:pt idx="1">
                  <c:v>0.13700000000000001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A1-4DDC-9756-7B0500A445C7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111111111111059E-2"/>
                  <c:y val="-9.72222222222223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A1-4DDC-9756-7B0500A445C7}"/>
                </c:ext>
              </c:extLst>
            </c:dLbl>
            <c:dLbl>
              <c:idx val="2"/>
              <c:layout>
                <c:manualLayout>
                  <c:x val="-1.1111111111111112E-2"/>
                  <c:y val="-8.3333333333333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Sheet1!$C$56:$C$58</c:f>
              <c:numCache>
                <c:formatCode>0.0%</c:formatCode>
                <c:ptCount val="3"/>
                <c:pt idx="0">
                  <c:v>0.02</c:v>
                </c:pt>
                <c:pt idx="1">
                  <c:v>0.06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4A1-4DDC-9756-7B0500A445C7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7.87037037037037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A1-4DDC-9756-7B0500A445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Sheet1!$D$56:$D$58</c:f>
              <c:numCache>
                <c:formatCode>0.0%</c:formatCode>
                <c:ptCount val="3"/>
                <c:pt idx="0">
                  <c:v>8.6999999999999994E-2</c:v>
                </c:pt>
                <c:pt idx="1">
                  <c:v>0.123</c:v>
                </c:pt>
                <c:pt idx="2">
                  <c:v>3.4000000000000002E-2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A1-4DDC-9756-7B0500A445C7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Sheet1!$E$56:$E$58</c:f>
              <c:numCache>
                <c:formatCode>0.0%</c:formatCode>
                <c:ptCount val="3"/>
                <c:pt idx="0">
                  <c:v>0.17199999999999999</c:v>
                </c:pt>
                <c:pt idx="1">
                  <c:v>0.32500000000000001</c:v>
                </c:pt>
                <c:pt idx="2">
                  <c:v>9.6000000000000002E-2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A1-4DDC-9756-7B0500A445C7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Sheet1!$F$56:$F$58</c:f>
              <c:numCache>
                <c:formatCode>0.0%</c:formatCode>
                <c:ptCount val="3"/>
                <c:pt idx="0">
                  <c:v>0.35099999999999998</c:v>
                </c:pt>
                <c:pt idx="1">
                  <c:v>0.32600000000000001</c:v>
                </c:pt>
                <c:pt idx="2">
                  <c:v>0.28399999999999997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4A1-4DDC-9756-7B0500A445C7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Sheet1!$A$56:$A$58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Sheet1!$G$56:$G$58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0.03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4A1-4DDC-9756-7B0500A445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Sheet1!$B$49:$B$51</c:f>
              <c:numCache>
                <c:formatCode>0.0%</c:formatCode>
                <c:ptCount val="3"/>
                <c:pt idx="0">
                  <c:v>0.34</c:v>
                </c:pt>
                <c:pt idx="1">
                  <c:v>0.129</c:v>
                </c:pt>
                <c:pt idx="2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F3-4543-86E6-3819AD464AAC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8173703300555E-2"/>
                  <c:y val="-0.108462175701456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F3-4543-86E6-3819AD464AAC}"/>
                </c:ext>
              </c:extLst>
            </c:dLbl>
            <c:dLbl>
              <c:idx val="2"/>
              <c:layout>
                <c:manualLayout>
                  <c:x val="1.0057721592310319E-2"/>
                  <c:y val="-9.000052877354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Sheet1!$C$49:$C$51</c:f>
              <c:numCache>
                <c:formatCode>0.0%</c:formatCode>
                <c:ptCount val="3"/>
                <c:pt idx="0">
                  <c:v>2.3E-2</c:v>
                </c:pt>
                <c:pt idx="1">
                  <c:v>6.5000000000000002E-2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F3-4543-86E6-3819AD464AAC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5.7472694813202425E-3"/>
                  <c:y val="0.106154469835467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F3-4543-86E6-3819AD464A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Sheet1!$D$49:$D$51</c:f>
              <c:numCache>
                <c:formatCode>0.0%</c:formatCode>
                <c:ptCount val="3"/>
                <c:pt idx="0">
                  <c:v>8.7999999999999995E-2</c:v>
                </c:pt>
                <c:pt idx="1">
                  <c:v>0.12</c:v>
                </c:pt>
                <c:pt idx="2">
                  <c:v>3.9E-2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F3-4543-86E6-3819AD464AAC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Sheet1!$E$49:$E$51</c:f>
              <c:numCache>
                <c:formatCode>0.0%</c:formatCode>
                <c:ptCount val="3"/>
                <c:pt idx="0">
                  <c:v>0.188</c:v>
                </c:pt>
                <c:pt idx="1">
                  <c:v>0.34300000000000003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F3-4543-86E6-3819AD464AAC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Sheet1!$F$49:$F$51</c:f>
              <c:numCache>
                <c:formatCode>0.0%</c:formatCode>
                <c:ptCount val="3"/>
                <c:pt idx="0">
                  <c:v>0.34</c:v>
                </c:pt>
                <c:pt idx="1">
                  <c:v>0.317</c:v>
                </c:pt>
                <c:pt idx="2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F3-4543-86E6-3819AD464AAC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Sheet1!$A$49:$A$51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Sheet1!$G$49:$G$51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2.7E-2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F3-4543-86E6-3819AD464A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115346660816444E-2"/>
          <c:y val="0.92788332050651645"/>
          <c:w val="0.9738846533391835"/>
          <c:h val="5.76330521697595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Sheet1!$B$41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Sheet1!$B$42:$B$44</c:f>
              <c:numCache>
                <c:formatCode>0.0%</c:formatCode>
                <c:ptCount val="3"/>
                <c:pt idx="0">
                  <c:v>0.33300000000000002</c:v>
                </c:pt>
                <c:pt idx="1">
                  <c:v>0.13100000000000001</c:v>
                </c:pt>
                <c:pt idx="2">
                  <c:v>0.52500000000000002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8E-4BDE-9409-1541C90099FA}"/>
            </c:ext>
          </c:extLst>
        </c:ser>
        <c:ser>
          <c:idx val="1"/>
          <c:order val="1"/>
          <c:tx>
            <c:strRef>
              <c:f>Sheet1!$C$41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22342623994702E-2"/>
                  <c:y val="-0.125254519192728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8E-4BDE-9409-1541C90099FA}"/>
                </c:ext>
              </c:extLst>
            </c:dLbl>
            <c:dLbl>
              <c:idx val="1"/>
              <c:layout>
                <c:manualLayout>
                  <c:x val="2.9740332705804506E-2"/>
                  <c:y val="-0.11816464074785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8E-4BDE-9409-1541C90099FA}"/>
                </c:ext>
              </c:extLst>
            </c:dLbl>
            <c:dLbl>
              <c:idx val="2"/>
              <c:layout>
                <c:manualLayout>
                  <c:x val="5.9480665411609018E-3"/>
                  <c:y val="-0.1134380551179431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Sheet1!$C$42:$C$44</c:f>
              <c:numCache>
                <c:formatCode>0.0%</c:formatCode>
                <c:ptCount val="3"/>
                <c:pt idx="0">
                  <c:v>2.5000000000000001E-2</c:v>
                </c:pt>
                <c:pt idx="1">
                  <c:v>5.8999999999999997E-2</c:v>
                </c:pt>
                <c:pt idx="2">
                  <c:v>1.2999999999999999E-2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8E-4BDE-9409-1541C90099FA}"/>
            </c:ext>
          </c:extLst>
        </c:ser>
        <c:ser>
          <c:idx val="2"/>
          <c:order val="2"/>
          <c:tx>
            <c:strRef>
              <c:f>Sheet1!$D$41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5169064658573548E-3"/>
                  <c:y val="0.1299811048226432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8E-4BDE-9409-1541C90099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Sheet1!$D$42:$D$44</c:f>
              <c:numCache>
                <c:formatCode>0.0%</c:formatCode>
                <c:ptCount val="3"/>
                <c:pt idx="0">
                  <c:v>9.6000000000000002E-2</c:v>
                </c:pt>
                <c:pt idx="1">
                  <c:v>0.11799999999999999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8E-4BDE-9409-1541C90099FA}"/>
            </c:ext>
          </c:extLst>
        </c:ser>
        <c:ser>
          <c:idx val="3"/>
          <c:order val="3"/>
          <c:tx>
            <c:strRef>
              <c:f>Sheet1!$E$41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Sheet1!$E$42:$E$44</c:f>
              <c:numCache>
                <c:formatCode>0.0%</c:formatCode>
                <c:ptCount val="3"/>
                <c:pt idx="0">
                  <c:v>0.192</c:v>
                </c:pt>
                <c:pt idx="1">
                  <c:v>0.36199999999999999</c:v>
                </c:pt>
                <c:pt idx="2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8E-4BDE-9409-1541C90099FA}"/>
            </c:ext>
          </c:extLst>
        </c:ser>
        <c:ser>
          <c:idx val="4"/>
          <c:order val="4"/>
          <c:tx>
            <c:strRef>
              <c:f>Sheet1!$F$41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Sheet1!$F$42:$F$44</c:f>
              <c:numCache>
                <c:formatCode>0.0%</c:formatCode>
                <c:ptCount val="3"/>
                <c:pt idx="0">
                  <c:v>0.33400000000000002</c:v>
                </c:pt>
                <c:pt idx="1">
                  <c:v>0.30199999999999999</c:v>
                </c:pt>
                <c:pt idx="2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8E-4BDE-9409-1541C90099FA}"/>
            </c:ext>
          </c:extLst>
        </c:ser>
        <c:ser>
          <c:idx val="5"/>
          <c:order val="5"/>
          <c:tx>
            <c:strRef>
              <c:f>Sheet1!$G$41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Sheet1!$A$42:$A$44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Sheet1!$G$42:$G$44</c:f>
              <c:numCache>
                <c:formatCode>0.0%</c:formatCode>
                <c:ptCount val="3"/>
                <c:pt idx="0">
                  <c:v>2.1999999999999999E-2</c:v>
                </c:pt>
                <c:pt idx="1">
                  <c:v>2.8000000000000001E-2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38E-4BDE-9409-1541C90099F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6699552"/>
        <c:axId val="576700208"/>
      </c:barChart>
      <c:catAx>
        <c:axId val="576699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700208"/>
        <c:crosses val="autoZero"/>
        <c:auto val="1"/>
        <c:lblAlgn val="ctr"/>
        <c:lblOffset val="100"/>
        <c:noMultiLvlLbl val="0"/>
      </c:catAx>
      <c:valAx>
        <c:axId val="576700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669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Sheet1!$B$30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Sheet1!$B$31:$B$33</c:f>
              <c:numCache>
                <c:formatCode>0.0%</c:formatCode>
                <c:ptCount val="3"/>
                <c:pt idx="0">
                  <c:v>0.32200000000000001</c:v>
                </c:pt>
                <c:pt idx="1">
                  <c:v>0.13400000000000001</c:v>
                </c:pt>
                <c:pt idx="2">
                  <c:v>0.51500000000000001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DD-4592-83DE-460556E0F2E0}"/>
            </c:ext>
          </c:extLst>
        </c:ser>
        <c:ser>
          <c:idx val="1"/>
          <c:order val="1"/>
          <c:tx>
            <c:strRef>
              <c:f>Sheet1!$C$30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654078635069912E-2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DD-4592-83DE-460556E0F2E0}"/>
                </c:ext>
              </c:extLst>
            </c:dLbl>
            <c:dLbl>
              <c:idx val="1"/>
              <c:layout>
                <c:manualLayout>
                  <c:x val="1.598111795260487E-2"/>
                  <c:y val="-0.104440416045423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DD-4592-83DE-460556E0F2E0}"/>
                </c:ext>
              </c:extLst>
            </c:dLbl>
            <c:dLbl>
              <c:idx val="2"/>
              <c:layout>
                <c:manualLayout>
                  <c:x val="-1.3317598293837391E-3"/>
                  <c:y val="-0.1067108598724975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Sheet1!$C$31:$C$33</c:f>
              <c:numCache>
                <c:formatCode>0.0%</c:formatCode>
                <c:ptCount val="3"/>
                <c:pt idx="0">
                  <c:v>3.2000000000000001E-2</c:v>
                </c:pt>
                <c:pt idx="1">
                  <c:v>5.6000000000000001E-2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DD-4592-83DE-460556E0F2E0}"/>
            </c:ext>
          </c:extLst>
        </c:ser>
        <c:ser>
          <c:idx val="2"/>
          <c:order val="2"/>
          <c:tx>
            <c:strRef>
              <c:f>Sheet1!$D$30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4.261631454027965E-2"/>
                  <c:y val="-0.108981303699572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DD-4592-83DE-460556E0F2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Sheet1!$D$31:$D$33</c:f>
              <c:numCache>
                <c:formatCode>0.0%</c:formatCode>
                <c:ptCount val="3"/>
                <c:pt idx="0">
                  <c:v>9.1999999999999998E-2</c:v>
                </c:pt>
                <c:pt idx="1">
                  <c:v>0.11</c:v>
                </c:pt>
                <c:pt idx="2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DD-4592-83DE-460556E0F2E0}"/>
            </c:ext>
          </c:extLst>
        </c:ser>
        <c:ser>
          <c:idx val="3"/>
          <c:order val="3"/>
          <c:tx>
            <c:strRef>
              <c:f>Sheet1!$E$30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Sheet1!$E$31:$E$33</c:f>
              <c:numCache>
                <c:formatCode>0.0%</c:formatCode>
                <c:ptCount val="3"/>
                <c:pt idx="0">
                  <c:v>0.182</c:v>
                </c:pt>
                <c:pt idx="1">
                  <c:v>0.35799999999999998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DD-4592-83DE-460556E0F2E0}"/>
            </c:ext>
          </c:extLst>
        </c:ser>
        <c:ser>
          <c:idx val="4"/>
          <c:order val="4"/>
          <c:tx>
            <c:strRef>
              <c:f>Sheet1!$F$30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Sheet1!$F$31:$F$33</c:f>
              <c:numCache>
                <c:formatCode>0.0%</c:formatCode>
                <c:ptCount val="3"/>
                <c:pt idx="0">
                  <c:v>0.34</c:v>
                </c:pt>
                <c:pt idx="1">
                  <c:v>0.312</c:v>
                </c:pt>
                <c:pt idx="2">
                  <c:v>0.28799999999999998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DD-4592-83DE-460556E0F2E0}"/>
            </c:ext>
          </c:extLst>
        </c:ser>
        <c:ser>
          <c:idx val="5"/>
          <c:order val="5"/>
          <c:tx>
            <c:strRef>
              <c:f>Sheet1!$G$30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Sheet1!$A$31:$A$33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Sheet1!$G$31:$G$33</c:f>
              <c:numCache>
                <c:formatCode>0.0%</c:formatCode>
                <c:ptCount val="3"/>
                <c:pt idx="0">
                  <c:v>2.3E-2</c:v>
                </c:pt>
                <c:pt idx="1">
                  <c:v>2.9000000000000001E-2</c:v>
                </c:pt>
                <c:pt idx="2">
                  <c:v>2.9000000000000001E-2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DD-4592-83DE-460556E0F2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5265832"/>
        <c:axId val="445270424"/>
      </c:barChart>
      <c:catAx>
        <c:axId val="445265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70424"/>
        <c:crosses val="autoZero"/>
        <c:auto val="1"/>
        <c:lblAlgn val="ctr"/>
        <c:lblOffset val="100"/>
        <c:noMultiLvlLbl val="0"/>
      </c:catAx>
      <c:valAx>
        <c:axId val="44527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4526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790524687101374E-4"/>
          <c:y val="0.84529629108861393"/>
          <c:w val="0.99978209475312896"/>
          <c:h val="0.13982275653043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Sheet1!$B$22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Sheet1!$B$23:$B$25</c:f>
              <c:numCache>
                <c:formatCode>0.0%</c:formatCode>
                <c:ptCount val="3"/>
                <c:pt idx="0">
                  <c:v>0.34399999999999997</c:v>
                </c:pt>
                <c:pt idx="1">
                  <c:v>0.13700000000000001</c:v>
                </c:pt>
                <c:pt idx="2">
                  <c:v>0.51800000000000002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D2-4E80-8236-E216C505C8B5}"/>
            </c:ext>
          </c:extLst>
        </c:ser>
        <c:ser>
          <c:idx val="1"/>
          <c:order val="1"/>
          <c:tx>
            <c:strRef>
              <c:f>Sheet1!$C$22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654511123634826E-3"/>
                  <c:y val="-0.1224899211049169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D2-4E80-8236-E216C505C8B5}"/>
                </c:ext>
              </c:extLst>
            </c:dLbl>
            <c:dLbl>
              <c:idx val="1"/>
              <c:layout>
                <c:manualLayout>
                  <c:x val="2.6848714226981232E-2"/>
                  <c:y val="-0.1317344434524579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9D2-4E80-8236-E216C505C8B5}"/>
                </c:ext>
              </c:extLst>
            </c:dLbl>
            <c:dLbl>
              <c:idx val="2"/>
              <c:layout>
                <c:manualLayout>
                  <c:x val="-4.2392706674180894E-3"/>
                  <c:y val="-9.7067484649179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Sheet1!$C$23:$C$25</c:f>
              <c:numCache>
                <c:formatCode>0.0%</c:formatCode>
                <c:ptCount val="3"/>
                <c:pt idx="0">
                  <c:v>0.04</c:v>
                </c:pt>
                <c:pt idx="1">
                  <c:v>4.5999999999999999E-2</c:v>
                </c:pt>
                <c:pt idx="2">
                  <c:v>1.4E-2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D2-4E80-8236-E216C505C8B5}"/>
            </c:ext>
          </c:extLst>
        </c:ser>
        <c:ser>
          <c:idx val="2"/>
          <c:order val="2"/>
          <c:tx>
            <c:strRef>
              <c:f>Sheet1!$D$22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076287956632595E-2"/>
                  <c:y val="-9.93786152360646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D2-4E80-8236-E216C505C8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Sheet1!$D$23:$D$25</c:f>
              <c:numCache>
                <c:formatCode>0.0%</c:formatCode>
                <c:ptCount val="3"/>
                <c:pt idx="0">
                  <c:v>8.5999999999999993E-2</c:v>
                </c:pt>
                <c:pt idx="1">
                  <c:v>0.13</c:v>
                </c:pt>
                <c:pt idx="2">
                  <c:v>5.5E-2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D2-4E80-8236-E216C505C8B5}"/>
            </c:ext>
          </c:extLst>
        </c:ser>
        <c:ser>
          <c:idx val="3"/>
          <c:order val="3"/>
          <c:tx>
            <c:strRef>
              <c:f>Sheet1!$E$22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Sheet1!$E$23:$E$25</c:f>
              <c:numCache>
                <c:formatCode>0.0%</c:formatCode>
                <c:ptCount val="3"/>
                <c:pt idx="0">
                  <c:v>0.16900000000000001</c:v>
                </c:pt>
                <c:pt idx="1">
                  <c:v>0.34200000000000003</c:v>
                </c:pt>
                <c:pt idx="2">
                  <c:v>9.7000000000000003E-2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D2-4E80-8236-E216C505C8B5}"/>
            </c:ext>
          </c:extLst>
        </c:ser>
        <c:ser>
          <c:idx val="4"/>
          <c:order val="4"/>
          <c:tx>
            <c:strRef>
              <c:f>Sheet1!$F$22</c:f>
              <c:strCache>
                <c:ptCount val="1"/>
                <c:pt idx="0">
                  <c:v>保険・年金・定型保証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Sheet1!$F$23:$F$25</c:f>
              <c:numCache>
                <c:formatCode>0.0%</c:formatCode>
                <c:ptCount val="3"/>
                <c:pt idx="0">
                  <c:v>0.33500000000000002</c:v>
                </c:pt>
                <c:pt idx="1">
                  <c:v>0.317</c:v>
                </c:pt>
                <c:pt idx="2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D2-4E80-8236-E216C505C8B5}"/>
            </c:ext>
          </c:extLst>
        </c:ser>
        <c:ser>
          <c:idx val="5"/>
          <c:order val="5"/>
          <c:tx>
            <c:strRef>
              <c:f>Sheet1!$G$22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Sheet1!$A$23:$A$25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Sheet1!$G$23:$G$25</c:f>
              <c:numCache>
                <c:formatCode>0.0%</c:formatCode>
                <c:ptCount val="3"/>
                <c:pt idx="0">
                  <c:v>2.5999999999999999E-2</c:v>
                </c:pt>
                <c:pt idx="1">
                  <c:v>2.7E-2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D2-4E80-8236-E216C505C8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4215296"/>
        <c:axId val="574215624"/>
      </c:barChart>
      <c:catAx>
        <c:axId val="57421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624"/>
        <c:crosses val="autoZero"/>
        <c:auto val="1"/>
        <c:lblAlgn val="ctr"/>
        <c:lblOffset val="100"/>
        <c:noMultiLvlLbl val="0"/>
      </c:catAx>
      <c:valAx>
        <c:axId val="57421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421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83968105669983"/>
          <c:w val="1"/>
          <c:h val="0.1302935354219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Sheet1!$B$4:$B$6</c:f>
              <c:numCache>
                <c:formatCode>0.0%</c:formatCode>
                <c:ptCount val="3"/>
                <c:pt idx="0">
                  <c:v>0.35</c:v>
                </c:pt>
                <c:pt idx="1">
                  <c:v>0.13300000000000001</c:v>
                </c:pt>
                <c:pt idx="2">
                  <c:v>0.51700000000000002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3DA-A8B4-C11ADC2A59EB}"/>
            </c:ext>
          </c:extLst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債券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32675600600652E-2"/>
                  <c:y val="-0.112615216737782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14-43DA-A8B4-C11ADC2A59EB}"/>
                </c:ext>
              </c:extLst>
            </c:dLbl>
            <c:dLbl>
              <c:idx val="1"/>
              <c:layout>
                <c:manualLayout>
                  <c:x val="3.1531266173316308E-2"/>
                  <c:y val="-0.11151114598545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859354527670892E-2"/>
                      <c:h val="6.50518487273541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E14-43DA-A8B4-C11ADC2A59EB}"/>
                </c:ext>
              </c:extLst>
            </c:dLbl>
            <c:dLbl>
              <c:idx val="2"/>
              <c:layout>
                <c:manualLayout>
                  <c:x val="-8.5994362290862207E-3"/>
                  <c:y val="-0.105990792223794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Sheet1!$C$4:$C$6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4.4999999999999998E-2</c:v>
                </c:pt>
                <c:pt idx="2">
                  <c:v>1.6E-2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3DA-A8B4-C11ADC2A59EB}"/>
            </c:ext>
          </c:extLst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投資信託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0065351201201304E-2"/>
                  <c:y val="0.1104070752331197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14-43DA-A8B4-C11ADC2A59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Sheet1!$D$4:$D$6</c:f>
              <c:numCache>
                <c:formatCode>0.0%</c:formatCode>
                <c:ptCount val="3"/>
                <c:pt idx="0">
                  <c:v>0.08</c:v>
                </c:pt>
                <c:pt idx="1">
                  <c:v>0.129</c:v>
                </c:pt>
                <c:pt idx="2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14-43DA-A8B4-C11ADC2A59EB}"/>
            </c:ext>
          </c:extLst>
        </c:ser>
        <c:ser>
          <c:idx val="3"/>
          <c:order val="3"/>
          <c:tx>
            <c:strRef>
              <c:f>Sheet1!$E$3</c:f>
              <c:strCache>
                <c:ptCount val="1"/>
                <c:pt idx="0">
                  <c:v>株式・出資金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Sheet1!$E$4:$E$6</c:f>
              <c:numCache>
                <c:formatCode>0.0%</c:formatCode>
                <c:ptCount val="3"/>
                <c:pt idx="0">
                  <c:v>0.16800000000000001</c:v>
                </c:pt>
                <c:pt idx="1">
                  <c:v>0.34300000000000003</c:v>
                </c:pt>
                <c:pt idx="2">
                  <c:v>0.108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E14-43DA-A8B4-C11ADC2A59EB}"/>
            </c:ext>
          </c:extLst>
        </c:ser>
        <c:ser>
          <c:idx val="4"/>
          <c:order val="4"/>
          <c:tx>
            <c:strRef>
              <c:f>Sheet1!$F$3</c:f>
              <c:strCache>
                <c:ptCount val="1"/>
                <c:pt idx="0">
                  <c:v>保険・年金準備金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Sheet1!$F$4:$F$6</c:f>
              <c:numCache>
                <c:formatCode>0.0%</c:formatCode>
                <c:ptCount val="3"/>
                <c:pt idx="0">
                  <c:v>0.32600000000000001</c:v>
                </c:pt>
                <c:pt idx="1">
                  <c:v>0.32100000000000001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14-43DA-A8B4-C11ADC2A59EB}"/>
            </c:ext>
          </c:extLst>
        </c:ser>
        <c:ser>
          <c:idx val="5"/>
          <c:order val="5"/>
          <c:tx>
            <c:strRef>
              <c:f>Sheet1!$G$3</c:f>
              <c:strCache>
                <c:ptCount val="1"/>
                <c:pt idx="0">
                  <c:v>その他計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Sheet1!$A$4:$A$6</c:f>
              <c:strCache>
                <c:ptCount val="3"/>
                <c:pt idx="0">
                  <c:v>ユーロ</c:v>
                </c:pt>
                <c:pt idx="1">
                  <c:v>米国</c:v>
                </c:pt>
                <c:pt idx="2">
                  <c:v>日本</c:v>
                </c:pt>
              </c:strCache>
            </c:strRef>
          </c:cat>
          <c:val>
            <c:numRef>
              <c:f>Sheet1!$G$4:$G$6</c:f>
              <c:numCache>
                <c:formatCode>0.0%</c:formatCode>
                <c:ptCount val="3"/>
                <c:pt idx="0">
                  <c:v>2.7E-2</c:v>
                </c:pt>
                <c:pt idx="1">
                  <c:v>2.8000000000000001E-2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14-43DA-A8B4-C11ADC2A59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39962632"/>
        <c:axId val="539960664"/>
      </c:barChart>
      <c:catAx>
        <c:axId val="539962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0664"/>
        <c:crosses val="autoZero"/>
        <c:auto val="1"/>
        <c:lblAlgn val="ctr"/>
        <c:lblOffset val="100"/>
        <c:noMultiLvlLbl val="0"/>
      </c:catAx>
      <c:valAx>
        <c:axId val="539960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9962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088929874682269E-2"/>
          <c:y val="0.8614600193246853"/>
          <c:w val="0.97299584885321599"/>
          <c:h val="0.12521381758721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96EB4A-BB6D-4501-90EA-74446E08F3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D2D4EC-D404-451A-A62A-77173BA2B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CFED95-58F9-44CF-A48B-34445E50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F791C-903A-4A73-A25A-475376D0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F7C286-6CEB-4A73-B546-AAC2B2E6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3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9ED73-80E8-4A56-AACD-1EEC0525A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2D01E41-F671-4D7E-90E0-B8DFF4478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7B82DA-E9A8-419C-8CC0-CB9C8096C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4DC787-479F-46FC-8A90-3A1F152A7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622F75-24F9-410E-8771-F10E79E2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1010F9-1FF0-4644-AB87-85EA5AC39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DC8A49-BDC6-43CF-8549-18E88F3D1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7144E6-9F35-474D-A4B0-6B6EFE70B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3AFE9C-789A-445F-873B-4AEDE75DC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91E21-F584-475E-88E8-502DDCE2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35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CC494F-12D2-4B6C-8367-EF9218F52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0D276C-E9A5-4F47-9412-5C760220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0FDBF6-761D-4C9A-83D8-EAE5A4BC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8FCF4-1614-40FF-A53D-CB65B09E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BFCBDA-BCBD-430B-A4A2-C9F8D5D5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B8375-C76B-4F0D-A0E8-46382DB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89ACD3-9BF5-4529-8A9A-9D3FE18F6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46445-0D30-4678-BBFC-6AD05F6C4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9C7ECD-A4FB-4342-8F49-37CDA609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3CC347-4E80-4E2E-AC31-9E66933EB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93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7BDDC-2C04-41A5-9948-36318569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16F2A-BD18-4675-BB7B-C1C6398FB2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0C5A2B-C7C5-45FF-9767-5CA4071C6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8901BF-6CB6-4954-8CBD-F2623315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8F6107-A3C9-4CBB-AA08-2A7ED136E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D0D9B-E27B-488C-A7D4-CBE3BED25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8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51C0B7-41C9-4A6F-8F50-A34270CCA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FB97CD-512D-4E08-8269-3245259A9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65534F-F00D-4C60-922A-1C93FEB7F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1C699E-627D-438A-BCDB-B9BC3976E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33873E5-A6C3-44A4-8DFB-DFDDA4711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9CE5CA-B0C2-48BF-A1B5-CBE2FD43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D743D2-E67E-47C4-9A17-3831EFAB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69303FC-45A4-4B2C-B3DB-976D4C11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7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CFDCC2-7A74-4858-9BF3-1A4D4C7EB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24C8BF-9FC6-4E29-9D88-4B590181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687A347-3347-48E7-AEE5-C5CFD2C3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4A731B-7AB5-4855-81BB-16FE4930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58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8FED0-BD1C-4657-97B5-588C1168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C5E8E7-3E1E-4192-A935-0A71EB83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F60CC-0158-42C9-927E-E286D8E7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0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399ABB-4DFA-44B7-8A54-36631C1C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DA260B-4A4B-4ADA-9826-2EB9631CE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2F1122-EF26-4789-B2A0-0EB50566F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3D6974-B09C-4109-A457-8D56AFE9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EC4646-9B2C-41F9-9421-A126AD6D4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F612D8-2E31-4AB0-9051-F56716F3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93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92B526-35C1-420A-966B-DFF481738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8D7C5D-8EFD-474D-B2D5-B6EAA84D1A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740DF7-1498-48A1-AEB8-94813FF13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16B6B-7A40-4544-87D1-351FD1200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B8C022-3B08-485E-9705-1D13F716B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2D7E04-7468-461F-AEAB-8C4745A7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788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88B54F-F38F-4AC1-9D4A-DD670BDE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E388B6-CC45-4ADF-858C-9F530EADE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C94F7-817F-4608-A255-711FA8ED5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393B3-679F-4B5A-A578-4011D5DDAEB0}" type="datetimeFigureOut">
              <a:rPr kumimoji="1" lang="ja-JP" altLang="en-US" smtClean="0"/>
              <a:t>2023/9/1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57C5F6-2556-4BD1-B331-AE1D9A5C6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5CF96D-3240-4490-94A2-4B246F638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DDC7B-0578-457C-A926-B264114A9A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2023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2,043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141693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114.3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28.6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038ECD0D-4150-4A19-BBBD-5020D59AAE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8292303"/>
              </p:ext>
            </p:extLst>
          </p:nvPr>
        </p:nvGraphicFramePr>
        <p:xfrm>
          <a:off x="395536" y="1035699"/>
          <a:ext cx="8987394" cy="551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24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>
                <a:solidFill>
                  <a:schemeClr val="bg1"/>
                </a:solidFill>
              </a:rPr>
              <a:t>2022</a:t>
            </a:r>
            <a:endParaRPr lang="en-US" altLang="ja-JP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/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6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8727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</a:t>
            </a:r>
            <a:r>
              <a:rPr lang="en-US" altLang="ja-JP" sz="3200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1,946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93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109.6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27.6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3F0B6AB8-5099-4E3E-B9B3-37EE99BB76C6}"/>
              </a:ext>
            </a:extLst>
          </p:cNvPr>
          <p:cNvGraphicFramePr>
            <a:graphicFrameLocks/>
          </p:cNvGraphicFramePr>
          <p:nvPr/>
        </p:nvGraphicFramePr>
        <p:xfrm>
          <a:off x="196756" y="832147"/>
          <a:ext cx="9411070" cy="571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752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63142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2020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2020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1,845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87.0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25.1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08DFCC13-93BD-4525-8EB8-D736C317D0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689611"/>
              </p:ext>
            </p:extLst>
          </p:nvPr>
        </p:nvGraphicFramePr>
        <p:xfrm>
          <a:off x="395535" y="999736"/>
          <a:ext cx="8987395" cy="522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663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36638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2019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29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1,835</a:t>
            </a:r>
            <a:r>
              <a:rPr lang="ja-JP" altLang="en-US" dirty="0"/>
              <a:t>兆</a:t>
            </a:r>
            <a:r>
              <a:rPr kumimoji="1" lang="ja-JP" altLang="en-US" sz="1800" dirty="0"/>
              <a:t>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88.9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24.5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151D2C55-6448-40C4-B801-1F7C535074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3888406"/>
              </p:ext>
            </p:extLst>
          </p:nvPr>
        </p:nvGraphicFramePr>
        <p:xfrm>
          <a:off x="543951" y="1046923"/>
          <a:ext cx="8838980" cy="5168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0213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B5D84DFF-ABC5-4EF1-A51F-33315DC7B0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615564"/>
              </p:ext>
            </p:extLst>
          </p:nvPr>
        </p:nvGraphicFramePr>
        <p:xfrm>
          <a:off x="295422" y="1097280"/>
          <a:ext cx="9692640" cy="5289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2F2DAF0-C20D-42ED-8F09-D2B3DA02636A}"/>
              </a:ext>
            </a:extLst>
          </p:cNvPr>
          <p:cNvSpPr/>
          <p:nvPr/>
        </p:nvSpPr>
        <p:spPr>
          <a:xfrm>
            <a:off x="395536" y="260648"/>
            <a:ext cx="5223386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2018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125996-3CCD-4201-9C24-FA2943E14FB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AF14B-2ABE-4493-973F-F5E58FE6DEFD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1,829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BE42C-19A6-4D55-8622-832DBD77A0FB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81.7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109612B-FD6D-417F-9BF3-237A57EF797E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24.0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179043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8FBACE0D-AC97-437B-9C48-CA28BA4960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1109586"/>
              </p:ext>
            </p:extLst>
          </p:nvPr>
        </p:nvGraphicFramePr>
        <p:xfrm>
          <a:off x="395536" y="956603"/>
          <a:ext cx="9536254" cy="55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AD4275-F19D-4C54-B8CC-227726F5917E}"/>
              </a:ext>
            </a:extLst>
          </p:cNvPr>
          <p:cNvSpPr/>
          <p:nvPr/>
        </p:nvSpPr>
        <p:spPr>
          <a:xfrm>
            <a:off x="395536" y="260648"/>
            <a:ext cx="5210134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2017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909AD11-6C62-467F-B0D5-E34B94E5CA21}"/>
              </a:ext>
            </a:extLst>
          </p:cNvPr>
          <p:cNvSpPr/>
          <p:nvPr/>
        </p:nvSpPr>
        <p:spPr>
          <a:xfrm>
            <a:off x="9256581" y="6550223"/>
            <a:ext cx="2967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2D7E92A-F293-42B4-BAE9-BD740B7E6F77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1,809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33CEB8-8B9E-4F13-9E00-CBBCDC069159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77.1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C598606-FA08-4E98-82ED-CE1FA029AF31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23.3</a:t>
            </a:r>
            <a:r>
              <a:rPr kumimoji="1" lang="ja-JP" altLang="en-US" sz="1800" dirty="0"/>
              <a:t>兆ユーロ）</a:t>
            </a:r>
          </a:p>
        </p:txBody>
      </p:sp>
    </p:spTree>
    <p:extLst>
      <p:ext uri="{BB962C8B-B14F-4D97-AF65-F5344CB8AC3E}">
        <p14:creationId xmlns:p14="http://schemas.microsoft.com/office/powerpoint/2010/main" val="271583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F613A4E-57C8-4D15-8417-EF3CE06E816E}"/>
              </a:ext>
            </a:extLst>
          </p:cNvPr>
          <p:cNvSpPr/>
          <p:nvPr/>
        </p:nvSpPr>
        <p:spPr>
          <a:xfrm>
            <a:off x="395536" y="260648"/>
            <a:ext cx="5210134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2016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3F2156-1C9B-478E-B8C7-92A9D352B16B}"/>
              </a:ext>
            </a:extLst>
          </p:cNvPr>
          <p:cNvSpPr/>
          <p:nvPr/>
        </p:nvSpPr>
        <p:spPr>
          <a:xfrm>
            <a:off x="9256581" y="6550223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2016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DE9AB-7579-4A8A-9738-63025C22CBA3}"/>
              </a:ext>
            </a:extLst>
          </p:cNvPr>
          <p:cNvSpPr txBox="1"/>
          <p:nvPr/>
        </p:nvSpPr>
        <p:spPr>
          <a:xfrm>
            <a:off x="9382933" y="1714876"/>
            <a:ext cx="226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1,741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ECA6AF-386D-4AD6-A4BC-4378535D42C2}"/>
              </a:ext>
            </a:extLst>
          </p:cNvPr>
          <p:cNvSpPr txBox="1"/>
          <p:nvPr/>
        </p:nvSpPr>
        <p:spPr>
          <a:xfrm>
            <a:off x="9382932" y="3244334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70.3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0DCFC62-11ED-4A95-ABD9-11CA41918235}"/>
              </a:ext>
            </a:extLst>
          </p:cNvPr>
          <p:cNvSpPr txBox="1"/>
          <p:nvPr/>
        </p:nvSpPr>
        <p:spPr>
          <a:xfrm>
            <a:off x="9382930" y="4589126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21.7</a:t>
            </a:r>
            <a:r>
              <a:rPr kumimoji="1" lang="ja-JP" altLang="en-US" sz="1800" dirty="0"/>
              <a:t>兆ユーロ）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213D3557-7A30-4BA9-94F5-21B28EAEF0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565241"/>
              </p:ext>
            </p:extLst>
          </p:nvPr>
        </p:nvGraphicFramePr>
        <p:xfrm>
          <a:off x="395535" y="1055077"/>
          <a:ext cx="8987395" cy="5495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942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265386-45D3-40EE-A9E1-02A13872462A}"/>
              </a:ext>
            </a:extLst>
          </p:cNvPr>
          <p:cNvSpPr/>
          <p:nvPr/>
        </p:nvSpPr>
        <p:spPr>
          <a:xfrm>
            <a:off x="395536" y="260648"/>
            <a:ext cx="5475177" cy="571500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>
                <a:solidFill>
                  <a:schemeClr val="bg1"/>
                </a:solidFill>
              </a:rPr>
              <a:t>家計の金融資産構成　</a:t>
            </a:r>
            <a:r>
              <a:rPr lang="en-US" altLang="ja-JP" sz="3200" dirty="0">
                <a:solidFill>
                  <a:schemeClr val="bg1"/>
                </a:solidFill>
              </a:rPr>
              <a:t>2015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13BDDD5-8315-4499-9C12-0BC6960D15B7}"/>
              </a:ext>
            </a:extLst>
          </p:cNvPr>
          <p:cNvSpPr txBox="1"/>
          <p:nvPr/>
        </p:nvSpPr>
        <p:spPr>
          <a:xfrm>
            <a:off x="9256581" y="1729913"/>
            <a:ext cx="1800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1,708</a:t>
            </a:r>
            <a:r>
              <a:rPr kumimoji="1" lang="ja-JP" altLang="en-US" sz="1800" dirty="0"/>
              <a:t>兆円）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C4906C-456D-44CC-AC8C-81F68508EFDE}"/>
              </a:ext>
            </a:extLst>
          </p:cNvPr>
          <p:cNvSpPr txBox="1"/>
          <p:nvPr/>
        </p:nvSpPr>
        <p:spPr>
          <a:xfrm>
            <a:off x="9382932" y="3128929"/>
            <a:ext cx="1800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69.4</a:t>
            </a:r>
            <a:r>
              <a:rPr kumimoji="1" lang="ja-JP" altLang="en-US" sz="1800" dirty="0"/>
              <a:t>兆ドル）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F4B860A-D62A-4326-9684-F9FA0E5F7CB0}"/>
              </a:ext>
            </a:extLst>
          </p:cNvPr>
          <p:cNvSpPr txBox="1"/>
          <p:nvPr/>
        </p:nvSpPr>
        <p:spPr>
          <a:xfrm>
            <a:off x="9256581" y="4654910"/>
            <a:ext cx="208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/>
              <a:t>（</a:t>
            </a:r>
            <a:r>
              <a:rPr kumimoji="1" lang="en-US" altLang="ja-JP" sz="1800" dirty="0"/>
              <a:t>21.1</a:t>
            </a:r>
            <a:r>
              <a:rPr kumimoji="1" lang="ja-JP" altLang="en-US" sz="1800" dirty="0"/>
              <a:t>兆ユーロ）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96BD255-3254-44D6-94AB-41CFB3B7A27D}"/>
              </a:ext>
            </a:extLst>
          </p:cNvPr>
          <p:cNvSpPr/>
          <p:nvPr/>
        </p:nvSpPr>
        <p:spPr>
          <a:xfrm>
            <a:off x="9256581" y="6550223"/>
            <a:ext cx="29354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2015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日本銀行調査統計局</a:t>
            </a:r>
            <a:endParaRPr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91206742-F75C-4DDF-B292-0BCF2B9CD5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701313"/>
              </p:ext>
            </p:extLst>
          </p:nvPr>
        </p:nvGraphicFramePr>
        <p:xfrm>
          <a:off x="395536" y="954156"/>
          <a:ext cx="8861046" cy="575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676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273</Words>
  <Application>Microsoft Office PowerPoint</Application>
  <PresentationFormat>ワイド画面</PresentationFormat>
  <Paragraphs>47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18</cp:revision>
  <dcterms:created xsi:type="dcterms:W3CDTF">2018-09-12T01:05:03Z</dcterms:created>
  <dcterms:modified xsi:type="dcterms:W3CDTF">2023-09-01T06:38:22Z</dcterms:modified>
</cp:coreProperties>
</file>