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6.xml" ContentType="application/vnd.openxmlformats-officedocument.themeOverride+xml"/>
  <Override PartName="/ppt/drawings/drawing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7.xml" ContentType="application/vnd.openxmlformats-officedocument.themeOverride+xml"/>
  <Override PartName="/ppt/drawings/drawing5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8.xml" ContentType="application/vnd.openxmlformats-officedocument.themeOverride+xml"/>
  <Override PartName="/ppt/drawings/drawing6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9.xml" ContentType="application/vnd.openxmlformats-officedocument.themeOverride+xml"/>
  <Override PartName="/ppt/drawings/drawing7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0.xml" ContentType="application/vnd.openxmlformats-officedocument.themeOverride+xml"/>
  <Override PartName="/ppt/drawings/drawing8.xml" ContentType="application/vnd.openxmlformats-officedocument.drawingml.chartshape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89" r:id="rId3"/>
    <p:sldId id="275" r:id="rId4"/>
    <p:sldId id="268" r:id="rId5"/>
    <p:sldId id="281" r:id="rId6"/>
    <p:sldId id="265" r:id="rId7"/>
    <p:sldId id="267" r:id="rId8"/>
    <p:sldId id="273" r:id="rId9"/>
    <p:sldId id="278" r:id="rId10"/>
    <p:sldId id="283" r:id="rId11"/>
    <p:sldId id="286" r:id="rId12"/>
    <p:sldId id="287" r:id="rId13"/>
    <p:sldId id="290" r:id="rId14"/>
    <p:sldId id="288" r:id="rId15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oko Fuchigami" initials="NF" lastIdx="2" clrIdx="0">
    <p:extLst>
      <p:ext uri="{19B8F6BF-5375-455C-9EA6-DF929625EA0E}">
        <p15:presenceInfo xmlns:p15="http://schemas.microsoft.com/office/powerpoint/2012/main" userId="703239b1b6edd12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9" autoAdjust="0"/>
    <p:restoredTop sz="94238" autoAdjust="0"/>
  </p:normalViewPr>
  <p:slideViewPr>
    <p:cSldViewPr snapToGrid="0">
      <p:cViewPr varScale="1">
        <p:scale>
          <a:sx n="77" d="100"/>
          <a:sy n="77" d="100"/>
        </p:scale>
        <p:origin x="68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10.xml"/><Relationship Id="rId1" Type="http://schemas.microsoft.com/office/2011/relationships/chartStyle" Target="style10.xml"/><Relationship Id="rId5" Type="http://schemas.openxmlformats.org/officeDocument/2006/relationships/chartUserShapes" Target="../drawings/drawing6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11.xml"/><Relationship Id="rId1" Type="http://schemas.microsoft.com/office/2011/relationships/chartStyle" Target="style11.xml"/><Relationship Id="rId5" Type="http://schemas.openxmlformats.org/officeDocument/2006/relationships/chartUserShapes" Target="../drawings/drawing7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2.xml"/><Relationship Id="rId1" Type="http://schemas.microsoft.com/office/2011/relationships/chartStyle" Target="style12.xml"/><Relationship Id="rId5" Type="http://schemas.openxmlformats.org/officeDocument/2006/relationships/chartUserShapes" Target="../drawings/drawing8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3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8.xml"/><Relationship Id="rId1" Type="http://schemas.microsoft.com/office/2011/relationships/chartStyle" Target="style8.xml"/><Relationship Id="rId5" Type="http://schemas.openxmlformats.org/officeDocument/2006/relationships/chartUserShapes" Target="../drawings/drawing4.xml"/><Relationship Id="rId4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5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sz="2400" b="1"/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326099821076742"/>
          <c:y val="0.10230379905583474"/>
          <c:w val="0.88259222902177015"/>
          <c:h val="0.7655467469296712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CF2-4514-BF73-1DF3A4D7F414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CF2-4514-BF73-1DF3A4D7F414}"/>
              </c:ext>
            </c:extLst>
          </c:dPt>
          <c:dPt>
            <c:idx val="2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CF2-4514-BF73-1DF3A4D7F414}"/>
              </c:ext>
            </c:extLst>
          </c:dPt>
          <c:dLbls>
            <c:dLbl>
              <c:idx val="18"/>
              <c:layout>
                <c:manualLayout>
                  <c:x val="-3.5574037040695763E-3"/>
                  <c:y val="-3.579217330109440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CF2-4514-BF73-1DF3A4D7F414}"/>
                </c:ext>
              </c:extLst>
            </c:dLbl>
            <c:dLbl>
              <c:idx val="19"/>
              <c:layout>
                <c:manualLayout>
                  <c:x val="3.5574037040695763E-3"/>
                  <c:y val="-5.263554897219772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sng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E7E86A9-4B5E-4CC5-82B0-7406D924AB55}" type="VALUE">
                      <a:rPr lang="ja-JP" altLang="en-US" sz="900" b="0" u="none"/>
                      <a:pPr>
                        <a:defRPr sz="1200" b="1" u="sng"/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CF2-4514-BF73-1DF3A4D7F414}"/>
                </c:ext>
              </c:extLst>
            </c:dLbl>
            <c:dLbl>
              <c:idx val="20"/>
              <c:layout>
                <c:manualLayout>
                  <c:x val="0"/>
                  <c:y val="-0.1332481447204199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CF2-4514-BF73-1DF3A4D7F4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企業型!$B$1:$V$1</c:f>
              <c:strCache>
                <c:ptCount val="21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</c:strCache>
            </c:strRef>
          </c:cat>
          <c:val>
            <c:numRef>
              <c:f>企業型!$B$2:$V$2</c:f>
              <c:numCache>
                <c:formatCode>0.0_ "万""人"</c:formatCode>
                <c:ptCount val="21"/>
                <c:pt idx="0">
                  <c:v>9</c:v>
                </c:pt>
                <c:pt idx="1">
                  <c:v>36</c:v>
                </c:pt>
                <c:pt idx="2">
                  <c:v>70</c:v>
                </c:pt>
                <c:pt idx="3">
                  <c:v>125</c:v>
                </c:pt>
                <c:pt idx="4">
                  <c:v>174</c:v>
                </c:pt>
                <c:pt idx="5">
                  <c:v>219</c:v>
                </c:pt>
                <c:pt idx="6">
                  <c:v>271</c:v>
                </c:pt>
                <c:pt idx="7">
                  <c:v>312</c:v>
                </c:pt>
                <c:pt idx="8">
                  <c:v>341</c:v>
                </c:pt>
                <c:pt idx="9">
                  <c:v>372</c:v>
                </c:pt>
                <c:pt idx="10">
                  <c:v>423</c:v>
                </c:pt>
                <c:pt idx="11">
                  <c:v>442</c:v>
                </c:pt>
                <c:pt idx="12">
                  <c:v>466</c:v>
                </c:pt>
                <c:pt idx="13">
                  <c:v>508</c:v>
                </c:pt>
                <c:pt idx="14">
                  <c:v>550</c:v>
                </c:pt>
                <c:pt idx="15">
                  <c:v>593</c:v>
                </c:pt>
                <c:pt idx="16">
                  <c:v>650</c:v>
                </c:pt>
                <c:pt idx="17">
                  <c:v>691</c:v>
                </c:pt>
                <c:pt idx="18">
                  <c:v>725</c:v>
                </c:pt>
                <c:pt idx="19">
                  <c:v>750</c:v>
                </c:pt>
                <c:pt idx="20">
                  <c:v>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CF2-4514-BF73-1DF3A4D7F414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CF2-4514-BF73-1DF3A4D7F414}"/>
                </c:ext>
              </c:extLst>
            </c:dLbl>
            <c:dLbl>
              <c:idx val="1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BCF2-4514-BF73-1DF3A4D7F414}"/>
                </c:ext>
              </c:extLst>
            </c:dLbl>
            <c:dLbl>
              <c:idx val="2"/>
              <c:layout>
                <c:manualLayout>
                  <c:x val="-3.5574503891575618E-3"/>
                  <c:y val="-1.900426412854725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BCF2-4514-BF73-1DF3A4D7F414}"/>
                </c:ext>
              </c:extLst>
            </c:dLbl>
            <c:dLbl>
              <c:idx val="3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BCF2-4514-BF73-1DF3A4D7F414}"/>
                </c:ext>
              </c:extLst>
            </c:dLbl>
            <c:dLbl>
              <c:idx val="4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BCF2-4514-BF73-1DF3A4D7F414}"/>
                </c:ext>
              </c:extLst>
            </c:dLbl>
            <c:dLbl>
              <c:idx val="5"/>
              <c:layout>
                <c:manualLayout>
                  <c:x val="-3.5574503891576052E-3"/>
                  <c:y val="-1.90042641285471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BCF2-4514-BF73-1DF3A4D7F414}"/>
                </c:ext>
              </c:extLst>
            </c:dLbl>
            <c:dLbl>
              <c:idx val="6"/>
              <c:layout>
                <c:manualLayout>
                  <c:x val="-3.5574503891576052E-3"/>
                  <c:y val="-1.90042641285471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BCF2-4514-BF73-1DF3A4D7F414}"/>
                </c:ext>
              </c:extLst>
            </c:dLbl>
            <c:dLbl>
              <c:idx val="7"/>
              <c:layout>
                <c:manualLayout>
                  <c:x val="-3.5574503891576486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BCF2-4514-BF73-1DF3A4D7F414}"/>
                </c:ext>
              </c:extLst>
            </c:dLbl>
            <c:dLbl>
              <c:idx val="8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BCF2-4514-BF73-1DF3A4D7F414}"/>
                </c:ext>
              </c:extLst>
            </c:dLbl>
            <c:dLbl>
              <c:idx val="9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BCF2-4514-BF73-1DF3A4D7F414}"/>
                </c:ext>
              </c:extLst>
            </c:dLbl>
            <c:dLbl>
              <c:idx val="10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BCF2-4514-BF73-1DF3A4D7F414}"/>
                </c:ext>
              </c:extLst>
            </c:dLbl>
            <c:dLbl>
              <c:idx val="11"/>
              <c:layout>
                <c:manualLayout>
                  <c:x val="-3.5574503891576486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2-BCF2-4514-BF73-1DF3A4D7F414}"/>
                </c:ext>
              </c:extLst>
            </c:dLbl>
            <c:dLbl>
              <c:idx val="12"/>
              <c:layout>
                <c:manualLayout>
                  <c:x val="-3.5574503891576486E-3"/>
                  <c:y val="-1.90042641285471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BCF2-4514-BF73-1DF3A4D7F414}"/>
                </c:ext>
              </c:extLst>
            </c:dLbl>
            <c:dLbl>
              <c:idx val="13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4-BCF2-4514-BF73-1DF3A4D7F414}"/>
                </c:ext>
              </c:extLst>
            </c:dLbl>
            <c:dLbl>
              <c:idx val="14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5-BCF2-4514-BF73-1DF3A4D7F414}"/>
                </c:ext>
              </c:extLst>
            </c:dLbl>
            <c:dLbl>
              <c:idx val="15"/>
              <c:layout>
                <c:manualLayout>
                  <c:x val="-3.5574503891574747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6-BCF2-4514-BF73-1DF3A4D7F414}"/>
                </c:ext>
              </c:extLst>
            </c:dLbl>
            <c:dLbl>
              <c:idx val="16"/>
              <c:layout>
                <c:manualLayout>
                  <c:x val="-3.5574503891576486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BCF2-4514-BF73-1DF3A4D7F414}"/>
                </c:ext>
              </c:extLst>
            </c:dLbl>
            <c:dLbl>
              <c:idx val="17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BCF2-4514-BF73-1DF3A4D7F414}"/>
                </c:ext>
              </c:extLst>
            </c:dLbl>
            <c:dLbl>
              <c:idx val="18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9-BCF2-4514-BF73-1DF3A4D7F414}"/>
                </c:ext>
              </c:extLst>
            </c:dLbl>
            <c:dLbl>
              <c:idx val="19"/>
              <c:layout>
                <c:manualLayout>
                  <c:x val="-3.5574503891577357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A-BCF2-4514-BF73-1DF3A4D7F414}"/>
                </c:ext>
              </c:extLst>
            </c:dLbl>
            <c:dLbl>
              <c:idx val="20"/>
              <c:layout>
                <c:manualLayout>
                  <c:x val="-1.0914973569704292E-3"/>
                  <c:y val="0.1709240615550367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4362755084986474E-2"/>
                      <c:h val="8.76355931805262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B-BCF2-4514-BF73-1DF3A4D7F4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企業型!$B$1:$V$1</c:f>
              <c:strCache>
                <c:ptCount val="21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</c:strCache>
            </c:strRef>
          </c:cat>
          <c:val>
            <c:numRef>
              <c:f>企業型!$B$4:$V$4</c:f>
              <c:numCache>
                <c:formatCode>0.0_ "万""人""増"</c:formatCode>
                <c:ptCount val="21"/>
                <c:pt idx="1">
                  <c:v>27</c:v>
                </c:pt>
                <c:pt idx="2">
                  <c:v>34</c:v>
                </c:pt>
                <c:pt idx="3">
                  <c:v>55</c:v>
                </c:pt>
                <c:pt idx="4">
                  <c:v>49</c:v>
                </c:pt>
                <c:pt idx="5">
                  <c:v>45</c:v>
                </c:pt>
                <c:pt idx="6">
                  <c:v>52</c:v>
                </c:pt>
                <c:pt idx="7">
                  <c:v>41</c:v>
                </c:pt>
                <c:pt idx="8">
                  <c:v>29</c:v>
                </c:pt>
                <c:pt idx="9">
                  <c:v>31</c:v>
                </c:pt>
                <c:pt idx="10">
                  <c:v>51</c:v>
                </c:pt>
                <c:pt idx="11">
                  <c:v>19</c:v>
                </c:pt>
                <c:pt idx="12">
                  <c:v>24</c:v>
                </c:pt>
                <c:pt idx="13">
                  <c:v>42</c:v>
                </c:pt>
                <c:pt idx="14">
                  <c:v>42</c:v>
                </c:pt>
                <c:pt idx="15">
                  <c:v>43</c:v>
                </c:pt>
                <c:pt idx="16">
                  <c:v>56.6</c:v>
                </c:pt>
                <c:pt idx="17">
                  <c:v>41</c:v>
                </c:pt>
                <c:pt idx="18">
                  <c:v>34</c:v>
                </c:pt>
                <c:pt idx="19">
                  <c:v>25</c:v>
                </c:pt>
                <c:pt idx="20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BCF2-4514-BF73-1DF3A4D7F41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9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1" i="0" baseline="0">
                <a:effectLst/>
              </a:rPr>
              <a:t>令和</a:t>
            </a:r>
            <a:r>
              <a:rPr lang="en-US" altLang="ja-JP" sz="2400" b="1" i="0" baseline="0">
                <a:effectLst/>
              </a:rPr>
              <a:t>3</a:t>
            </a:r>
            <a:r>
              <a:rPr lang="ja-JP" altLang="ja-JP" sz="2400" b="1" i="0" baseline="0">
                <a:effectLst/>
              </a:rPr>
              <a:t>年度</a:t>
            </a:r>
            <a:r>
              <a:rPr lang="ja-JP" altLang="en-US" sz="2400" b="1" i="0" baseline="0">
                <a:effectLst/>
              </a:rPr>
              <a:t>・</a:t>
            </a:r>
            <a:r>
              <a:rPr lang="en-US" altLang="ja-JP" sz="2400" b="1" i="0" baseline="0">
                <a:effectLst/>
              </a:rPr>
              <a:t>iDeCo</a:t>
            </a:r>
            <a:r>
              <a:rPr lang="ja-JP" altLang="en-US" sz="2400" b="1" i="0" baseline="0">
                <a:effectLst/>
              </a:rPr>
              <a:t>加入</a:t>
            </a:r>
            <a:r>
              <a:rPr lang="ja-JP" altLang="ja-JP" sz="2400" b="1" i="0" baseline="0">
                <a:effectLst/>
              </a:rPr>
              <a:t>者数の推移</a:t>
            </a:r>
            <a:endParaRPr lang="ja-JP" altLang="ja-JP" sz="2400" b="1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個人型月次!$A$3</c:f>
              <c:strCache>
                <c:ptCount val="1"/>
                <c:pt idx="0">
                  <c:v>第1号加入者数合計</c:v>
                </c:pt>
              </c:strCache>
            </c:strRef>
          </c:tx>
          <c:spPr>
            <a:solidFill>
              <a:srgbClr val="70AD47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0616150019134951E-3"/>
                  <c:y val="-2.08008354401686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81B-4176-A203-466D99E3E1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個人型月次!$AX$1:$BI$1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  <c:extLst xmlns:c15="http://schemas.microsoft.com/office/drawing/2012/chart"/>
            </c:strRef>
          </c:cat>
          <c:val>
            <c:numRef>
              <c:f>個人型月次!$AX$3:$BI$3</c:f>
              <c:numCache>
                <c:formatCode>#,##0_);[Red]\(#,##0\)</c:formatCode>
                <c:ptCount val="12"/>
                <c:pt idx="0">
                  <c:v>216565</c:v>
                </c:pt>
                <c:pt idx="1">
                  <c:v>221306</c:v>
                </c:pt>
                <c:pt idx="2">
                  <c:v>225909</c:v>
                </c:pt>
                <c:pt idx="3">
                  <c:v>229997</c:v>
                </c:pt>
                <c:pt idx="4">
                  <c:v>233980</c:v>
                </c:pt>
                <c:pt idx="5">
                  <c:v>238128</c:v>
                </c:pt>
                <c:pt idx="6">
                  <c:v>242049</c:v>
                </c:pt>
                <c:pt idx="7">
                  <c:v>245704</c:v>
                </c:pt>
                <c:pt idx="8">
                  <c:v>250242</c:v>
                </c:pt>
                <c:pt idx="9">
                  <c:v>255301</c:v>
                </c:pt>
                <c:pt idx="10">
                  <c:v>259724</c:v>
                </c:pt>
                <c:pt idx="11">
                  <c:v>263511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1-381B-4176-A203-466D99E3E1CF}"/>
            </c:ext>
          </c:extLst>
        </c:ser>
        <c:ser>
          <c:idx val="2"/>
          <c:order val="2"/>
          <c:tx>
            <c:strRef>
              <c:f>個人型月次!$A$5</c:f>
              <c:strCache>
                <c:ptCount val="1"/>
                <c:pt idx="0">
                  <c:v>第2号加入者数合計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個人型月次!$AX$1:$BI$1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  <c:extLst xmlns:c15="http://schemas.microsoft.com/office/drawing/2012/chart"/>
            </c:strRef>
          </c:cat>
          <c:val>
            <c:numRef>
              <c:f>個人型月次!$AX$5:$BI$5</c:f>
              <c:numCache>
                <c:formatCode>#,##0_);[Red]\(#,##0\)</c:formatCode>
                <c:ptCount val="12"/>
                <c:pt idx="0">
                  <c:v>1627459</c:v>
                </c:pt>
                <c:pt idx="1">
                  <c:v>1653529</c:v>
                </c:pt>
                <c:pt idx="2">
                  <c:v>1689916</c:v>
                </c:pt>
                <c:pt idx="3">
                  <c:v>1725106</c:v>
                </c:pt>
                <c:pt idx="4">
                  <c:v>1756288</c:v>
                </c:pt>
                <c:pt idx="5">
                  <c:v>1782939</c:v>
                </c:pt>
                <c:pt idx="6">
                  <c:v>1811641</c:v>
                </c:pt>
                <c:pt idx="7">
                  <c:v>1836559</c:v>
                </c:pt>
                <c:pt idx="8">
                  <c:v>1868280</c:v>
                </c:pt>
                <c:pt idx="9">
                  <c:v>1893510</c:v>
                </c:pt>
                <c:pt idx="10">
                  <c:v>1922762</c:v>
                </c:pt>
                <c:pt idx="11">
                  <c:v>1956032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381B-4176-A203-466D99E3E1CF}"/>
            </c:ext>
          </c:extLst>
        </c:ser>
        <c:ser>
          <c:idx val="4"/>
          <c:order val="4"/>
          <c:tx>
            <c:strRef>
              <c:f>個人型月次!$A$7</c:f>
              <c:strCache>
                <c:ptCount val="1"/>
                <c:pt idx="0">
                  <c:v>第3号加入者数合計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5308075009567688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1B-4176-A203-466D99E3E1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個人型月次!$AX$1:$BI$1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  <c:extLst xmlns:c15="http://schemas.microsoft.com/office/drawing/2012/chart"/>
            </c:strRef>
          </c:cat>
          <c:val>
            <c:numRef>
              <c:f>個人型月次!$AX$7:$BI$7</c:f>
              <c:numCache>
                <c:formatCode>#,##0_);[Red]\(#,##0\)</c:formatCode>
                <c:ptCount val="12"/>
                <c:pt idx="0">
                  <c:v>74956</c:v>
                </c:pt>
                <c:pt idx="1">
                  <c:v>77151</c:v>
                </c:pt>
                <c:pt idx="2">
                  <c:v>79620</c:v>
                </c:pt>
                <c:pt idx="3">
                  <c:v>81769</c:v>
                </c:pt>
                <c:pt idx="4">
                  <c:v>83673</c:v>
                </c:pt>
                <c:pt idx="5">
                  <c:v>85686</c:v>
                </c:pt>
                <c:pt idx="6">
                  <c:v>87546</c:v>
                </c:pt>
                <c:pt idx="7">
                  <c:v>89489</c:v>
                </c:pt>
                <c:pt idx="8">
                  <c:v>91668</c:v>
                </c:pt>
                <c:pt idx="9">
                  <c:v>94620</c:v>
                </c:pt>
                <c:pt idx="10">
                  <c:v>97562</c:v>
                </c:pt>
                <c:pt idx="11">
                  <c:v>99994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4-381B-4176-A203-466D99E3E1C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rgbClr val="70AD47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個人型月次!$AX$3:$BI$3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216565</c:v>
                      </c:pt>
                      <c:pt idx="1">
                        <c:v>221306</c:v>
                      </c:pt>
                      <c:pt idx="2">
                        <c:v>225909</c:v>
                      </c:pt>
                      <c:pt idx="3">
                        <c:v>229997</c:v>
                      </c:pt>
                      <c:pt idx="4">
                        <c:v>233980</c:v>
                      </c:pt>
                      <c:pt idx="5">
                        <c:v>238128</c:v>
                      </c:pt>
                      <c:pt idx="6">
                        <c:v>242049</c:v>
                      </c:pt>
                      <c:pt idx="7">
                        <c:v>245704</c:v>
                      </c:pt>
                      <c:pt idx="8">
                        <c:v>250242</c:v>
                      </c:pt>
                      <c:pt idx="9">
                        <c:v>255301</c:v>
                      </c:pt>
                      <c:pt idx="10">
                        <c:v>259724</c:v>
                      </c:pt>
                      <c:pt idx="11">
                        <c:v>263511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381B-4176-A203-466D99E3E1CF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rgbClr val="00B0F0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個人型月次!$AX$5:$BI$5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1627459</c:v>
                      </c:pt>
                      <c:pt idx="1">
                        <c:v>1653529</c:v>
                      </c:pt>
                      <c:pt idx="2">
                        <c:v>1689916</c:v>
                      </c:pt>
                      <c:pt idx="3">
                        <c:v>1725106</c:v>
                      </c:pt>
                      <c:pt idx="4">
                        <c:v>1756288</c:v>
                      </c:pt>
                      <c:pt idx="5">
                        <c:v>1782939</c:v>
                      </c:pt>
                      <c:pt idx="6">
                        <c:v>1811641</c:v>
                      </c:pt>
                      <c:pt idx="7">
                        <c:v>1836559</c:v>
                      </c:pt>
                      <c:pt idx="8">
                        <c:v>1868280</c:v>
                      </c:pt>
                      <c:pt idx="9">
                        <c:v>1893510</c:v>
                      </c:pt>
                      <c:pt idx="10">
                        <c:v>1922762</c:v>
                      </c:pt>
                      <c:pt idx="11">
                        <c:v>1956032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381B-4176-A203-466D99E3E1CF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rgbClr val="FFC000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1.5308075009567688E-3"/>
                        <c:y val="2.0800835440168228E-3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7-381B-4176-A203-466D99E3E1CF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個人型月次!$AX$7:$BI$7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74956</c:v>
                      </c:pt>
                      <c:pt idx="1">
                        <c:v>77151</c:v>
                      </c:pt>
                      <c:pt idx="2">
                        <c:v>79620</c:v>
                      </c:pt>
                      <c:pt idx="3">
                        <c:v>81769</c:v>
                      </c:pt>
                      <c:pt idx="4">
                        <c:v>83673</c:v>
                      </c:pt>
                      <c:pt idx="5">
                        <c:v>85686</c:v>
                      </c:pt>
                      <c:pt idx="6">
                        <c:v>87546</c:v>
                      </c:pt>
                      <c:pt idx="7">
                        <c:v>89489</c:v>
                      </c:pt>
                      <c:pt idx="8">
                        <c:v>91668</c:v>
                      </c:pt>
                      <c:pt idx="9">
                        <c:v>94620</c:v>
                      </c:pt>
                      <c:pt idx="10">
                        <c:v>97562</c:v>
                      </c:pt>
                      <c:pt idx="11">
                        <c:v>99994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381B-4176-A203-466D99E3E1CF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381B-4176-A203-466D99E3E1CF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個人型月次!$A$9</c15:sqref>
                        </c15:formulaRef>
                      </c:ext>
                    </c:extLst>
                    <c:strCache>
                      <c:ptCount val="1"/>
                      <c:pt idx="0">
                        <c:v>加入者計</c:v>
                      </c:pt>
                    </c:strCache>
                  </c:strRef>
                </c:tx>
                <c:spPr>
                  <a:noFill/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個人型月次!$AX$9:$BI$9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1918980</c:v>
                      </c:pt>
                      <c:pt idx="1">
                        <c:v>1951986</c:v>
                      </c:pt>
                      <c:pt idx="2">
                        <c:v>1995445</c:v>
                      </c:pt>
                      <c:pt idx="3">
                        <c:v>2036872</c:v>
                      </c:pt>
                      <c:pt idx="4">
                        <c:v>2073941</c:v>
                      </c:pt>
                      <c:pt idx="5">
                        <c:v>2106753</c:v>
                      </c:pt>
                      <c:pt idx="6">
                        <c:v>2141236</c:v>
                      </c:pt>
                      <c:pt idx="7">
                        <c:v>2171752</c:v>
                      </c:pt>
                      <c:pt idx="8">
                        <c:v>2210190</c:v>
                      </c:pt>
                      <c:pt idx="9">
                        <c:v>2243431</c:v>
                      </c:pt>
                      <c:pt idx="10">
                        <c:v>2280048</c:v>
                      </c:pt>
                      <c:pt idx="11">
                        <c:v>2319537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381B-4176-A203-466D99E3E1CF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2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1" i="0" baseline="0">
                <a:effectLst/>
              </a:rPr>
              <a:t>令和</a:t>
            </a:r>
            <a:r>
              <a:rPr lang="en-US" altLang="ja-JP" sz="2400" b="1" i="0" baseline="0">
                <a:effectLst/>
              </a:rPr>
              <a:t>4</a:t>
            </a:r>
            <a:r>
              <a:rPr lang="ja-JP" altLang="ja-JP" sz="2400" b="1" i="0" baseline="0">
                <a:effectLst/>
              </a:rPr>
              <a:t>年度</a:t>
            </a:r>
            <a:r>
              <a:rPr lang="ja-JP" altLang="en-US" sz="2400" b="1" i="0" baseline="0">
                <a:effectLst/>
              </a:rPr>
              <a:t>・</a:t>
            </a:r>
            <a:r>
              <a:rPr lang="en-US" altLang="ja-JP" sz="2400" b="1" i="0" baseline="0">
                <a:effectLst/>
              </a:rPr>
              <a:t>iDeCo</a:t>
            </a:r>
            <a:r>
              <a:rPr lang="ja-JP" altLang="en-US" sz="2400" b="1" i="0" baseline="0">
                <a:effectLst/>
              </a:rPr>
              <a:t>加入</a:t>
            </a:r>
            <a:r>
              <a:rPr lang="ja-JP" altLang="ja-JP" sz="2400" b="1" i="0" baseline="0">
                <a:effectLst/>
              </a:rPr>
              <a:t>者数の推移</a:t>
            </a:r>
            <a:endParaRPr lang="ja-JP" altLang="ja-JP" sz="2400" b="1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9.6494546002402135E-2"/>
          <c:y val="0.17187780365419039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個人型月次!$A$3</c:f>
              <c:strCache>
                <c:ptCount val="1"/>
                <c:pt idx="0">
                  <c:v>第1号加入者数合計</c:v>
                </c:pt>
              </c:strCache>
            </c:strRef>
          </c:tx>
          <c:spPr>
            <a:solidFill>
              <a:srgbClr val="70AD4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個人型月次!$BJ$1:$BU$1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個人型月次!$BJ$3:$BU$3</c:f>
              <c:numCache>
                <c:formatCode>#,##0_);[Red]\(#,##0\)</c:formatCode>
                <c:ptCount val="12"/>
                <c:pt idx="0">
                  <c:v>267747</c:v>
                </c:pt>
                <c:pt idx="1">
                  <c:v>271517</c:v>
                </c:pt>
                <c:pt idx="2">
                  <c:v>275108</c:v>
                </c:pt>
                <c:pt idx="3">
                  <c:v>277929</c:v>
                </c:pt>
                <c:pt idx="4">
                  <c:v>281140</c:v>
                </c:pt>
                <c:pt idx="5">
                  <c:v>284256</c:v>
                </c:pt>
                <c:pt idx="6">
                  <c:v>286993</c:v>
                </c:pt>
                <c:pt idx="7">
                  <c:v>289990</c:v>
                </c:pt>
                <c:pt idx="8">
                  <c:v>297214</c:v>
                </c:pt>
                <c:pt idx="9">
                  <c:v>300080</c:v>
                </c:pt>
                <c:pt idx="10">
                  <c:v>302594</c:v>
                </c:pt>
                <c:pt idx="11">
                  <c:v>304832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6AED-4DC7-B5C1-B9B0C4734061}"/>
            </c:ext>
          </c:extLst>
        </c:ser>
        <c:ser>
          <c:idx val="2"/>
          <c:order val="2"/>
          <c:tx>
            <c:strRef>
              <c:f>個人型月次!$A$5</c:f>
              <c:strCache>
                <c:ptCount val="1"/>
                <c:pt idx="0">
                  <c:v>第2号加入者数合計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個人型月次!$BJ$1:$BU$1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個人型月次!$BJ$5:$BU$5</c:f>
              <c:numCache>
                <c:formatCode>#,##0_);[Red]\(#,##0\)</c:formatCode>
                <c:ptCount val="12"/>
                <c:pt idx="0">
                  <c:v>1984667</c:v>
                </c:pt>
                <c:pt idx="1">
                  <c:v>2015988</c:v>
                </c:pt>
                <c:pt idx="2">
                  <c:v>2059543</c:v>
                </c:pt>
                <c:pt idx="3">
                  <c:v>2100155</c:v>
                </c:pt>
                <c:pt idx="4">
                  <c:v>2136846</c:v>
                </c:pt>
                <c:pt idx="5">
                  <c:v>2168465</c:v>
                </c:pt>
                <c:pt idx="6">
                  <c:v>2210113</c:v>
                </c:pt>
                <c:pt idx="7">
                  <c:v>2250975</c:v>
                </c:pt>
                <c:pt idx="8">
                  <c:v>2291072</c:v>
                </c:pt>
                <c:pt idx="9">
                  <c:v>2325849</c:v>
                </c:pt>
                <c:pt idx="10">
                  <c:v>2357733</c:v>
                </c:pt>
                <c:pt idx="11">
                  <c:v>2390724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1-6AED-4DC7-B5C1-B9B0C4734061}"/>
            </c:ext>
          </c:extLst>
        </c:ser>
        <c:ser>
          <c:idx val="4"/>
          <c:order val="4"/>
          <c:tx>
            <c:strRef>
              <c:f>個人型月次!$A$7</c:f>
              <c:strCache>
                <c:ptCount val="1"/>
                <c:pt idx="0">
                  <c:v>第3号加入者数合計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0190630864073628E-3"/>
                  <c:y val="-3.06042389862557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ED-4DC7-B5C1-B9B0C47340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個人型月次!$BJ$1:$BU$1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個人型月次!$BJ$7:$BU$7</c:f>
              <c:numCache>
                <c:formatCode>#,##0_);[Red]\(#,##0\)</c:formatCode>
                <c:ptCount val="12"/>
                <c:pt idx="0">
                  <c:v>102464</c:v>
                </c:pt>
                <c:pt idx="1">
                  <c:v>104692</c:v>
                </c:pt>
                <c:pt idx="2">
                  <c:v>106740</c:v>
                </c:pt>
                <c:pt idx="3">
                  <c:v>108434</c:v>
                </c:pt>
                <c:pt idx="4">
                  <c:v>110311</c:v>
                </c:pt>
                <c:pt idx="5">
                  <c:v>112249</c:v>
                </c:pt>
                <c:pt idx="6">
                  <c:v>113999</c:v>
                </c:pt>
                <c:pt idx="7">
                  <c:v>115825</c:v>
                </c:pt>
                <c:pt idx="8">
                  <c:v>120005</c:v>
                </c:pt>
                <c:pt idx="9">
                  <c:v>121815</c:v>
                </c:pt>
                <c:pt idx="10">
                  <c:v>123205</c:v>
                </c:pt>
                <c:pt idx="11">
                  <c:v>124458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3-6AED-4DC7-B5C1-B9B0C4734061}"/>
            </c:ext>
          </c:extLst>
        </c:ser>
        <c:ser>
          <c:idx val="8"/>
          <c:order val="8"/>
          <c:tx>
            <c:strRef>
              <c:f>個人型月次!$A$8</c:f>
              <c:strCache>
                <c:ptCount val="1"/>
                <c:pt idx="0">
                  <c:v>第4号新規加入者数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3.690882065347368E-2"/>
                  <c:y val="-1.31421744324970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26528258362168E-2"/>
                      <c:h val="4.53644907289814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6AED-4DC7-B5C1-B9B0C4734061}"/>
                </c:ext>
              </c:extLst>
            </c:dLbl>
            <c:dLbl>
              <c:idx val="2"/>
              <c:layout>
                <c:manualLayout>
                  <c:x val="-3.0937889329492031E-2"/>
                  <c:y val="-1.737891421128209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5C-4392-B058-5B8E092C73FC}"/>
                </c:ext>
              </c:extLst>
            </c:dLbl>
            <c:dLbl>
              <c:idx val="3"/>
              <c:layout>
                <c:manualLayout>
                  <c:x val="-2.9747970509126913E-2"/>
                  <c:y val="-1.955127848769236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88B-4006-8979-AED572C540B7}"/>
                </c:ext>
              </c:extLst>
            </c:dLbl>
            <c:dLbl>
              <c:idx val="4"/>
              <c:layout>
                <c:manualLayout>
                  <c:x val="-2.6178214048031681E-2"/>
                  <c:y val="-2.82407355933334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6940982931036148E-2"/>
                      <c:h val="4.220903789065139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04D-4D9C-8438-70A371516A7B}"/>
                </c:ext>
              </c:extLst>
            </c:dLbl>
            <c:dLbl>
              <c:idx val="5"/>
              <c:layout>
                <c:manualLayout>
                  <c:x val="-3.0937889329491989E-2"/>
                  <c:y val="-2.82407355933334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6940982931036148E-2"/>
                      <c:h val="4.438140216706165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152-4F41-A823-C15AFC249787}"/>
                </c:ext>
              </c:extLst>
            </c:dLbl>
            <c:dLbl>
              <c:idx val="6"/>
              <c:layout>
                <c:manualLayout>
                  <c:x val="-3.2127808149857065E-2"/>
                  <c:y val="-2.606837131692314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64-4662-8210-501DBCDFA54E}"/>
                </c:ext>
              </c:extLst>
            </c:dLbl>
            <c:dLbl>
              <c:idx val="7"/>
              <c:layout>
                <c:manualLayout>
                  <c:x val="-3.0937889329492076E-2"/>
                  <c:y val="-2.606837131692314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6940982931036148E-2"/>
                      <c:h val="6.61050449311642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64-4662-8210-501DBCDFA54E}"/>
                </c:ext>
              </c:extLst>
            </c:dLbl>
            <c:dLbl>
              <c:idx val="8"/>
              <c:layout>
                <c:manualLayout>
                  <c:x val="-3.3317726970222228E-2"/>
                  <c:y val="-1.520654993487183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99B-42A1-97A4-CEEC6286EE8B}"/>
                </c:ext>
              </c:extLst>
            </c:dLbl>
            <c:dLbl>
              <c:idx val="9"/>
              <c:layout>
                <c:manualLayout>
                  <c:x val="-3.2127808149857065E-2"/>
                  <c:y val="-1.30341856584616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6940982931036148E-2"/>
                      <c:h val="4.87261307198821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6F8-4331-A9A5-229EED4D1089}"/>
                </c:ext>
              </c:extLst>
            </c:dLbl>
            <c:dLbl>
              <c:idx val="10"/>
              <c:layout>
                <c:manualLayout>
                  <c:x val="-2.6178214048031681E-2"/>
                  <c:y val="-1.303418565846157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04B-4468-9183-77F75FDE5B6E}"/>
                </c:ext>
              </c:extLst>
            </c:dLbl>
            <c:dLbl>
              <c:idx val="11"/>
              <c:layout>
                <c:manualLayout>
                  <c:x val="-3.9267321072047522E-2"/>
                  <c:y val="-7.603274967435919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6940982931036148E-2"/>
                      <c:h val="4.655376644347191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1DF-4685-9B20-97C88B25C8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個人型月次!$BJ$9:$BU$9</c:f>
              <c:numCache>
                <c:formatCode>#,##0_);[Red]\(#,##0\)</c:formatCode>
                <c:ptCount val="12"/>
                <c:pt idx="1">
                  <c:v>570</c:v>
                </c:pt>
                <c:pt idx="2">
                  <c:v>1621</c:v>
                </c:pt>
                <c:pt idx="3">
                  <c:v>2298</c:v>
                </c:pt>
                <c:pt idx="4">
                  <c:v>2749</c:v>
                </c:pt>
                <c:pt idx="5">
                  <c:v>3124</c:v>
                </c:pt>
                <c:pt idx="6">
                  <c:v>3438</c:v>
                </c:pt>
                <c:pt idx="7">
                  <c:v>3771</c:v>
                </c:pt>
                <c:pt idx="8">
                  <c:v>3968</c:v>
                </c:pt>
                <c:pt idx="9">
                  <c:v>4367</c:v>
                </c:pt>
                <c:pt idx="10">
                  <c:v>4663</c:v>
                </c:pt>
                <c:pt idx="11">
                  <c:v>4931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AED-4DC7-B5C1-B9B0C473406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rgbClr val="70AD47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3.0616150019134951E-3"/>
                        <c:y val="-2.080083544016861E-3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6-6AED-4DC7-B5C1-B9B0C4734061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個人型月次!$BJ$1:$BU$1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個人型月次!$AX$3:$BI$3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216565</c:v>
                      </c:pt>
                      <c:pt idx="1">
                        <c:v>221306</c:v>
                      </c:pt>
                      <c:pt idx="2">
                        <c:v>225909</c:v>
                      </c:pt>
                      <c:pt idx="3">
                        <c:v>229997</c:v>
                      </c:pt>
                      <c:pt idx="4">
                        <c:v>233980</c:v>
                      </c:pt>
                      <c:pt idx="5">
                        <c:v>238128</c:v>
                      </c:pt>
                      <c:pt idx="6">
                        <c:v>242049</c:v>
                      </c:pt>
                      <c:pt idx="7">
                        <c:v>245704</c:v>
                      </c:pt>
                      <c:pt idx="8">
                        <c:v>250242</c:v>
                      </c:pt>
                      <c:pt idx="9">
                        <c:v>255301</c:v>
                      </c:pt>
                      <c:pt idx="10">
                        <c:v>259724</c:v>
                      </c:pt>
                      <c:pt idx="11">
                        <c:v>263511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6AED-4DC7-B5C1-B9B0C4734061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rgbClr val="00B0F0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個人型月次!$BJ$1:$BU$1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個人型月次!$AX$5:$BI$5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1627459</c:v>
                      </c:pt>
                      <c:pt idx="1">
                        <c:v>1653529</c:v>
                      </c:pt>
                      <c:pt idx="2">
                        <c:v>1689916</c:v>
                      </c:pt>
                      <c:pt idx="3">
                        <c:v>1725106</c:v>
                      </c:pt>
                      <c:pt idx="4">
                        <c:v>1756288</c:v>
                      </c:pt>
                      <c:pt idx="5">
                        <c:v>1782939</c:v>
                      </c:pt>
                      <c:pt idx="6">
                        <c:v>1811641</c:v>
                      </c:pt>
                      <c:pt idx="7">
                        <c:v>1836559</c:v>
                      </c:pt>
                      <c:pt idx="8">
                        <c:v>1868280</c:v>
                      </c:pt>
                      <c:pt idx="9">
                        <c:v>1893510</c:v>
                      </c:pt>
                      <c:pt idx="10">
                        <c:v>1922762</c:v>
                      </c:pt>
                      <c:pt idx="11">
                        <c:v>1956032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6AED-4DC7-B5C1-B9B0C4734061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rgbClr val="FFC000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-2.8988236935499341E-3"/>
                        <c:y val="-8.7363508848708152E-2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9-6AED-4DC7-B5C1-B9B0C4734061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個人型月次!$BJ$1:$BU$1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個人型月次!$AX$7:$BI$7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74956</c:v>
                      </c:pt>
                      <c:pt idx="1">
                        <c:v>77151</c:v>
                      </c:pt>
                      <c:pt idx="2">
                        <c:v>79620</c:v>
                      </c:pt>
                      <c:pt idx="3">
                        <c:v>81769</c:v>
                      </c:pt>
                      <c:pt idx="4">
                        <c:v>83673</c:v>
                      </c:pt>
                      <c:pt idx="5">
                        <c:v>85686</c:v>
                      </c:pt>
                      <c:pt idx="6">
                        <c:v>87546</c:v>
                      </c:pt>
                      <c:pt idx="7">
                        <c:v>89489</c:v>
                      </c:pt>
                      <c:pt idx="8">
                        <c:v>91668</c:v>
                      </c:pt>
                      <c:pt idx="9">
                        <c:v>94620</c:v>
                      </c:pt>
                      <c:pt idx="10">
                        <c:v>97562</c:v>
                      </c:pt>
                      <c:pt idx="11">
                        <c:v>99994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6AED-4DC7-B5C1-B9B0C4734061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個人型月次!$A$10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個人型月次!$BJ$1:$BU$1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個人型月次!$N$10:$Y$10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6AED-4DC7-B5C1-B9B0C4734061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個人型月次!$A$11</c15:sqref>
                        </c15:formulaRef>
                      </c:ext>
                    </c:extLst>
                    <c:strCache>
                      <c:ptCount val="1"/>
                      <c:pt idx="0">
                        <c:v>加入者計</c:v>
                      </c:pt>
                    </c:strCache>
                  </c:strRef>
                </c:tx>
                <c:spPr>
                  <a:noFill/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個人型月次!$BJ$1:$BU$1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個人型月次!$BJ$11:$BU$11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2354878</c:v>
                      </c:pt>
                      <c:pt idx="1">
                        <c:v>2392767</c:v>
                      </c:pt>
                      <c:pt idx="2">
                        <c:v>2443012</c:v>
                      </c:pt>
                      <c:pt idx="3">
                        <c:v>2488816</c:v>
                      </c:pt>
                      <c:pt idx="4">
                        <c:v>2531046</c:v>
                      </c:pt>
                      <c:pt idx="5">
                        <c:v>2568094</c:v>
                      </c:pt>
                      <c:pt idx="6">
                        <c:v>2614543</c:v>
                      </c:pt>
                      <c:pt idx="7">
                        <c:v>2660561</c:v>
                      </c:pt>
                      <c:pt idx="8">
                        <c:v>2712259</c:v>
                      </c:pt>
                      <c:pt idx="9">
                        <c:v>2752111</c:v>
                      </c:pt>
                      <c:pt idx="10">
                        <c:v>2788195</c:v>
                      </c:pt>
                      <c:pt idx="11">
                        <c:v>2824945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6AED-4DC7-B5C1-B9B0C4734061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3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令和</a:t>
            </a:r>
            <a:r>
              <a:rPr lang="en-US" altLang="ja-JP" sz="2400" b="0" i="0" baseline="0">
                <a:effectLst/>
              </a:rPr>
              <a:t>5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36665871316E-2"/>
          <c:y val="0.16992921766763275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個人型月次!$A$3</c:f>
              <c:strCache>
                <c:ptCount val="1"/>
                <c:pt idx="0">
                  <c:v>第1号加入者数合計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AE4-4681-987E-7101933CAFE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個人型月次!$BV$3:$CG$3</c:f>
              <c:numCache>
                <c:formatCode>#,##0_);[Red]\(#,##0\)</c:formatCode>
                <c:ptCount val="12"/>
                <c:pt idx="0">
                  <c:v>307953</c:v>
                </c:pt>
                <c:pt idx="1">
                  <c:v>310697</c:v>
                </c:pt>
                <c:pt idx="2">
                  <c:v>313669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9AE4-4681-987E-7101933CAFEB}"/>
            </c:ext>
          </c:extLst>
        </c:ser>
        <c:ser>
          <c:idx val="2"/>
          <c:order val="2"/>
          <c:tx>
            <c:strRef>
              <c:f>個人型月次!$A$5</c:f>
              <c:strCache>
                <c:ptCount val="1"/>
                <c:pt idx="0">
                  <c:v>第2号加入者数合計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個人型月次!$BV$5:$CG$5</c:f>
              <c:numCache>
                <c:formatCode>#,##0_);[Red]\(#,##0\)</c:formatCode>
                <c:ptCount val="12"/>
                <c:pt idx="0">
                  <c:v>2418260</c:v>
                </c:pt>
                <c:pt idx="1">
                  <c:v>2442148</c:v>
                </c:pt>
                <c:pt idx="2">
                  <c:v>2469487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3-9AE4-4681-987E-7101933CAFEB}"/>
            </c:ext>
          </c:extLst>
        </c:ser>
        <c:ser>
          <c:idx val="4"/>
          <c:order val="4"/>
          <c:tx>
            <c:strRef>
              <c:f>個人型月次!$A$7</c:f>
              <c:strCache>
                <c:ptCount val="1"/>
                <c:pt idx="0">
                  <c:v>第3号加入者数合計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953119232189013E-3"/>
                  <c:y val="-4.975124378109475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AE4-4681-987E-7101933CAF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個人型月次!$BV$7:$CG$7</c:f>
              <c:numCache>
                <c:formatCode>#,##0_);[Red]\(#,##0\)</c:formatCode>
                <c:ptCount val="12"/>
                <c:pt idx="0">
                  <c:v>125913</c:v>
                </c:pt>
                <c:pt idx="1">
                  <c:v>127104</c:v>
                </c:pt>
                <c:pt idx="2">
                  <c:v>128421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5-9AE4-4681-987E-7101933CAFEB}"/>
            </c:ext>
          </c:extLst>
        </c:ser>
        <c:ser>
          <c:idx val="8"/>
          <c:order val="8"/>
          <c:tx>
            <c:strRef>
              <c:f>個人型月次!$A$8</c:f>
              <c:strCache>
                <c:ptCount val="1"/>
                <c:pt idx="0">
                  <c:v>第4号新規加入者数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9531192321889995E-3"/>
                  <c:y val="-3.23383084577114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AE4-4681-987E-7101933CAFEB}"/>
                </c:ext>
              </c:extLst>
            </c:dLbl>
            <c:dLbl>
              <c:idx val="1"/>
              <c:layout>
                <c:manualLayout>
                  <c:x val="-3.2652807603595238E-3"/>
                  <c:y val="-4.30817347624815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101557806341175E-2"/>
                      <c:h val="3.98989472848286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9AE4-4681-987E-7101933CAFEB}"/>
                </c:ext>
              </c:extLst>
            </c:dLbl>
            <c:dLbl>
              <c:idx val="2"/>
              <c:layout>
                <c:manualLayout>
                  <c:x val="-8.8383838383838381E-3"/>
                  <c:y val="-2.969498163803350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55E-4110-A00D-054CFDD04B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個人型月次!$BV$8:$CG$8</c:f>
              <c:numCache>
                <c:formatCode>#,##0_);[Red]\(#,##0\)</c:formatCode>
                <c:ptCount val="12"/>
                <c:pt idx="0">
                  <c:v>348</c:v>
                </c:pt>
                <c:pt idx="1">
                  <c:v>325</c:v>
                </c:pt>
                <c:pt idx="2">
                  <c:v>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AE4-4681-987E-7101933CAFE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rgbClr val="70AD47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3.0616150019134951E-3"/>
                        <c:y val="-2.080083544016861E-3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9-9AE4-4681-987E-7101933CAFEB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個人型月次!$AX$3:$BI$3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216565</c:v>
                      </c:pt>
                      <c:pt idx="1">
                        <c:v>221306</c:v>
                      </c:pt>
                      <c:pt idx="2">
                        <c:v>225909</c:v>
                      </c:pt>
                      <c:pt idx="3">
                        <c:v>229997</c:v>
                      </c:pt>
                      <c:pt idx="4">
                        <c:v>233980</c:v>
                      </c:pt>
                      <c:pt idx="5">
                        <c:v>238128</c:v>
                      </c:pt>
                      <c:pt idx="6">
                        <c:v>242049</c:v>
                      </c:pt>
                      <c:pt idx="7">
                        <c:v>245704</c:v>
                      </c:pt>
                      <c:pt idx="8">
                        <c:v>250242</c:v>
                      </c:pt>
                      <c:pt idx="9">
                        <c:v>255301</c:v>
                      </c:pt>
                      <c:pt idx="10">
                        <c:v>259724</c:v>
                      </c:pt>
                      <c:pt idx="11">
                        <c:v>263511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A-9AE4-4681-987E-7101933CAFEB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rgbClr val="00B0F0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個人型月次!$AX$5:$BI$5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1627459</c:v>
                      </c:pt>
                      <c:pt idx="1">
                        <c:v>1653529</c:v>
                      </c:pt>
                      <c:pt idx="2">
                        <c:v>1689916</c:v>
                      </c:pt>
                      <c:pt idx="3">
                        <c:v>1725106</c:v>
                      </c:pt>
                      <c:pt idx="4">
                        <c:v>1756288</c:v>
                      </c:pt>
                      <c:pt idx="5">
                        <c:v>1782939</c:v>
                      </c:pt>
                      <c:pt idx="6">
                        <c:v>1811641</c:v>
                      </c:pt>
                      <c:pt idx="7">
                        <c:v>1836559</c:v>
                      </c:pt>
                      <c:pt idx="8">
                        <c:v>1868280</c:v>
                      </c:pt>
                      <c:pt idx="9">
                        <c:v>1893510</c:v>
                      </c:pt>
                      <c:pt idx="10">
                        <c:v>1922762</c:v>
                      </c:pt>
                      <c:pt idx="11">
                        <c:v>1956032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9AE4-4681-987E-7101933CAFEB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rgbClr val="FFC000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-2.8988236935499341E-3"/>
                        <c:y val="-8.7363508848708152E-2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C-9AE4-4681-987E-7101933CAFEB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個人型月次!$AX$7:$BI$7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74956</c:v>
                      </c:pt>
                      <c:pt idx="1">
                        <c:v>77151</c:v>
                      </c:pt>
                      <c:pt idx="2">
                        <c:v>79620</c:v>
                      </c:pt>
                      <c:pt idx="3">
                        <c:v>81769</c:v>
                      </c:pt>
                      <c:pt idx="4">
                        <c:v>83673</c:v>
                      </c:pt>
                      <c:pt idx="5">
                        <c:v>85686</c:v>
                      </c:pt>
                      <c:pt idx="6">
                        <c:v>87546</c:v>
                      </c:pt>
                      <c:pt idx="7">
                        <c:v>89489</c:v>
                      </c:pt>
                      <c:pt idx="8">
                        <c:v>91668</c:v>
                      </c:pt>
                      <c:pt idx="9">
                        <c:v>94620</c:v>
                      </c:pt>
                      <c:pt idx="10">
                        <c:v>97562</c:v>
                      </c:pt>
                      <c:pt idx="11">
                        <c:v>99994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9AE4-4681-987E-7101933CAFEB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個人型月次!$A$10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個人型月次!$N$10:$Y$10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E-9AE4-4681-987E-7101933CAFEB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個人型月次!$A$11</c15:sqref>
                        </c15:formulaRef>
                      </c:ext>
                    </c:extLst>
                    <c:strCache>
                      <c:ptCount val="1"/>
                      <c:pt idx="0">
                        <c:v>加入者計</c:v>
                      </c:pt>
                    </c:strCache>
                  </c:strRef>
                </c:tx>
                <c:spPr>
                  <a:noFill/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個人型月次!$BJ$11:$BU$11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2354878</c:v>
                      </c:pt>
                      <c:pt idx="1">
                        <c:v>2392767</c:v>
                      </c:pt>
                      <c:pt idx="2">
                        <c:v>2443012</c:v>
                      </c:pt>
                      <c:pt idx="3">
                        <c:v>2488816</c:v>
                      </c:pt>
                      <c:pt idx="4">
                        <c:v>2531046</c:v>
                      </c:pt>
                      <c:pt idx="5">
                        <c:v>2568094</c:v>
                      </c:pt>
                      <c:pt idx="6">
                        <c:v>2614543</c:v>
                      </c:pt>
                      <c:pt idx="7">
                        <c:v>2660561</c:v>
                      </c:pt>
                      <c:pt idx="8">
                        <c:v>2712259</c:v>
                      </c:pt>
                      <c:pt idx="9">
                        <c:v>2752111</c:v>
                      </c:pt>
                      <c:pt idx="10">
                        <c:v>2788195</c:v>
                      </c:pt>
                      <c:pt idx="11">
                        <c:v>2824945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F-9AE4-4681-987E-7101933CAFEB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3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449992046448741"/>
          <c:y val="0.93945982831947983"/>
          <c:w val="0.69857591664678276"/>
          <c:h val="4.6834795539889298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sz="2000">
                <a:latin typeface="メイリオ" panose="020B0604030504040204" pitchFamily="50" charset="-128"/>
                <a:ea typeface="メイリオ" panose="020B0604030504040204" pitchFamily="50" charset="-128"/>
              </a:rPr>
              <a:t>個人型加入者数の推移</a:t>
            </a:r>
          </a:p>
        </c:rich>
      </c:tx>
      <c:layout>
        <c:manualLayout>
          <c:xMode val="edge"/>
          <c:yMode val="edge"/>
          <c:x val="0.39008164634917336"/>
          <c:y val="1.8684716898748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個人型!$B$1:$W$1</c:f>
              <c:strCache>
                <c:ptCount val="22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</c:strCache>
            </c:strRef>
          </c:cat>
          <c:val>
            <c:numRef>
              <c:f>個人型!$B$3:$W$3</c:f>
            </c:numRef>
          </c:val>
          <c:extLst>
            <c:ext xmlns:c16="http://schemas.microsoft.com/office/drawing/2014/chart" uri="{C3380CC4-5D6E-409C-BE32-E72D297353CC}">
              <c16:uniqueId val="{00000000-1EBC-475F-9020-BCF24E75A038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個人型!$B$1:$W$1</c:f>
              <c:strCache>
                <c:ptCount val="22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</c:strCache>
            </c:strRef>
          </c:cat>
          <c:val>
            <c:numRef>
              <c:f>個人型!$B$4:$W$4</c:f>
            </c:numRef>
          </c:val>
          <c:extLst>
            <c:ext xmlns:c16="http://schemas.microsoft.com/office/drawing/2014/chart" uri="{C3380CC4-5D6E-409C-BE32-E72D297353CC}">
              <c16:uniqueId val="{00000001-1EBC-475F-9020-BCF24E75A038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個人型!$B$1:$W$1</c:f>
              <c:strCache>
                <c:ptCount val="22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</c:strCache>
            </c:strRef>
          </c:cat>
          <c:val>
            <c:numRef>
              <c:f>個人型!$B$5:$W$5</c:f>
            </c:numRef>
          </c:val>
          <c:extLst>
            <c:ext xmlns:c16="http://schemas.microsoft.com/office/drawing/2014/chart" uri="{C3380CC4-5D6E-409C-BE32-E72D297353CC}">
              <c16:uniqueId val="{00000002-1EBC-475F-9020-BCF24E75A038}"/>
            </c:ext>
          </c:extLst>
        </c:ser>
        <c:ser>
          <c:idx val="4"/>
          <c:order val="3"/>
          <c:tx>
            <c:strRef>
              <c:f>個人型!$A$6</c:f>
              <c:strCache>
                <c:ptCount val="1"/>
                <c:pt idx="0">
                  <c:v>第4号加入者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個人型!$B$1:$W$1</c:f>
              <c:strCache>
                <c:ptCount val="22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</c:strCache>
            </c:strRef>
          </c:cat>
          <c:val>
            <c:numRef>
              <c:f>個人型!$B$6:$W$6</c:f>
            </c:numRef>
          </c:val>
          <c:extLst>
            <c:ext xmlns:c16="http://schemas.microsoft.com/office/drawing/2014/chart" uri="{C3380CC4-5D6E-409C-BE32-E72D297353CC}">
              <c16:uniqueId val="{00000003-1EBC-475F-9020-BCF24E75A038}"/>
            </c:ext>
          </c:extLst>
        </c:ser>
        <c:ser>
          <c:idx val="0"/>
          <c:order val="4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個人型!$B$1:$W$1</c:f>
              <c:strCache>
                <c:ptCount val="22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</c:strCache>
            </c:strRef>
          </c:cat>
          <c:val>
            <c:numRef>
              <c:f>個人型!$B$2:$W$2</c:f>
              <c:numCache>
                <c:formatCode>#,##0_);[Red]\(#,##0\)</c:formatCode>
                <c:ptCount val="22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853723</c:v>
                </c:pt>
                <c:pt idx="17">
                  <c:v>1210037</c:v>
                </c:pt>
                <c:pt idx="18">
                  <c:v>1562814</c:v>
                </c:pt>
                <c:pt idx="19">
                  <c:v>1939044</c:v>
                </c:pt>
                <c:pt idx="20">
                  <c:v>2387772</c:v>
                </c:pt>
                <c:pt idx="21">
                  <c:v>2899618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EBC-475F-9020-BCF24E75A03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895744"/>
        <c:axId val="68905824"/>
      </c:barChart>
      <c:catAx>
        <c:axId val="6889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8905824"/>
        <c:crosses val="autoZero"/>
        <c:auto val="1"/>
        <c:lblAlgn val="ctr"/>
        <c:lblOffset val="100"/>
        <c:noMultiLvlLbl val="0"/>
      </c:catAx>
      <c:valAx>
        <c:axId val="68905824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889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1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4DB-4F2A-ACFA-19D501751E2A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4DB-4F2A-ACFA-19D501751E2A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4DB-4F2A-ACFA-19D501751E2A}"/>
              </c:ext>
            </c:extLst>
          </c:dPt>
          <c:dLbls>
            <c:dLbl>
              <c:idx val="1"/>
              <c:layout>
                <c:manualLayout>
                  <c:x val="1.9352263146448073E-3"/>
                  <c:y val="-5.64301858961846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484995277973902E-2"/>
                      <c:h val="2.6589618446454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D4DB-4F2A-ACFA-19D501751E2A}"/>
                </c:ext>
              </c:extLst>
            </c:dLbl>
            <c:dLbl>
              <c:idx val="2"/>
              <c:layout>
                <c:manualLayout>
                  <c:x val="0"/>
                  <c:y val="-8.5972278258606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4DB-4F2A-ACFA-19D501751E2A}"/>
                </c:ext>
              </c:extLst>
            </c:dLbl>
            <c:dLbl>
              <c:idx val="3"/>
              <c:layout>
                <c:manualLayout>
                  <c:x val="-5.6319918012518585E-3"/>
                  <c:y val="-0.112427235851716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4DB-4F2A-ACFA-19D501751E2A}"/>
                </c:ext>
              </c:extLst>
            </c:dLbl>
            <c:dLbl>
              <c:idx val="4"/>
              <c:layout>
                <c:manualLayout>
                  <c:x val="4.2173502432513757E-4"/>
                  <c:y val="-0.138882366976855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4DB-4F2A-ACFA-19D501751E2A}"/>
                </c:ext>
              </c:extLst>
            </c:dLbl>
            <c:dLbl>
              <c:idx val="5"/>
              <c:layout>
                <c:manualLayout>
                  <c:x val="4.2173502432508206E-4"/>
                  <c:y val="-0.167541181319277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493697510285678E-2"/>
                      <c:h val="3.540504544369970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D4DB-4F2A-ACFA-19D501751E2A}"/>
                </c:ext>
              </c:extLst>
            </c:dLbl>
            <c:dLbl>
              <c:idx val="6"/>
              <c:layout>
                <c:manualLayout>
                  <c:x val="3.4485984371135799E-3"/>
                  <c:y val="-0.183418667707858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4DB-4F2A-ACFA-19D501751E2A}"/>
                </c:ext>
              </c:extLst>
            </c:dLbl>
            <c:dLbl>
              <c:idx val="7"/>
              <c:layout>
                <c:manualLayout>
                  <c:x val="6.4754618499020776E-3"/>
                  <c:y val="-0.20634918982234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4DB-4F2A-ACFA-19D501751E2A}"/>
                </c:ext>
              </c:extLst>
            </c:dLbl>
            <c:dLbl>
              <c:idx val="8"/>
              <c:layout>
                <c:manualLayout>
                  <c:x val="0"/>
                  <c:y val="-0.224872171970239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4DB-4F2A-ACFA-19D501751E2A}"/>
                </c:ext>
              </c:extLst>
            </c:dLbl>
            <c:dLbl>
              <c:idx val="9"/>
              <c:layout>
                <c:manualLayout>
                  <c:x val="-2.1833933641382227E-3"/>
                  <c:y val="-0.242070063556105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4DB-4F2A-ACFA-19D501751E2A}"/>
                </c:ext>
              </c:extLst>
            </c:dLbl>
            <c:dLbl>
              <c:idx val="10"/>
              <c:layout>
                <c:manualLayout>
                  <c:x val="-4.5402951191827468E-3"/>
                  <c:y val="-0.266762803409904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4DB-4F2A-ACFA-19D501751E2A}"/>
                </c:ext>
              </c:extLst>
            </c:dLbl>
            <c:dLbl>
              <c:idx val="11"/>
              <c:layout>
                <c:manualLayout>
                  <c:x val="-1.5134317063942491E-3"/>
                  <c:y val="-0.27687694410099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4DB-4F2A-ACFA-19D501751E2A}"/>
                </c:ext>
              </c:extLst>
            </c:dLbl>
            <c:dLbl>
              <c:idx val="12"/>
              <c:layout>
                <c:manualLayout>
                  <c:x val="4.118560094857609E-3"/>
                  <c:y val="-0.290554912040953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4DB-4F2A-ACFA-19D501751E2A}"/>
                </c:ext>
              </c:extLst>
            </c:dLbl>
            <c:dLbl>
              <c:idx val="13"/>
              <c:layout>
                <c:manualLayout>
                  <c:x val="-8.4347004865027513E-4"/>
                  <c:y val="-0.3137085095767987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386243859131682E-2"/>
                      <c:h val="4.20166156916335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2-D4DB-4F2A-ACFA-19D501751E2A}"/>
                </c:ext>
              </c:extLst>
            </c:dLbl>
            <c:dLbl>
              <c:idx val="14"/>
              <c:layout>
                <c:manualLayout>
                  <c:x val="3.0268634127884981E-3"/>
                  <c:y val="-0.310415826120908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4DB-4F2A-ACFA-19D501751E2A}"/>
                </c:ext>
              </c:extLst>
            </c:dLbl>
            <c:dLbl>
              <c:idx val="15"/>
              <c:layout>
                <c:manualLayout>
                  <c:x val="3.8703334614387731E-3"/>
                  <c:y val="-0.338191362443330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4DB-4F2A-ACFA-19D501751E2A}"/>
                </c:ext>
              </c:extLst>
            </c:dLbl>
            <c:dLbl>
              <c:idx val="16"/>
              <c:layout>
                <c:manualLayout>
                  <c:x val="-1.1098370970895976E-16"/>
                  <c:y val="-0.372145680137090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4DB-4F2A-ACFA-19D501751E2A}"/>
                </c:ext>
              </c:extLst>
            </c:dLbl>
            <c:dLbl>
              <c:idx val="17"/>
              <c:layout>
                <c:manualLayout>
                  <c:x val="1.2652050729753017E-3"/>
                  <c:y val="-0.377882648966399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4DB-4F2A-ACFA-19D501751E2A}"/>
                </c:ext>
              </c:extLst>
            </c:dLbl>
            <c:dLbl>
              <c:idx val="18"/>
              <c:layout>
                <c:manualLayout>
                  <c:x val="5.9524341523143883E-4"/>
                  <c:y val="-0.383602264592958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4DB-4F2A-ACFA-19D501751E2A}"/>
                </c:ext>
              </c:extLst>
            </c:dLbl>
            <c:dLbl>
              <c:idx val="19"/>
              <c:layout>
                <c:manualLayout>
                  <c:x val="4.5402951191827468E-3"/>
                  <c:y val="-0.381267217630853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4DB-4F2A-ACFA-19D501751E2A}"/>
                </c:ext>
              </c:extLst>
            </c:dLbl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D4DB-4F2A-ACFA-19D501751E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sng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承認規約数!$B$1:$V$1</c:f>
              <c:strCache>
                <c:ptCount val="21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　</c:v>
                </c:pt>
                <c:pt idx="19">
                  <c:v>2021年3月末　</c:v>
                </c:pt>
                <c:pt idx="20">
                  <c:v>2022年3月末　</c:v>
                </c:pt>
              </c:strCache>
            </c:strRef>
          </c:cat>
          <c:val>
            <c:numRef>
              <c:f>承認規約数!$B$2:$V$2</c:f>
              <c:numCache>
                <c:formatCode>0_ "件"</c:formatCode>
                <c:ptCount val="21"/>
                <c:pt idx="0">
                  <c:v>32</c:v>
                </c:pt>
                <c:pt idx="1">
                  <c:v>304</c:v>
                </c:pt>
                <c:pt idx="2">
                  <c:v>656</c:v>
                </c:pt>
                <c:pt idx="3">
                  <c:v>1170</c:v>
                </c:pt>
                <c:pt idx="4">
                  <c:v>1726</c:v>
                </c:pt>
                <c:pt idx="5">
                  <c:v>2216</c:v>
                </c:pt>
                <c:pt idx="6">
                  <c:v>2600</c:v>
                </c:pt>
                <c:pt idx="7">
                  <c:v>2946</c:v>
                </c:pt>
                <c:pt idx="8">
                  <c:v>3231</c:v>
                </c:pt>
                <c:pt idx="9">
                  <c:v>3593</c:v>
                </c:pt>
                <c:pt idx="10">
                  <c:v>4131</c:v>
                </c:pt>
                <c:pt idx="11">
                  <c:v>4219</c:v>
                </c:pt>
                <c:pt idx="12">
                  <c:v>4371</c:v>
                </c:pt>
                <c:pt idx="13">
                  <c:v>4579</c:v>
                </c:pt>
                <c:pt idx="14">
                  <c:v>4875</c:v>
                </c:pt>
                <c:pt idx="15">
                  <c:v>5231</c:v>
                </c:pt>
                <c:pt idx="16">
                  <c:v>5712</c:v>
                </c:pt>
                <c:pt idx="17">
                  <c:v>6107</c:v>
                </c:pt>
                <c:pt idx="18">
                  <c:v>6380</c:v>
                </c:pt>
                <c:pt idx="19">
                  <c:v>6601</c:v>
                </c:pt>
                <c:pt idx="20">
                  <c:v>6802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D4DB-4F2A-ACFA-19D501751E2A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1763118145986584E-2"/>
                  <c:y val="2.3570161167870547E-2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36291973168E-2"/>
                      <c:h val="4.714032233574109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D4DB-4F2A-ACFA-19D501751E2A}"/>
                </c:ext>
              </c:extLst>
            </c:dLbl>
            <c:dLbl>
              <c:idx val="1"/>
              <c:layout>
                <c:manualLayout>
                  <c:x val="1.1350737797956867E-2"/>
                  <c:y val="5.5096418732780801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36291973154E-2"/>
                      <c:h val="4.714049586776860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D4DB-4F2A-ACFA-19D501751E2A}"/>
                </c:ext>
              </c:extLst>
            </c:dLbl>
            <c:dLbl>
              <c:idx val="2"/>
              <c:layout>
                <c:manualLayout>
                  <c:x val="1.1350737797956867E-2"/>
                  <c:y val="5.5096418732781607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36291973154E-2"/>
                      <c:h val="4.714049586776860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D4DB-4F2A-ACFA-19D501751E2A}"/>
                </c:ext>
              </c:extLst>
            </c:dLbl>
            <c:dLbl>
              <c:idx val="3"/>
              <c:layout>
                <c:manualLayout>
                  <c:x val="1.1350737797956895E-2"/>
                  <c:y val="5.5096418732782423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36291973154E-2"/>
                      <c:h val="4.714049586776860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D4DB-4F2A-ACFA-19D501751E2A}"/>
                </c:ext>
              </c:extLst>
            </c:dLbl>
            <c:dLbl>
              <c:idx val="4"/>
              <c:layout>
                <c:manualLayout>
                  <c:x val="1.1350737797956839E-2"/>
                  <c:y val="5.5096418732782423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36291973154E-2"/>
                      <c:h val="4.714049586776860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D4DB-4F2A-ACFA-19D501751E2A}"/>
                </c:ext>
              </c:extLst>
            </c:dLbl>
            <c:dLbl>
              <c:idx val="5"/>
              <c:layout>
                <c:manualLayout>
                  <c:x val="1.1350737797956867E-2"/>
                  <c:y val="5.5096418732781607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36291973154E-2"/>
                      <c:h val="4.714049586776860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D4DB-4F2A-ACFA-19D501751E2A}"/>
                </c:ext>
              </c:extLst>
            </c:dLbl>
            <c:dLbl>
              <c:idx val="6"/>
              <c:layout>
                <c:manualLayout>
                  <c:x val="-4.502506694290342E-4"/>
                  <c:y val="1.8073288339993665E-2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36291973154E-2"/>
                      <c:h val="4.714049586776860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D4DB-4F2A-ACFA-19D501751E2A}"/>
                </c:ext>
              </c:extLst>
            </c:dLbl>
            <c:dLbl>
              <c:idx val="7"/>
              <c:layout>
                <c:manualLayout>
                  <c:x val="5.4502585677484424E-3"/>
                  <c:y val="1.1791378808328307E-2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36291973154E-2"/>
                      <c:h val="4.714049586776860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D4DB-4F2A-ACFA-19D501751E2A}"/>
                </c:ext>
              </c:extLst>
            </c:dLbl>
            <c:dLbl>
              <c:idx val="8"/>
              <c:layout>
                <c:manualLayout>
                  <c:x val="1.1350737797956811E-2"/>
                  <c:y val="5.5096418732782423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36291973154E-2"/>
                      <c:h val="4.714049586776860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D4DB-4F2A-ACFA-19D501751E2A}"/>
                </c:ext>
              </c:extLst>
            </c:dLbl>
            <c:dLbl>
              <c:idx val="9"/>
              <c:layout>
                <c:manualLayout>
                  <c:x val="1.1350737797956867E-2"/>
                  <c:y val="5.5096418732782423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36291973154E-2"/>
                      <c:h val="4.714049586776860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D4DB-4F2A-ACFA-19D501751E2A}"/>
                </c:ext>
              </c:extLst>
            </c:dLbl>
            <c:dLbl>
              <c:idx val="10"/>
              <c:layout>
                <c:manualLayout>
                  <c:x val="1.1350737797956867E-2"/>
                  <c:y val="5.5096418732782423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36291973154E-2"/>
                      <c:h val="4.714049586776860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2-D4DB-4F2A-ACFA-19D501751E2A}"/>
                </c:ext>
              </c:extLst>
            </c:dLbl>
            <c:dLbl>
              <c:idx val="11"/>
              <c:layout>
                <c:manualLayout>
                  <c:x val="1.0170665957490501E-2"/>
                  <c:y val="-4.959940275611959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36291973154E-2"/>
                      <c:h val="4.714049586776860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3-D4DB-4F2A-ACFA-19D501751E2A}"/>
                </c:ext>
              </c:extLst>
            </c:dLbl>
            <c:dLbl>
              <c:idx val="12"/>
              <c:layout>
                <c:manualLayout>
                  <c:x val="7.8104622626194936E-3"/>
                  <c:y val="-7.0538551611044921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36291973154E-2"/>
                      <c:h val="4.714049586776860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4-D4DB-4F2A-ACFA-19D501751E2A}"/>
                </c:ext>
              </c:extLst>
            </c:dLbl>
            <c:dLbl>
              <c:idx val="13"/>
              <c:layout>
                <c:manualLayout>
                  <c:x val="1.1350737797956756E-2"/>
                  <c:y val="5.509641873278201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36291973154E-2"/>
                      <c:h val="4.714049586776860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5-D4DB-4F2A-ACFA-19D501751E2A}"/>
                </c:ext>
              </c:extLst>
            </c:dLbl>
            <c:dLbl>
              <c:idx val="14"/>
              <c:layout>
                <c:manualLayout>
                  <c:x val="1.1350737797956756E-2"/>
                  <c:y val="5.5096418732782423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36291973154E-2"/>
                      <c:h val="4.714049586776860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6-D4DB-4F2A-ACFA-19D501751E2A}"/>
                </c:ext>
              </c:extLst>
            </c:dLbl>
            <c:dLbl>
              <c:idx val="15"/>
              <c:layout>
                <c:manualLayout>
                  <c:x val="1.1350737797956867E-2"/>
                  <c:y val="5.5096418732782423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36291973154E-2"/>
                      <c:h val="4.714049586776860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7-D4DB-4F2A-ACFA-19D501751E2A}"/>
                </c:ext>
              </c:extLst>
            </c:dLbl>
            <c:dLbl>
              <c:idx val="16"/>
              <c:layout>
                <c:manualLayout>
                  <c:x val="1.1350737797956867E-2"/>
                  <c:y val="5.5096418732782423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36291973154E-2"/>
                      <c:h val="4.714049586776860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8-D4DB-4F2A-ACFA-19D501751E2A}"/>
                </c:ext>
              </c:extLst>
            </c:dLbl>
            <c:dLbl>
              <c:idx val="17"/>
              <c:layout>
                <c:manualLayout>
                  <c:x val="1.1350737797956867E-2"/>
                  <c:y val="5.5096418732782423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36291973154E-2"/>
                      <c:h val="4.714049586776860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9-D4DB-4F2A-ACFA-19D501751E2A}"/>
                </c:ext>
              </c:extLst>
            </c:dLbl>
            <c:dLbl>
              <c:idx val="18"/>
              <c:layout>
                <c:manualLayout>
                  <c:x val="1.1350737797956756E-2"/>
                  <c:y val="5.509641873278221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36291973154E-2"/>
                      <c:h val="4.714049586776860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A-D4DB-4F2A-ACFA-19D501751E2A}"/>
                </c:ext>
              </c:extLst>
            </c:dLbl>
            <c:dLbl>
              <c:idx val="19"/>
              <c:layout>
                <c:manualLayout>
                  <c:x val="1.1350737797956867E-2"/>
                  <c:y val="5.5096418732782423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36291973154E-2"/>
                      <c:h val="4.714049586776860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B-D4DB-4F2A-ACFA-19D501751E2A}"/>
                </c:ext>
              </c:extLst>
            </c:dLbl>
            <c:dLbl>
              <c:idx val="20"/>
              <c:layout>
                <c:manualLayout>
                  <c:x val="-1.5731593918980364E-4"/>
                  <c:y val="0.2783981847901319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r">
                      <a:defRPr sz="1400" b="1" i="0" u="sng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FC1C0F3-880D-4609-9CE7-93E0A73D0230}" type="VALUE">
                      <a:rPr lang="ja-JP" altLang="en-US" sz="1400" b="1" u="sng"/>
                      <a:pPr algn="r">
                        <a:defRPr sz="1400" b="1" u="sng"/>
                      </a:pPr>
                      <a:t>[値]</a:t>
                    </a:fld>
                    <a:r>
                      <a:rPr lang="ja-JP" altLang="en-US" sz="1400" b="1" u="sng" dirty="0"/>
                      <a:t>増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r">
                    <a:defRPr sz="14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549645909046856"/>
                      <c:h val="8.141272974945236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C-D4DB-4F2A-ACFA-19D501751E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承認規約数!$B$1:$V$1</c:f>
              <c:strCache>
                <c:ptCount val="21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　</c:v>
                </c:pt>
                <c:pt idx="19">
                  <c:v>2021年3月末　</c:v>
                </c:pt>
                <c:pt idx="20">
                  <c:v>2022年3月末　</c:v>
                </c:pt>
              </c:strCache>
            </c:strRef>
          </c:cat>
          <c:val>
            <c:numRef>
              <c:f>承認規約数!$B$3:$V$3</c:f>
              <c:numCache>
                <c:formatCode>0_ "件"</c:formatCode>
                <c:ptCount val="21"/>
                <c:pt idx="1">
                  <c:v>272</c:v>
                </c:pt>
                <c:pt idx="2">
                  <c:v>352</c:v>
                </c:pt>
                <c:pt idx="3">
                  <c:v>514</c:v>
                </c:pt>
                <c:pt idx="4">
                  <c:v>556</c:v>
                </c:pt>
                <c:pt idx="5">
                  <c:v>490</c:v>
                </c:pt>
                <c:pt idx="6">
                  <c:v>384</c:v>
                </c:pt>
                <c:pt idx="7">
                  <c:v>346</c:v>
                </c:pt>
                <c:pt idx="8">
                  <c:v>285</c:v>
                </c:pt>
                <c:pt idx="9">
                  <c:v>362</c:v>
                </c:pt>
                <c:pt idx="10">
                  <c:v>538</c:v>
                </c:pt>
                <c:pt idx="11">
                  <c:v>88</c:v>
                </c:pt>
                <c:pt idx="12">
                  <c:v>152</c:v>
                </c:pt>
                <c:pt idx="13">
                  <c:v>208</c:v>
                </c:pt>
                <c:pt idx="14">
                  <c:v>296</c:v>
                </c:pt>
                <c:pt idx="15">
                  <c:v>356</c:v>
                </c:pt>
                <c:pt idx="16">
                  <c:v>481</c:v>
                </c:pt>
                <c:pt idx="17">
                  <c:v>395</c:v>
                </c:pt>
                <c:pt idx="18">
                  <c:v>273</c:v>
                </c:pt>
                <c:pt idx="19">
                  <c:v>221</c:v>
                </c:pt>
                <c:pt idx="20">
                  <c:v>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D-D4DB-4F2A-ACFA-19D501751E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5850168456269675E-2"/>
          <c:y val="4.1868320038210449E-2"/>
          <c:w val="0.91396887280981765"/>
          <c:h val="0.821686351706036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事業所数の推移!$A$2</c:f>
              <c:strCache>
                <c:ptCount val="1"/>
                <c:pt idx="0">
                  <c:v>企業型年金実施事業所数の推移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750-44B3-995B-BE83CDDA69C5}"/>
              </c:ext>
            </c:extLst>
          </c:dPt>
          <c:dPt>
            <c:idx val="1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750-44B3-995B-BE83CDDA69C5}"/>
              </c:ext>
            </c:extLst>
          </c:dPt>
          <c:dPt>
            <c:idx val="2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750-44B3-995B-BE83CDDA69C5}"/>
              </c:ext>
            </c:extLst>
          </c:dPt>
          <c:dLbls>
            <c:dLbl>
              <c:idx val="1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430655963683534E-2"/>
                      <c:h val="6.06464027117503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750-44B3-995B-BE83CDDA69C5}"/>
                </c:ext>
              </c:extLst>
            </c:dLbl>
            <c:dLbl>
              <c:idx val="19"/>
              <c:layout>
                <c:manualLayout>
                  <c:x val="4.3265252449341332E-3"/>
                  <c:y val="-6.38785571051164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750-44B3-995B-BE83CDDA69C5}"/>
                </c:ext>
              </c:extLst>
            </c:dLbl>
            <c:dLbl>
              <c:idx val="20"/>
              <c:layout>
                <c:manualLayout>
                  <c:x val="-2.5112040234629503E-3"/>
                  <c:y val="-0.1018170467925492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750-44B3-995B-BE83CDDA69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事業所数の推移!$B$1:$V$1</c:f>
              <c:strCache>
                <c:ptCount val="21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</c:strCache>
            </c:strRef>
          </c:cat>
          <c:val>
            <c:numRef>
              <c:f>事業所数の推移!$B$2:$V$2</c:f>
              <c:numCache>
                <c:formatCode>0_ "社"</c:formatCode>
                <c:ptCount val="21"/>
                <c:pt idx="0">
                  <c:v>68</c:v>
                </c:pt>
                <c:pt idx="1">
                  <c:v>659</c:v>
                </c:pt>
                <c:pt idx="2">
                  <c:v>2036</c:v>
                </c:pt>
                <c:pt idx="3">
                  <c:v>3694</c:v>
                </c:pt>
                <c:pt idx="4">
                  <c:v>5830</c:v>
                </c:pt>
                <c:pt idx="5">
                  <c:v>8161</c:v>
                </c:pt>
                <c:pt idx="6">
                  <c:v>9933</c:v>
                </c:pt>
                <c:pt idx="7">
                  <c:v>11550</c:v>
                </c:pt>
                <c:pt idx="8">
                  <c:v>12740</c:v>
                </c:pt>
                <c:pt idx="9">
                  <c:v>14405</c:v>
                </c:pt>
                <c:pt idx="10">
                  <c:v>16576</c:v>
                </c:pt>
                <c:pt idx="11">
                  <c:v>17356</c:v>
                </c:pt>
                <c:pt idx="12">
                  <c:v>18465</c:v>
                </c:pt>
                <c:pt idx="13">
                  <c:v>20097</c:v>
                </c:pt>
                <c:pt idx="14">
                  <c:v>22336</c:v>
                </c:pt>
                <c:pt idx="15">
                  <c:v>25968</c:v>
                </c:pt>
                <c:pt idx="16">
                  <c:v>30301</c:v>
                </c:pt>
                <c:pt idx="17">
                  <c:v>33599</c:v>
                </c:pt>
                <c:pt idx="18">
                  <c:v>36449</c:v>
                </c:pt>
                <c:pt idx="19">
                  <c:v>39081</c:v>
                </c:pt>
                <c:pt idx="20">
                  <c:v>42669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750-44B3-995B-BE83CDDA69C5}"/>
            </c:ext>
          </c:extLst>
        </c:ser>
        <c:ser>
          <c:idx val="1"/>
          <c:order val="1"/>
          <c:tx>
            <c:strRef>
              <c:f>事業所数の推移!$A$3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142838357269464E-2"/>
                  <c:y val="-2.93841362683535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350841452381597E-2"/>
                      <c:h val="5.89344573813332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1750-44B3-995B-BE83CDDA69C5}"/>
                </c:ext>
              </c:extLst>
            </c:dLbl>
            <c:dLbl>
              <c:idx val="2"/>
              <c:layout>
                <c:manualLayout>
                  <c:x val="-1.442175081644711E-2"/>
                  <c:y val="-2.810656512625128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2CCB2EA-30D6-4C58-AB5B-835DFEAF1AFD}" type="VALUE">
                      <a:rPr lang="ja-JP" altLang="en-US"/>
                      <a:pPr>
                        <a:defRPr/>
                      </a:pPr>
                      <a:t>[値]</a:t>
                    </a:fld>
                    <a:endParaRPr lang="ja-JP" altLang="en-US"/>
                  </a:p>
                </c:rich>
              </c:tx>
              <c:numFmt formatCode="0.&quot;社&quot;&quot;増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1750-44B3-995B-BE83CDDA69C5}"/>
                </c:ext>
              </c:extLst>
            </c:dLbl>
            <c:dLbl>
              <c:idx val="3"/>
              <c:layout>
                <c:manualLayout>
                  <c:x val="-8.6530504898682664E-3"/>
                  <c:y val="-3.6070963745347677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1750-44B3-995B-BE83CDDA69C5}"/>
                </c:ext>
              </c:extLst>
            </c:dLbl>
            <c:dLbl>
              <c:idx val="4"/>
              <c:layout>
                <c:manualLayout>
                  <c:x val="2.8843501632894218E-3"/>
                  <c:y val="-1.8423984215256546E-2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1750-44B3-995B-BE83CDDA69C5}"/>
                </c:ext>
              </c:extLst>
            </c:dLbl>
            <c:dLbl>
              <c:idx val="5"/>
              <c:layout>
                <c:manualLayout>
                  <c:x val="-8.6530504898682664E-3"/>
                  <c:y val="-1.5928596045887231E-2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1750-44B3-995B-BE83CDDA69C5}"/>
                </c:ext>
              </c:extLst>
            </c:dLbl>
            <c:dLbl>
              <c:idx val="6"/>
              <c:layout>
                <c:manualLayout>
                  <c:x val="2.8843501632894218E-3"/>
                  <c:y val="-8.0839068487672579E-3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1750-44B3-995B-BE83CDDA69C5}"/>
                </c:ext>
              </c:extLst>
            </c:dLbl>
            <c:dLbl>
              <c:idx val="7"/>
              <c:layout>
                <c:manualLayout>
                  <c:x val="1.4414937390864536E-3"/>
                  <c:y val="-1.568957958654588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1750-44B3-995B-BE83CDDA69C5}"/>
                </c:ext>
              </c:extLst>
            </c:dLbl>
            <c:dLbl>
              <c:idx val="8"/>
              <c:layout>
                <c:manualLayout>
                  <c:x val="0"/>
                  <c:y val="-1.2895219650693943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1750-44B3-995B-BE83CDDA69C5}"/>
                </c:ext>
              </c:extLst>
            </c:dLbl>
            <c:dLbl>
              <c:idx val="9"/>
              <c:layout>
                <c:manualLayout>
                  <c:x val="0"/>
                  <c:y val="-7.7551586210199818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1750-44B3-995B-BE83CDDA69C5}"/>
                </c:ext>
              </c:extLst>
            </c:dLbl>
            <c:dLbl>
              <c:idx val="10"/>
              <c:layout>
                <c:manualLayout>
                  <c:x val="1.441493739086348E-3"/>
                  <c:y val="-2.7344046287106653E-3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1750-44B3-995B-BE83CDDA69C5}"/>
                </c:ext>
              </c:extLst>
            </c:dLbl>
            <c:dLbl>
              <c:idx val="11"/>
              <c:layout>
                <c:manualLayout>
                  <c:x val="-6.813425582573438E-7"/>
                  <c:y val="-1.5360831358798512E-2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1750-44B3-995B-BE83CDDA69C5}"/>
                </c:ext>
              </c:extLst>
            </c:dLbl>
            <c:dLbl>
              <c:idx val="12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1750-44B3-995B-BE83CDDA69C5}"/>
                </c:ext>
              </c:extLst>
            </c:dLbl>
            <c:dLbl>
              <c:idx val="13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1750-44B3-995B-BE83CDDA69C5}"/>
                </c:ext>
              </c:extLst>
            </c:dLbl>
            <c:dLbl>
              <c:idx val="14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1750-44B3-995B-BE83CDDA69C5}"/>
                </c:ext>
              </c:extLst>
            </c:dLbl>
            <c:dLbl>
              <c:idx val="15"/>
              <c:layout>
                <c:manualLayout>
                  <c:x val="4.325049002724575E-3"/>
                  <c:y val="1.2357231424870064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1750-44B3-995B-BE83CDDA69C5}"/>
                </c:ext>
              </c:extLst>
            </c:dLbl>
            <c:dLbl>
              <c:idx val="16"/>
              <c:layout>
                <c:manualLayout>
                  <c:x val="-1.0575828425855435E-16"/>
                  <c:y val="1.2416985539705355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2826</a:t>
                    </a:r>
                    <a:r>
                      <a:rPr lang="ja-JP" altLang="en-US"/>
                      <a:t>社増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1750-44B3-995B-BE83CDDA69C5}"/>
                </c:ext>
              </c:extLst>
            </c:dLbl>
            <c:dLbl>
              <c:idx val="17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83B375D-7B87-4AE6-B7A1-33BC71E34EC0}" type="VALUE">
                      <a:rPr lang="ja-JP" altLang="en-US"/>
                      <a:pPr>
                        <a:defRPr/>
                      </a:pPr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621058844944933E-2"/>
                      <c:h val="6.659988423394722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1750-44B3-995B-BE83CDDA69C5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750-44B3-995B-BE83CDDA69C5}"/>
                </c:ext>
              </c:extLst>
            </c:dLbl>
            <c:dLbl>
              <c:idx val="19"/>
              <c:layout>
                <c:manualLayout>
                  <c:x val="-1.4421750816447109E-3"/>
                  <c:y val="-1.533085370522792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B97F471-513B-4661-AE36-4F21DC05D00B}" type="VALUE">
                      <a:rPr lang="ja-JP" altLang="en-US" sz="900" b="0" u="none"/>
                      <a:pPr>
                        <a:defRPr/>
                      </a:pPr>
                      <a:t>[値]</a:t>
                    </a:fld>
                    <a:r>
                      <a:rPr lang="ja-JP" altLang="en-US" sz="900" b="0" u="none"/>
                      <a:t>増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672856890922616E-2"/>
                      <c:h val="5.893445738133325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1750-44B3-995B-BE83CDDA69C5}"/>
                </c:ext>
              </c:extLst>
            </c:dLbl>
            <c:dLbl>
              <c:idx val="20"/>
              <c:layout>
                <c:manualLayout>
                  <c:x val="-5.6501596196415699E-3"/>
                  <c:y val="-2.0363409358509835E-2"/>
                </c:manualLayout>
              </c:layout>
              <c:numFmt formatCode="0&quot;社&quot;&quot;増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6976668541830804E-2"/>
                      <c:h val="4.732898165671924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A-1750-44B3-995B-BE83CDDA69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事業所数の推移!$B$1:$V$1</c:f>
              <c:strCache>
                <c:ptCount val="21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</c:strCache>
            </c:strRef>
          </c:cat>
          <c:val>
            <c:numRef>
              <c:f>事業所数の推移!$B$3:$V$3</c:f>
              <c:numCache>
                <c:formatCode>0_ "社"</c:formatCode>
                <c:ptCount val="21"/>
                <c:pt idx="1">
                  <c:v>591</c:v>
                </c:pt>
                <c:pt idx="2">
                  <c:v>1377</c:v>
                </c:pt>
                <c:pt idx="3">
                  <c:v>1658</c:v>
                </c:pt>
                <c:pt idx="4">
                  <c:v>2136</c:v>
                </c:pt>
                <c:pt idx="5">
                  <c:v>2331</c:v>
                </c:pt>
                <c:pt idx="6">
                  <c:v>1772</c:v>
                </c:pt>
                <c:pt idx="7">
                  <c:v>1617</c:v>
                </c:pt>
                <c:pt idx="8">
                  <c:v>1190</c:v>
                </c:pt>
                <c:pt idx="9">
                  <c:v>1665</c:v>
                </c:pt>
                <c:pt idx="10">
                  <c:v>2171</c:v>
                </c:pt>
                <c:pt idx="11">
                  <c:v>780</c:v>
                </c:pt>
                <c:pt idx="12">
                  <c:v>1109</c:v>
                </c:pt>
                <c:pt idx="13">
                  <c:v>1632</c:v>
                </c:pt>
                <c:pt idx="14">
                  <c:v>2239</c:v>
                </c:pt>
                <c:pt idx="15">
                  <c:v>3632</c:v>
                </c:pt>
                <c:pt idx="16">
                  <c:v>4333</c:v>
                </c:pt>
                <c:pt idx="17">
                  <c:v>3298</c:v>
                </c:pt>
                <c:pt idx="18">
                  <c:v>2850</c:v>
                </c:pt>
                <c:pt idx="19">
                  <c:v>2632</c:v>
                </c:pt>
                <c:pt idx="20">
                  <c:v>3588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1750-44B3-995B-BE83CDDA69C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 dirty="0"/>
              <a:t>29</a:t>
            </a:r>
            <a:r>
              <a:rPr lang="ja-JP" altLang="en-US" sz="2400" dirty="0"/>
              <a:t>年度</a:t>
            </a:r>
            <a:r>
              <a:rPr lang="en-US" altLang="ja-JP" sz="2400" dirty="0"/>
              <a:t>-30</a:t>
            </a:r>
            <a:r>
              <a:rPr lang="ja-JP" altLang="en-US" sz="2400" dirty="0"/>
              <a:t>年度　個人加入者数の推移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個人型月次!$B$3:$O$3</c:f>
              <c:numCache>
                <c:formatCode>#,##0_);[Red]\(#,##0\)</c:formatCode>
                <c:ptCount val="14"/>
                <c:pt idx="0">
                  <c:v>80076</c:v>
                </c:pt>
                <c:pt idx="1">
                  <c:v>85357</c:v>
                </c:pt>
                <c:pt idx="2">
                  <c:v>88530</c:v>
                </c:pt>
                <c:pt idx="3">
                  <c:v>92378</c:v>
                </c:pt>
                <c:pt idx="4">
                  <c:v>96015</c:v>
                </c:pt>
                <c:pt idx="5">
                  <c:v>99560</c:v>
                </c:pt>
                <c:pt idx="6">
                  <c:v>103206</c:v>
                </c:pt>
                <c:pt idx="7">
                  <c:v>107307</c:v>
                </c:pt>
                <c:pt idx="8">
                  <c:v>110500</c:v>
                </c:pt>
                <c:pt idx="9">
                  <c:v>113649</c:v>
                </c:pt>
                <c:pt idx="10">
                  <c:v>117080</c:v>
                </c:pt>
                <c:pt idx="11">
                  <c:v>119814</c:v>
                </c:pt>
                <c:pt idx="12">
                  <c:v>123434</c:v>
                </c:pt>
                <c:pt idx="13">
                  <c:v>125308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3-4A7D-B66C-AAB56A266887}"/>
            </c:ext>
          </c:extLst>
        </c:ser>
        <c:ser>
          <c:idx val="1"/>
          <c:order val="1"/>
          <c:tx>
            <c:v>第2号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個人型月次!$B$5:$O$5</c:f>
              <c:numCache>
                <c:formatCode>#,##0_);[Red]\(#,##0\)</c:formatCode>
                <c:ptCount val="14"/>
                <c:pt idx="0">
                  <c:v>360972</c:v>
                </c:pt>
                <c:pt idx="1">
                  <c:v>413459</c:v>
                </c:pt>
                <c:pt idx="2">
                  <c:v>438779</c:v>
                </c:pt>
                <c:pt idx="3">
                  <c:v>468177</c:v>
                </c:pt>
                <c:pt idx="4">
                  <c:v>499302</c:v>
                </c:pt>
                <c:pt idx="5">
                  <c:v>532073</c:v>
                </c:pt>
                <c:pt idx="6">
                  <c:v>560565</c:v>
                </c:pt>
                <c:pt idx="7">
                  <c:v>591792</c:v>
                </c:pt>
                <c:pt idx="8">
                  <c:v>614148</c:v>
                </c:pt>
                <c:pt idx="9">
                  <c:v>644174</c:v>
                </c:pt>
                <c:pt idx="10">
                  <c:v>677148</c:v>
                </c:pt>
                <c:pt idx="11">
                  <c:v>707278</c:v>
                </c:pt>
                <c:pt idx="12">
                  <c:v>738332</c:v>
                </c:pt>
                <c:pt idx="13">
                  <c:v>756590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3-4A7D-B66C-AAB56A266887}"/>
            </c:ext>
          </c:extLst>
        </c:ser>
        <c:ser>
          <c:idx val="2"/>
          <c:order val="2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個人型月次!$B$7:$O$7</c:f>
              <c:numCache>
                <c:formatCode>#,##0_);[Red]\(#,##0\)</c:formatCode>
                <c:ptCount val="14"/>
                <c:pt idx="0">
                  <c:v>8184</c:v>
                </c:pt>
                <c:pt idx="1">
                  <c:v>10334</c:v>
                </c:pt>
                <c:pt idx="2">
                  <c:v>11445</c:v>
                </c:pt>
                <c:pt idx="3">
                  <c:v>12714</c:v>
                </c:pt>
                <c:pt idx="4">
                  <c:v>14018</c:v>
                </c:pt>
                <c:pt idx="5">
                  <c:v>15200</c:v>
                </c:pt>
                <c:pt idx="6">
                  <c:v>16483</c:v>
                </c:pt>
                <c:pt idx="7">
                  <c:v>17909</c:v>
                </c:pt>
                <c:pt idx="8">
                  <c:v>19021</c:v>
                </c:pt>
                <c:pt idx="9">
                  <c:v>20237</c:v>
                </c:pt>
                <c:pt idx="10">
                  <c:v>21599</c:v>
                </c:pt>
                <c:pt idx="11">
                  <c:v>23082</c:v>
                </c:pt>
                <c:pt idx="12">
                  <c:v>24676</c:v>
                </c:pt>
                <c:pt idx="13">
                  <c:v>25737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43-4A7D-B66C-AAB56A266887}"/>
            </c:ext>
          </c:extLst>
        </c:ser>
        <c:ser>
          <c:idx val="3"/>
          <c:order val="3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0752688172043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43-4A7D-B66C-AAB56A266887}"/>
                </c:ext>
              </c:extLst>
            </c:dLbl>
            <c:dLbl>
              <c:idx val="1"/>
              <c:layout>
                <c:manualLayout>
                  <c:x val="0"/>
                  <c:y val="6.45161290322579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43-4A7D-B66C-AAB56A266887}"/>
                </c:ext>
              </c:extLst>
            </c:dLbl>
            <c:dLbl>
              <c:idx val="2"/>
              <c:layout>
                <c:manualLayout>
                  <c:x val="-1.6856300042140751E-3"/>
                  <c:y val="7.2580645161290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43-4A7D-B66C-AAB56A266887}"/>
                </c:ext>
              </c:extLst>
            </c:dLbl>
            <c:dLbl>
              <c:idx val="3"/>
              <c:layout>
                <c:manualLayout>
                  <c:x val="0"/>
                  <c:y val="6.9892473118279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43-4A7D-B66C-AAB56A266887}"/>
                </c:ext>
              </c:extLst>
            </c:dLbl>
            <c:dLbl>
              <c:idx val="4"/>
              <c:layout>
                <c:manualLayout>
                  <c:x val="0"/>
                  <c:y val="8.0645161290322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43-4A7D-B66C-AAB56A266887}"/>
                </c:ext>
              </c:extLst>
            </c:dLbl>
            <c:dLbl>
              <c:idx val="5"/>
              <c:layout>
                <c:manualLayout>
                  <c:x val="-6.1805719502903633E-17"/>
                  <c:y val="8.8709677419354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43-4A7D-B66C-AAB56A266887}"/>
                </c:ext>
              </c:extLst>
            </c:dLbl>
            <c:dLbl>
              <c:idx val="6"/>
              <c:layout>
                <c:manualLayout>
                  <c:x val="0"/>
                  <c:y val="9.94623655913977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43-4A7D-B66C-AAB56A266887}"/>
                </c:ext>
              </c:extLst>
            </c:dLbl>
            <c:dLbl>
              <c:idx val="7"/>
              <c:layout>
                <c:manualLayout>
                  <c:x val="0"/>
                  <c:y val="0.11021505376344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43-4A7D-B66C-AAB56A266887}"/>
                </c:ext>
              </c:extLst>
            </c:dLbl>
            <c:dLbl>
              <c:idx val="8"/>
              <c:layout>
                <c:manualLayout>
                  <c:x val="0"/>
                  <c:y val="0.112903225806451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43-4A7D-B66C-AAB56A266887}"/>
                </c:ext>
              </c:extLst>
            </c:dLbl>
            <c:dLbl>
              <c:idx val="9"/>
              <c:layout>
                <c:manualLayout>
                  <c:x val="-1.2361143900580727E-16"/>
                  <c:y val="0.118279569892473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43-4A7D-B66C-AAB56A266887}"/>
                </c:ext>
              </c:extLst>
            </c:dLbl>
            <c:dLbl>
              <c:idx val="10"/>
              <c:layout>
                <c:manualLayout>
                  <c:x val="0"/>
                  <c:y val="0.11559139784946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43-4A7D-B66C-AAB56A266887}"/>
                </c:ext>
              </c:extLst>
            </c:dLbl>
            <c:dLbl>
              <c:idx val="11"/>
              <c:layout>
                <c:manualLayout>
                  <c:x val="-3.3712600084282738E-3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43-4A7D-B66C-AAB56A266887}"/>
                </c:ext>
              </c:extLst>
            </c:dLbl>
            <c:dLbl>
              <c:idx val="12"/>
              <c:layout>
                <c:manualLayout>
                  <c:x val="-1.2361143900580727E-16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43-4A7D-B66C-AAB56A266887}"/>
                </c:ext>
              </c:extLst>
            </c:dLbl>
            <c:dLbl>
              <c:idx val="13"/>
              <c:layout>
                <c:manualLayout>
                  <c:x val="0"/>
                  <c:y val="9.67741935483870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個人型月次!$B$9:$O$9</c:f>
              <c:numCache>
                <c:formatCode>#,##0_);[Red]\(#,##0\)</c:formatCode>
                <c:ptCount val="14"/>
                <c:pt idx="0">
                  <c:v>449232</c:v>
                </c:pt>
                <c:pt idx="1">
                  <c:v>509150</c:v>
                </c:pt>
                <c:pt idx="2">
                  <c:v>538754</c:v>
                </c:pt>
                <c:pt idx="3">
                  <c:v>573269</c:v>
                </c:pt>
                <c:pt idx="4">
                  <c:v>609335</c:v>
                </c:pt>
                <c:pt idx="5">
                  <c:v>646833</c:v>
                </c:pt>
                <c:pt idx="6">
                  <c:v>680254</c:v>
                </c:pt>
                <c:pt idx="7">
                  <c:v>717008</c:v>
                </c:pt>
                <c:pt idx="8">
                  <c:v>743669</c:v>
                </c:pt>
                <c:pt idx="9">
                  <c:v>778060</c:v>
                </c:pt>
                <c:pt idx="10">
                  <c:v>815827</c:v>
                </c:pt>
                <c:pt idx="11">
                  <c:v>850174</c:v>
                </c:pt>
                <c:pt idx="12">
                  <c:v>886442</c:v>
                </c:pt>
                <c:pt idx="13">
                  <c:v>907635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143-4A7D-B66C-AAB56A2668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4062360"/>
        <c:axId val="464067608"/>
      </c:barChart>
      <c:catAx>
        <c:axId val="46406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7608"/>
        <c:crosses val="autoZero"/>
        <c:auto val="1"/>
        <c:lblAlgn val="ctr"/>
        <c:lblOffset val="100"/>
        <c:noMultiLvlLbl val="0"/>
      </c:catAx>
      <c:valAx>
        <c:axId val="464067608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平成</a:t>
            </a:r>
            <a:r>
              <a:rPr lang="en-US" altLang="ja-JP" sz="2400" b="0" i="0" baseline="0">
                <a:effectLst/>
              </a:rPr>
              <a:t>30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43642518699416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-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個人型月次!$N$3:$Y$3</c:f>
              <c:numCache>
                <c:formatCode>#,##0_);[Red]\(#,##0\)</c:formatCode>
                <c:ptCount val="12"/>
                <c:pt idx="0">
                  <c:v>123434</c:v>
                </c:pt>
                <c:pt idx="1">
                  <c:v>125308</c:v>
                </c:pt>
                <c:pt idx="2">
                  <c:v>127855</c:v>
                </c:pt>
                <c:pt idx="3">
                  <c:v>130123</c:v>
                </c:pt>
                <c:pt idx="4">
                  <c:v>132317</c:v>
                </c:pt>
                <c:pt idx="5">
                  <c:v>134559</c:v>
                </c:pt>
                <c:pt idx="6">
                  <c:v>136924</c:v>
                </c:pt>
                <c:pt idx="7">
                  <c:v>138996</c:v>
                </c:pt>
                <c:pt idx="8">
                  <c:v>141106</c:v>
                </c:pt>
                <c:pt idx="9">
                  <c:v>142304</c:v>
                </c:pt>
                <c:pt idx="10">
                  <c:v>144256</c:v>
                </c:pt>
                <c:pt idx="11">
                  <c:v>146050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6F-4353-9F97-5FDD69070213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個人型月次!$N$5:$Y$5</c:f>
              <c:numCache>
                <c:formatCode>#,##0_);[Red]\(#,##0\)</c:formatCode>
                <c:ptCount val="12"/>
                <c:pt idx="0">
                  <c:v>738332</c:v>
                </c:pt>
                <c:pt idx="1">
                  <c:v>756590</c:v>
                </c:pt>
                <c:pt idx="2">
                  <c:v>781766</c:v>
                </c:pt>
                <c:pt idx="3">
                  <c:v>807643</c:v>
                </c:pt>
                <c:pt idx="4">
                  <c:v>835449</c:v>
                </c:pt>
                <c:pt idx="5">
                  <c:v>859362</c:v>
                </c:pt>
                <c:pt idx="6">
                  <c:v>882618</c:v>
                </c:pt>
                <c:pt idx="7">
                  <c:v>903192</c:v>
                </c:pt>
                <c:pt idx="8">
                  <c:v>930664</c:v>
                </c:pt>
                <c:pt idx="9">
                  <c:v>952778</c:v>
                </c:pt>
                <c:pt idx="10">
                  <c:v>977419</c:v>
                </c:pt>
                <c:pt idx="11">
                  <c:v>1001879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6F-4353-9F97-5FDD69070213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個人型月次!$N$7:$Y$7</c:f>
              <c:numCache>
                <c:formatCode>#,##0_);[Red]\(#,##0\)</c:formatCode>
                <c:ptCount val="12"/>
                <c:pt idx="0">
                  <c:v>24676</c:v>
                </c:pt>
                <c:pt idx="1">
                  <c:v>25737</c:v>
                </c:pt>
                <c:pt idx="2">
                  <c:v>26982</c:v>
                </c:pt>
                <c:pt idx="3">
                  <c:v>28151</c:v>
                </c:pt>
                <c:pt idx="4">
                  <c:v>29190</c:v>
                </c:pt>
                <c:pt idx="5">
                  <c:v>30288</c:v>
                </c:pt>
                <c:pt idx="6">
                  <c:v>31499</c:v>
                </c:pt>
                <c:pt idx="7">
                  <c:v>32561</c:v>
                </c:pt>
                <c:pt idx="8">
                  <c:v>33591</c:v>
                </c:pt>
                <c:pt idx="9">
                  <c:v>34416</c:v>
                </c:pt>
                <c:pt idx="10">
                  <c:v>35508</c:v>
                </c:pt>
                <c:pt idx="11">
                  <c:v>36527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6F-4353-9F97-5FDD69070213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586F-4353-9F97-5FDD6907021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586F-4353-9F97-5FDD69070213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586F-4353-9F97-5FDD69070213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586F-4353-9F97-5FDD69070213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586F-4353-9F97-5FDD69070213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586F-4353-9F97-5FDD69070213}"/>
              </c:ext>
            </c:extLst>
          </c:dPt>
          <c:dLbls>
            <c:dLbl>
              <c:idx val="0"/>
              <c:layout>
                <c:manualLayout>
                  <c:x val="-1.6845648364466612E-3"/>
                  <c:y val="8.24742044878630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8.93470548618516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86F-4353-9F97-5FDD69070213}"/>
                </c:ext>
              </c:extLst>
            </c:dLbl>
            <c:dLbl>
              <c:idx val="2"/>
              <c:layout>
                <c:manualLayout>
                  <c:x val="-3.0883331901303285E-17"/>
                  <c:y val="9.27834800488459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86F-4353-9F97-5FDD69070213}"/>
                </c:ext>
              </c:extLst>
            </c:dLbl>
            <c:dLbl>
              <c:idx val="3"/>
              <c:layout>
                <c:manualLayout>
                  <c:x val="0"/>
                  <c:y val="7.903777930086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86F-4353-9F97-5FDD69070213}"/>
                </c:ext>
              </c:extLst>
            </c:dLbl>
            <c:dLbl>
              <c:idx val="4"/>
              <c:layout>
                <c:manualLayout>
                  <c:x val="0"/>
                  <c:y val="6.18556533658972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86F-4353-9F97-5FDD69070213}"/>
                </c:ext>
              </c:extLst>
            </c:dLbl>
            <c:dLbl>
              <c:idx val="5"/>
              <c:layout>
                <c:manualLayout>
                  <c:x val="-6.176666380260657E-17"/>
                  <c:y val="4.1237102243931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個人型月次!$N$9:$Y$9</c:f>
              <c:numCache>
                <c:formatCode>#,##0_);[Red]\(#,##0\)</c:formatCode>
                <c:ptCount val="12"/>
                <c:pt idx="0">
                  <c:v>886442</c:v>
                </c:pt>
                <c:pt idx="1">
                  <c:v>907635</c:v>
                </c:pt>
                <c:pt idx="2">
                  <c:v>936603</c:v>
                </c:pt>
                <c:pt idx="3">
                  <c:v>965917</c:v>
                </c:pt>
                <c:pt idx="4">
                  <c:v>996956</c:v>
                </c:pt>
                <c:pt idx="5">
                  <c:v>1024209</c:v>
                </c:pt>
                <c:pt idx="6">
                  <c:v>1051041</c:v>
                </c:pt>
                <c:pt idx="7">
                  <c:v>1074749</c:v>
                </c:pt>
                <c:pt idx="8">
                  <c:v>1105361</c:v>
                </c:pt>
                <c:pt idx="9">
                  <c:v>1129498</c:v>
                </c:pt>
                <c:pt idx="10">
                  <c:v>1157183</c:v>
                </c:pt>
                <c:pt idx="11">
                  <c:v>1184456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86F-4353-9F97-5FDD6907021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3-586F-4353-9F97-5FDD6907021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586F-4353-9F97-5FDD69070213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586F-4353-9F97-5FDD69070213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586F-4353-9F97-5FDD69070213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令和元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433835802736256"/>
          <c:y val="2.79859980081710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第１号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3616405073432915E-3"/>
                  <c:y val="-6.388242569261201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02C-4057-B125-72AAD37AB2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個人型月次!$Z$3:$AK$3</c:f>
              <c:numCache>
                <c:formatCode>#,##0_);[Red]\(#,##0\)</c:formatCode>
                <c:ptCount val="12"/>
                <c:pt idx="0">
                  <c:v>148768</c:v>
                </c:pt>
                <c:pt idx="1">
                  <c:v>150188</c:v>
                </c:pt>
                <c:pt idx="2">
                  <c:v>152471</c:v>
                </c:pt>
                <c:pt idx="3">
                  <c:v>155031</c:v>
                </c:pt>
                <c:pt idx="4">
                  <c:v>158344</c:v>
                </c:pt>
                <c:pt idx="5">
                  <c:v>160851</c:v>
                </c:pt>
                <c:pt idx="6">
                  <c:v>163169</c:v>
                </c:pt>
                <c:pt idx="7">
                  <c:v>165165</c:v>
                </c:pt>
                <c:pt idx="8">
                  <c:v>167225</c:v>
                </c:pt>
                <c:pt idx="9">
                  <c:v>168533</c:v>
                </c:pt>
                <c:pt idx="10">
                  <c:v>170995</c:v>
                </c:pt>
                <c:pt idx="11">
                  <c:v>174014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2C-4057-B125-72AAD37AB2D3}"/>
            </c:ext>
          </c:extLst>
        </c:ser>
        <c:ser>
          <c:idx val="3"/>
          <c:order val="3"/>
          <c:tx>
            <c:v>第２号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個人型月次!$Z$5:$AK$5</c:f>
              <c:numCache>
                <c:formatCode>#,##0_);[Red]\(#,##0\)</c:formatCode>
                <c:ptCount val="12"/>
                <c:pt idx="0">
                  <c:v>1020108</c:v>
                </c:pt>
                <c:pt idx="1">
                  <c:v>1033434</c:v>
                </c:pt>
                <c:pt idx="2">
                  <c:v>1056248</c:v>
                </c:pt>
                <c:pt idx="3">
                  <c:v>1083411</c:v>
                </c:pt>
                <c:pt idx="4">
                  <c:v>1113179</c:v>
                </c:pt>
                <c:pt idx="5">
                  <c:v>1139299</c:v>
                </c:pt>
                <c:pt idx="6">
                  <c:v>1165421</c:v>
                </c:pt>
                <c:pt idx="7">
                  <c:v>1186112</c:v>
                </c:pt>
                <c:pt idx="8">
                  <c:v>1211852</c:v>
                </c:pt>
                <c:pt idx="9">
                  <c:v>1234859</c:v>
                </c:pt>
                <c:pt idx="10">
                  <c:v>1265988</c:v>
                </c:pt>
                <c:pt idx="11">
                  <c:v>1292149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2C-4057-B125-72AAD37AB2D3}"/>
            </c:ext>
          </c:extLst>
        </c:ser>
        <c:ser>
          <c:idx val="5"/>
          <c:order val="5"/>
          <c:tx>
            <c:v>第３号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5.532053102264847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02C-4057-B125-72AAD37AB2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個人型月次!$Z$7:$AK$7</c:f>
              <c:numCache>
                <c:formatCode>#,##0_);[Red]\(#,##0\)</c:formatCode>
                <c:ptCount val="12"/>
                <c:pt idx="0">
                  <c:v>37694</c:v>
                </c:pt>
                <c:pt idx="1">
                  <c:v>38524</c:v>
                </c:pt>
                <c:pt idx="2">
                  <c:v>39601</c:v>
                </c:pt>
                <c:pt idx="3">
                  <c:v>40784</c:v>
                </c:pt>
                <c:pt idx="4">
                  <c:v>42328</c:v>
                </c:pt>
                <c:pt idx="5">
                  <c:v>43750</c:v>
                </c:pt>
                <c:pt idx="6">
                  <c:v>45011</c:v>
                </c:pt>
                <c:pt idx="7">
                  <c:v>46046</c:v>
                </c:pt>
                <c:pt idx="8">
                  <c:v>47126</c:v>
                </c:pt>
                <c:pt idx="9">
                  <c:v>48189</c:v>
                </c:pt>
                <c:pt idx="10">
                  <c:v>49867</c:v>
                </c:pt>
                <c:pt idx="11">
                  <c:v>51744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02C-4057-B125-72AAD37AB2D3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個人型月次!$Z$9:$AK$9</c:f>
              <c:numCache>
                <c:formatCode>#,##0_);[Red]\(#,##0\)</c:formatCode>
                <c:ptCount val="12"/>
                <c:pt idx="0">
                  <c:v>1206570</c:v>
                </c:pt>
                <c:pt idx="1">
                  <c:v>1222146</c:v>
                </c:pt>
                <c:pt idx="2">
                  <c:v>1248320</c:v>
                </c:pt>
                <c:pt idx="3">
                  <c:v>1279226</c:v>
                </c:pt>
                <c:pt idx="4">
                  <c:v>1313851</c:v>
                </c:pt>
                <c:pt idx="5">
                  <c:v>1343900</c:v>
                </c:pt>
                <c:pt idx="6">
                  <c:v>1373601</c:v>
                </c:pt>
                <c:pt idx="7">
                  <c:v>1397323</c:v>
                </c:pt>
                <c:pt idx="8">
                  <c:v>1426203</c:v>
                </c:pt>
                <c:pt idx="9">
                  <c:v>1451581</c:v>
                </c:pt>
                <c:pt idx="10">
                  <c:v>1486850</c:v>
                </c:pt>
                <c:pt idx="11">
                  <c:v>1517907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02C-4057-B125-72AAD37AB2D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6-902C-4057-B125-72AAD37AB2D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902C-4057-B125-72AAD37AB2D3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902C-4057-B125-72AAD37AB2D3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902C-4057-B125-72AAD37AB2D3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2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1" i="0" baseline="0" dirty="0">
                <a:effectLst/>
              </a:rPr>
              <a:t>令和</a:t>
            </a:r>
            <a:r>
              <a:rPr lang="en-US" altLang="ja-JP" sz="2400" b="1" i="0" baseline="0" dirty="0">
                <a:effectLst/>
              </a:rPr>
              <a:t>2</a:t>
            </a:r>
            <a:r>
              <a:rPr lang="ja-JP" altLang="ja-JP" sz="2400" b="1" i="0" baseline="0" dirty="0">
                <a:effectLst/>
              </a:rPr>
              <a:t>年度</a:t>
            </a:r>
            <a:r>
              <a:rPr lang="ja-JP" altLang="en-US" sz="2400" b="1" i="0" baseline="0" dirty="0">
                <a:effectLst/>
              </a:rPr>
              <a:t>・</a:t>
            </a:r>
            <a:r>
              <a:rPr lang="en-US" altLang="ja-JP" sz="2400" b="1" i="0" baseline="0" dirty="0">
                <a:effectLst/>
              </a:rPr>
              <a:t>iDeCo</a:t>
            </a:r>
            <a:r>
              <a:rPr lang="ja-JP" altLang="en-US" sz="2400" b="1" i="0" baseline="0" dirty="0">
                <a:effectLst/>
              </a:rPr>
              <a:t>加入</a:t>
            </a:r>
            <a:r>
              <a:rPr lang="ja-JP" altLang="ja-JP" sz="2400" b="1" i="0" baseline="0" dirty="0">
                <a:effectLst/>
              </a:rPr>
              <a:t>者数の推移</a:t>
            </a:r>
            <a:endParaRPr lang="ja-JP" altLang="ja-JP" sz="2400" b="1" dirty="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5856818847315358E-2"/>
          <c:y val="0.17330089977947455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384116684876558E-3"/>
                  <c:y val="-3.798670465337132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2D6-4838-887C-954B805316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個人型月次!$AL$1:$AW$1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個人型月次!$AL$3:$AW$3</c:f>
              <c:numCache>
                <c:formatCode>#,##0_);[Red]\(#,##0\)</c:formatCode>
                <c:ptCount val="12"/>
                <c:pt idx="0">
                  <c:v>176628</c:v>
                </c:pt>
                <c:pt idx="1">
                  <c:v>178142</c:v>
                </c:pt>
                <c:pt idx="2">
                  <c:v>180226</c:v>
                </c:pt>
                <c:pt idx="3">
                  <c:v>182449</c:v>
                </c:pt>
                <c:pt idx="4">
                  <c:v>185302</c:v>
                </c:pt>
                <c:pt idx="5">
                  <c:v>188321</c:v>
                </c:pt>
                <c:pt idx="6">
                  <c:v>191404</c:v>
                </c:pt>
                <c:pt idx="7">
                  <c:v>194102</c:v>
                </c:pt>
                <c:pt idx="8">
                  <c:v>197026</c:v>
                </c:pt>
                <c:pt idx="9">
                  <c:v>199777</c:v>
                </c:pt>
                <c:pt idx="10">
                  <c:v>204944</c:v>
                </c:pt>
                <c:pt idx="11">
                  <c:v>211447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D6-4838-887C-954B8053161D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個人型月次!$AL$1:$AW$1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個人型月次!$AL$5:$AW$5</c:f>
              <c:numCache>
                <c:formatCode>#,##0_);[Red]\(#,##0\)</c:formatCode>
                <c:ptCount val="12"/>
                <c:pt idx="0">
                  <c:v>1310613</c:v>
                </c:pt>
                <c:pt idx="1">
                  <c:v>1323552</c:v>
                </c:pt>
                <c:pt idx="2">
                  <c:v>1345739</c:v>
                </c:pt>
                <c:pt idx="3">
                  <c:v>1369134</c:v>
                </c:pt>
                <c:pt idx="4">
                  <c:v>1395567</c:v>
                </c:pt>
                <c:pt idx="5">
                  <c:v>1422473</c:v>
                </c:pt>
                <c:pt idx="6">
                  <c:v>1448440</c:v>
                </c:pt>
                <c:pt idx="7">
                  <c:v>1471547</c:v>
                </c:pt>
                <c:pt idx="8">
                  <c:v>1501064</c:v>
                </c:pt>
                <c:pt idx="9">
                  <c:v>1528548</c:v>
                </c:pt>
                <c:pt idx="10">
                  <c:v>1560523</c:v>
                </c:pt>
                <c:pt idx="11">
                  <c:v>1595556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D6-4838-887C-954B8053161D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0790374697078731E-3"/>
                  <c:y val="-5.697930921028033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5765722808926E-2"/>
                      <c:h val="4.17569598671960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2D6-4838-887C-954B8053161D}"/>
                </c:ext>
              </c:extLst>
            </c:dLbl>
            <c:dLbl>
              <c:idx val="1"/>
              <c:layout>
                <c:manualLayout>
                  <c:x val="-2.6345007605312938E-17"/>
                  <c:y val="1.899335232668566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2D6-4838-887C-954B805316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個人型月次!$AL$1:$AW$1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個人型月次!$AL$7:$AW$7</c:f>
              <c:numCache>
                <c:formatCode>#,##0_);[Red]\(#,##0\)</c:formatCode>
                <c:ptCount val="12"/>
                <c:pt idx="0">
                  <c:v>53373</c:v>
                </c:pt>
                <c:pt idx="1">
                  <c:v>54472</c:v>
                </c:pt>
                <c:pt idx="2">
                  <c:v>55712</c:v>
                </c:pt>
                <c:pt idx="3">
                  <c:v>56945</c:v>
                </c:pt>
                <c:pt idx="4">
                  <c:v>58438</c:v>
                </c:pt>
                <c:pt idx="5">
                  <c:v>59918</c:v>
                </c:pt>
                <c:pt idx="6">
                  <c:v>61381</c:v>
                </c:pt>
                <c:pt idx="7">
                  <c:v>62717</c:v>
                </c:pt>
                <c:pt idx="8">
                  <c:v>64289</c:v>
                </c:pt>
                <c:pt idx="9">
                  <c:v>66005</c:v>
                </c:pt>
                <c:pt idx="10">
                  <c:v>68868</c:v>
                </c:pt>
                <c:pt idx="11">
                  <c:v>72312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D6-4838-887C-954B8053161D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370170151866673E-3"/>
                  <c:y val="0.1652421652421652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D6-4838-887C-954B8053161D}"/>
                </c:ext>
              </c:extLst>
            </c:dLbl>
            <c:dLbl>
              <c:idx val="1"/>
              <c:layout>
                <c:manualLayout>
                  <c:x val="1.4370170151866673E-3"/>
                  <c:y val="0.1747388414055079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D6-4838-887C-954B8053161D}"/>
                </c:ext>
              </c:extLst>
            </c:dLbl>
            <c:dLbl>
              <c:idx val="2"/>
              <c:layout>
                <c:manualLayout>
                  <c:x val="4.2925456620952597E-3"/>
                  <c:y val="0.16904083570750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2D6-4838-887C-954B8053161D}"/>
                </c:ext>
              </c:extLst>
            </c:dLbl>
            <c:dLbl>
              <c:idx val="3"/>
              <c:layout>
                <c:manualLayout>
                  <c:x val="3.3542978415753272E-3"/>
                  <c:y val="0.1687272122528935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2F-4EA6-8E45-A57343FE9BA5}"/>
                </c:ext>
              </c:extLst>
            </c:dLbl>
            <c:dLbl>
              <c:idx val="4"/>
              <c:layout>
                <c:manualLayout>
                  <c:x val="1.1180992805250409E-3"/>
                  <c:y val="0.1607871081468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054554440958289E-2"/>
                      <c:h val="3.98791728724780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27A-4ACB-918F-4FE05AF24D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個人型月次!$AL$1:$AW$1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個人型月次!$AL$9:$AW$9</c:f>
              <c:numCache>
                <c:formatCode>#,##0_);[Red]\(#,##0\)</c:formatCode>
                <c:ptCount val="12"/>
                <c:pt idx="0">
                  <c:v>1540614</c:v>
                </c:pt>
                <c:pt idx="1">
                  <c:v>1556166</c:v>
                </c:pt>
                <c:pt idx="2">
                  <c:v>1581677</c:v>
                </c:pt>
                <c:pt idx="3">
                  <c:v>1608528</c:v>
                </c:pt>
                <c:pt idx="4">
                  <c:v>1639307</c:v>
                </c:pt>
                <c:pt idx="5">
                  <c:v>1670712</c:v>
                </c:pt>
                <c:pt idx="6">
                  <c:v>1701225</c:v>
                </c:pt>
                <c:pt idx="7">
                  <c:v>1728366</c:v>
                </c:pt>
                <c:pt idx="8">
                  <c:v>1762379</c:v>
                </c:pt>
                <c:pt idx="9">
                  <c:v>1794330</c:v>
                </c:pt>
                <c:pt idx="10">
                  <c:v>1834335</c:v>
                </c:pt>
                <c:pt idx="11">
                  <c:v>1879315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2D6-4838-887C-954B8053161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個人型月次!$AL$1:$AW$1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A-D2D6-4838-887C-954B8053161D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個人型月次!$AL$1:$AW$1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D2D6-4838-887C-954B8053161D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個人型月次!$AL$1:$AW$1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D2D6-4838-887C-954B8053161D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個人型月次!$AL$1:$AW$1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D2D6-4838-887C-954B8053161D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2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.3885696832259033"/>
          <c:y val="0.9021775055895791"/>
          <c:w val="0.22286052088295299"/>
          <c:h val="3.89431021976953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1" i="0" baseline="0">
                <a:effectLst/>
              </a:rPr>
              <a:t>令和</a:t>
            </a:r>
            <a:r>
              <a:rPr lang="en-US" altLang="ja-JP" sz="2400" b="1" i="0" baseline="0">
                <a:effectLst/>
              </a:rPr>
              <a:t>3</a:t>
            </a:r>
            <a:r>
              <a:rPr lang="ja-JP" altLang="ja-JP" sz="2400" b="1" i="0" baseline="0">
                <a:effectLst/>
              </a:rPr>
              <a:t>年度</a:t>
            </a:r>
            <a:r>
              <a:rPr lang="ja-JP" altLang="en-US" sz="2400" b="1" i="0" baseline="0">
                <a:effectLst/>
              </a:rPr>
              <a:t>・</a:t>
            </a:r>
            <a:r>
              <a:rPr lang="en-US" altLang="ja-JP" sz="2400" b="1" i="0" baseline="0">
                <a:effectLst/>
              </a:rPr>
              <a:t>iDeCo</a:t>
            </a:r>
            <a:r>
              <a:rPr lang="ja-JP" altLang="en-US" sz="2400" b="1" i="0" baseline="0">
                <a:effectLst/>
              </a:rPr>
              <a:t>加入</a:t>
            </a:r>
            <a:r>
              <a:rPr lang="ja-JP" altLang="ja-JP" sz="2400" b="1" i="0" baseline="0">
                <a:effectLst/>
              </a:rPr>
              <a:t>者数の推移</a:t>
            </a:r>
            <a:endParaRPr lang="ja-JP" altLang="ja-JP" sz="2400" b="1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個人型月次!$A$3</c:f>
              <c:strCache>
                <c:ptCount val="1"/>
                <c:pt idx="0">
                  <c:v>第1号加入者数合計</c:v>
                </c:pt>
              </c:strCache>
            </c:strRef>
          </c:tx>
          <c:spPr>
            <a:solidFill>
              <a:srgbClr val="70AD47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0616150019134951E-3"/>
                  <c:y val="-2.08008354401686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81B-4176-A203-466D99E3E1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個人型月次!$AX$1:$BI$1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  <c:extLst xmlns:c15="http://schemas.microsoft.com/office/drawing/2012/chart"/>
            </c:strRef>
          </c:cat>
          <c:val>
            <c:numRef>
              <c:f>個人型月次!$AX$3:$BI$3</c:f>
              <c:numCache>
                <c:formatCode>#,##0_);[Red]\(#,##0\)</c:formatCode>
                <c:ptCount val="12"/>
                <c:pt idx="0">
                  <c:v>216565</c:v>
                </c:pt>
                <c:pt idx="1">
                  <c:v>221306</c:v>
                </c:pt>
                <c:pt idx="2">
                  <c:v>225909</c:v>
                </c:pt>
                <c:pt idx="3">
                  <c:v>229997</c:v>
                </c:pt>
                <c:pt idx="4">
                  <c:v>233980</c:v>
                </c:pt>
                <c:pt idx="5">
                  <c:v>238128</c:v>
                </c:pt>
                <c:pt idx="6">
                  <c:v>242049</c:v>
                </c:pt>
                <c:pt idx="7">
                  <c:v>245704</c:v>
                </c:pt>
                <c:pt idx="8">
                  <c:v>250242</c:v>
                </c:pt>
                <c:pt idx="9">
                  <c:v>255301</c:v>
                </c:pt>
                <c:pt idx="10">
                  <c:v>259724</c:v>
                </c:pt>
                <c:pt idx="11">
                  <c:v>263511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1-381B-4176-A203-466D99E3E1CF}"/>
            </c:ext>
          </c:extLst>
        </c:ser>
        <c:ser>
          <c:idx val="2"/>
          <c:order val="2"/>
          <c:tx>
            <c:strRef>
              <c:f>個人型月次!$A$5</c:f>
              <c:strCache>
                <c:ptCount val="1"/>
                <c:pt idx="0">
                  <c:v>第2号加入者数合計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個人型月次!$AX$1:$BI$1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  <c:extLst xmlns:c15="http://schemas.microsoft.com/office/drawing/2012/chart"/>
            </c:strRef>
          </c:cat>
          <c:val>
            <c:numRef>
              <c:f>個人型月次!$AX$5:$BI$5</c:f>
              <c:numCache>
                <c:formatCode>#,##0_);[Red]\(#,##0\)</c:formatCode>
                <c:ptCount val="12"/>
                <c:pt idx="0">
                  <c:v>1627459</c:v>
                </c:pt>
                <c:pt idx="1">
                  <c:v>1653529</c:v>
                </c:pt>
                <c:pt idx="2">
                  <c:v>1689916</c:v>
                </c:pt>
                <c:pt idx="3">
                  <c:v>1725106</c:v>
                </c:pt>
                <c:pt idx="4">
                  <c:v>1756288</c:v>
                </c:pt>
                <c:pt idx="5">
                  <c:v>1782939</c:v>
                </c:pt>
                <c:pt idx="6">
                  <c:v>1811641</c:v>
                </c:pt>
                <c:pt idx="7">
                  <c:v>1836559</c:v>
                </c:pt>
                <c:pt idx="8">
                  <c:v>1868280</c:v>
                </c:pt>
                <c:pt idx="9">
                  <c:v>1893510</c:v>
                </c:pt>
                <c:pt idx="10">
                  <c:v>1922762</c:v>
                </c:pt>
                <c:pt idx="11">
                  <c:v>1956032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381B-4176-A203-466D99E3E1CF}"/>
            </c:ext>
          </c:extLst>
        </c:ser>
        <c:ser>
          <c:idx val="4"/>
          <c:order val="4"/>
          <c:tx>
            <c:strRef>
              <c:f>個人型月次!$A$7</c:f>
              <c:strCache>
                <c:ptCount val="1"/>
                <c:pt idx="0">
                  <c:v>第3号加入者数合計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5308075009567688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1B-4176-A203-466D99E3E1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個人型月次!$AX$1:$BI$1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  <c:extLst xmlns:c15="http://schemas.microsoft.com/office/drawing/2012/chart"/>
            </c:strRef>
          </c:cat>
          <c:val>
            <c:numRef>
              <c:f>個人型月次!$AX$7:$BI$7</c:f>
              <c:numCache>
                <c:formatCode>#,##0_);[Red]\(#,##0\)</c:formatCode>
                <c:ptCount val="12"/>
                <c:pt idx="0">
                  <c:v>74956</c:v>
                </c:pt>
                <c:pt idx="1">
                  <c:v>77151</c:v>
                </c:pt>
                <c:pt idx="2">
                  <c:v>79620</c:v>
                </c:pt>
                <c:pt idx="3">
                  <c:v>81769</c:v>
                </c:pt>
                <c:pt idx="4">
                  <c:v>83673</c:v>
                </c:pt>
                <c:pt idx="5">
                  <c:v>85686</c:v>
                </c:pt>
                <c:pt idx="6">
                  <c:v>87546</c:v>
                </c:pt>
                <c:pt idx="7">
                  <c:v>89489</c:v>
                </c:pt>
                <c:pt idx="8">
                  <c:v>91668</c:v>
                </c:pt>
                <c:pt idx="9">
                  <c:v>94620</c:v>
                </c:pt>
                <c:pt idx="10">
                  <c:v>97562</c:v>
                </c:pt>
                <c:pt idx="11">
                  <c:v>99994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4-381B-4176-A203-466D99E3E1C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rgbClr val="70AD47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個人型月次!$AX$3:$BI$3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216565</c:v>
                      </c:pt>
                      <c:pt idx="1">
                        <c:v>221306</c:v>
                      </c:pt>
                      <c:pt idx="2">
                        <c:v>225909</c:v>
                      </c:pt>
                      <c:pt idx="3">
                        <c:v>229997</c:v>
                      </c:pt>
                      <c:pt idx="4">
                        <c:v>233980</c:v>
                      </c:pt>
                      <c:pt idx="5">
                        <c:v>238128</c:v>
                      </c:pt>
                      <c:pt idx="6">
                        <c:v>242049</c:v>
                      </c:pt>
                      <c:pt idx="7">
                        <c:v>245704</c:v>
                      </c:pt>
                      <c:pt idx="8">
                        <c:v>250242</c:v>
                      </c:pt>
                      <c:pt idx="9">
                        <c:v>255301</c:v>
                      </c:pt>
                      <c:pt idx="10">
                        <c:v>259724</c:v>
                      </c:pt>
                      <c:pt idx="11">
                        <c:v>263511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381B-4176-A203-466D99E3E1CF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rgbClr val="00B0F0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個人型月次!$AX$5:$BI$5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1627459</c:v>
                      </c:pt>
                      <c:pt idx="1">
                        <c:v>1653529</c:v>
                      </c:pt>
                      <c:pt idx="2">
                        <c:v>1689916</c:v>
                      </c:pt>
                      <c:pt idx="3">
                        <c:v>1725106</c:v>
                      </c:pt>
                      <c:pt idx="4">
                        <c:v>1756288</c:v>
                      </c:pt>
                      <c:pt idx="5">
                        <c:v>1782939</c:v>
                      </c:pt>
                      <c:pt idx="6">
                        <c:v>1811641</c:v>
                      </c:pt>
                      <c:pt idx="7">
                        <c:v>1836559</c:v>
                      </c:pt>
                      <c:pt idx="8">
                        <c:v>1868280</c:v>
                      </c:pt>
                      <c:pt idx="9">
                        <c:v>1893510</c:v>
                      </c:pt>
                      <c:pt idx="10">
                        <c:v>1922762</c:v>
                      </c:pt>
                      <c:pt idx="11">
                        <c:v>1956032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381B-4176-A203-466D99E3E1CF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rgbClr val="FFC000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1.5308075009567688E-3"/>
                        <c:y val="2.0800835440168228E-3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7-381B-4176-A203-466D99E3E1CF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個人型月次!$AX$7:$BI$7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74956</c:v>
                      </c:pt>
                      <c:pt idx="1">
                        <c:v>77151</c:v>
                      </c:pt>
                      <c:pt idx="2">
                        <c:v>79620</c:v>
                      </c:pt>
                      <c:pt idx="3">
                        <c:v>81769</c:v>
                      </c:pt>
                      <c:pt idx="4">
                        <c:v>83673</c:v>
                      </c:pt>
                      <c:pt idx="5">
                        <c:v>85686</c:v>
                      </c:pt>
                      <c:pt idx="6">
                        <c:v>87546</c:v>
                      </c:pt>
                      <c:pt idx="7">
                        <c:v>89489</c:v>
                      </c:pt>
                      <c:pt idx="8">
                        <c:v>91668</c:v>
                      </c:pt>
                      <c:pt idx="9">
                        <c:v>94620</c:v>
                      </c:pt>
                      <c:pt idx="10">
                        <c:v>97562</c:v>
                      </c:pt>
                      <c:pt idx="11">
                        <c:v>99994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381B-4176-A203-466D99E3E1CF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381B-4176-A203-466D99E3E1CF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個人型月次!$A$9</c15:sqref>
                        </c15:formulaRef>
                      </c:ext>
                    </c:extLst>
                    <c:strCache>
                      <c:ptCount val="1"/>
                      <c:pt idx="0">
                        <c:v>加入者計</c:v>
                      </c:pt>
                    </c:strCache>
                  </c:strRef>
                </c:tx>
                <c:spPr>
                  <a:noFill/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個人型月次!$AX$9:$BI$9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1918980</c:v>
                      </c:pt>
                      <c:pt idx="1">
                        <c:v>1951986</c:v>
                      </c:pt>
                      <c:pt idx="2">
                        <c:v>1995445</c:v>
                      </c:pt>
                      <c:pt idx="3">
                        <c:v>2036872</c:v>
                      </c:pt>
                      <c:pt idx="4">
                        <c:v>2073941</c:v>
                      </c:pt>
                      <c:pt idx="5">
                        <c:v>2106753</c:v>
                      </c:pt>
                      <c:pt idx="6">
                        <c:v>2141236</c:v>
                      </c:pt>
                      <c:pt idx="7">
                        <c:v>2171752</c:v>
                      </c:pt>
                      <c:pt idx="8">
                        <c:v>2210190</c:v>
                      </c:pt>
                      <c:pt idx="9">
                        <c:v>2243431</c:v>
                      </c:pt>
                      <c:pt idx="10">
                        <c:v>2280048</c:v>
                      </c:pt>
                      <c:pt idx="11">
                        <c:v>2319537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381B-4176-A203-466D99E3E1CF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2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0.8942</cdr:x>
      <cdr:y>0.27211</cdr:y>
    </cdr:from>
    <cdr:to>
      <cdr:x>1</cdr:x>
      <cdr:y>0.35335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F29021F-20EA-2F65-F67B-88B9D2A8FEA3}"/>
            </a:ext>
          </a:extLst>
        </cdr:cNvPr>
        <cdr:cNvSpPr txBox="1"/>
      </cdr:nvSpPr>
      <cdr:spPr>
        <a:xfrm xmlns:a="http://schemas.openxmlformats.org/drawingml/2006/main">
          <a:off x="8988524" y="1664568"/>
          <a:ext cx="1063487" cy="4969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b="1" dirty="0"/>
            <a:t>2,899,618</a:t>
          </a:r>
          <a:endParaRPr lang="ja-JP" altLang="en-US" sz="14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0.27696</cdr:x>
      <cdr:y>0.05289</cdr:y>
    </cdr:from>
    <cdr:to>
      <cdr:x>0.70034</cdr:x>
      <cdr:y>0.1157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B28A199B-7C78-30BC-F8E0-92F2DE3DBFAD}"/>
            </a:ext>
          </a:extLst>
        </cdr:cNvPr>
        <cdr:cNvSpPr txBox="1"/>
      </cdr:nvSpPr>
      <cdr:spPr>
        <a:xfrm xmlns:a="http://schemas.openxmlformats.org/drawingml/2006/main">
          <a:off x="2324100" y="304801"/>
          <a:ext cx="3552825" cy="361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2400" b="1" dirty="0"/>
            <a:t>企業型年金承認規約数の推移</a:t>
          </a:r>
          <a:endParaRPr lang="en-US" altLang="ja-JP" sz="2400" b="1" dirty="0"/>
        </a:p>
        <a:p xmlns:a="http://schemas.openxmlformats.org/drawingml/2006/main">
          <a:endParaRPr lang="ja-JP" altLang="en-US" sz="18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0.82808</cdr:x>
      <cdr:y>0.20382</cdr:y>
    </cdr:from>
    <cdr:to>
      <cdr:x>0.91856</cdr:x>
      <cdr:y>0.27145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7292167" y="1013041"/>
          <a:ext cx="796779" cy="3361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900" u="none">
              <a:solidFill>
                <a:schemeClr val="tx1">
                  <a:lumMod val="75000"/>
                  <a:lumOff val="25000"/>
                </a:schemeClr>
              </a:solidFill>
            </a:rPr>
            <a:t>2880</a:t>
          </a:r>
          <a:r>
            <a:rPr kumimoji="1" lang="ja-JP" altLang="en-US" sz="900" u="none">
              <a:solidFill>
                <a:schemeClr val="tx1">
                  <a:lumMod val="75000"/>
                  <a:lumOff val="25000"/>
                </a:schemeClr>
              </a:solidFill>
            </a:rPr>
            <a:t>社増</a:t>
          </a:r>
          <a:endParaRPr kumimoji="1" lang="en-US" altLang="ja-JP" sz="900" u="none">
            <a:solidFill>
              <a:schemeClr val="tx1">
                <a:lumMod val="75000"/>
                <a:lumOff val="25000"/>
              </a:schemeClr>
            </a:solidFill>
          </a:endParaRPr>
        </a:p>
        <a:p xmlns:a="http://schemas.openxmlformats.org/drawingml/2006/main">
          <a:pPr algn="l"/>
          <a:endParaRPr kumimoji="1" lang="en-US" altLang="ja-JP" sz="1100" u="sng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0.48087</cdr:x>
      <cdr:y>0.2701</cdr:y>
    </cdr:from>
    <cdr:to>
      <cdr:x>0.57109</cdr:x>
      <cdr:y>0.31821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A5E8FA1-D515-4BB3-9975-B7FA71E10E0B}"/>
            </a:ext>
          </a:extLst>
        </cdr:cNvPr>
        <cdr:cNvSpPr txBox="1"/>
      </cdr:nvSpPr>
      <cdr:spPr>
        <a:xfrm xmlns:a="http://schemas.openxmlformats.org/drawingml/2006/main">
          <a:off x="5461995" y="1728085"/>
          <a:ext cx="102476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0.45423</cdr:x>
      <cdr:y>0.31696</cdr:y>
    </cdr:from>
    <cdr:to>
      <cdr:x>0.54577</cdr:x>
      <cdr:y>0.36507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B33EFB83-FA03-4145-9D3B-BEE9C8F15D16}"/>
            </a:ext>
          </a:extLst>
        </cdr:cNvPr>
        <cdr:cNvSpPr txBox="1"/>
      </cdr:nvSpPr>
      <cdr:spPr>
        <a:xfrm xmlns:a="http://schemas.openxmlformats.org/drawingml/2006/main">
          <a:off x="5159403" y="2027888"/>
          <a:ext cx="1039755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1,670,712</a:t>
          </a:r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0.52358</cdr:x>
      <cdr:y>0.30157</cdr:y>
    </cdr:from>
    <cdr:to>
      <cdr:x>0.61512</cdr:x>
      <cdr:y>0.34968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75FDAC14-410D-4BD7-B412-396EF33CF7D0}"/>
            </a:ext>
          </a:extLst>
        </cdr:cNvPr>
        <cdr:cNvSpPr txBox="1"/>
      </cdr:nvSpPr>
      <cdr:spPr>
        <a:xfrm xmlns:a="http://schemas.openxmlformats.org/drawingml/2006/main">
          <a:off x="5947172" y="1929430"/>
          <a:ext cx="1039763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1,701,225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0.5988</cdr:x>
      <cdr:y>0.28665</cdr:y>
    </cdr:from>
    <cdr:to>
      <cdr:x>0.69034</cdr:x>
      <cdr:y>0.33476</cdr:y>
    </cdr:to>
    <cdr:sp macro="" textlink="">
      <cdr:nvSpPr>
        <cdr:cNvPr id="5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D04DEA20-16D6-4170-9417-0056B22E517B}"/>
            </a:ext>
          </a:extLst>
        </cdr:cNvPr>
        <cdr:cNvSpPr txBox="1"/>
      </cdr:nvSpPr>
      <cdr:spPr>
        <a:xfrm xmlns:a="http://schemas.openxmlformats.org/drawingml/2006/main">
          <a:off x="6801563" y="1833927"/>
          <a:ext cx="1039762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1,728,366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0.66759</cdr:x>
      <cdr:y>0.27125</cdr:y>
    </cdr:from>
    <cdr:to>
      <cdr:x>0.75913</cdr:x>
      <cdr:y>0.31936</cdr:y>
    </cdr:to>
    <cdr:sp macro="" textlink="">
      <cdr:nvSpPr>
        <cdr:cNvPr id="6" name="テキスト ボックス 5">
          <a:extLst xmlns:a="http://schemas.openxmlformats.org/drawingml/2006/main">
            <a:ext uri="{FF2B5EF4-FFF2-40B4-BE49-F238E27FC236}">
              <a16:creationId xmlns:a16="http://schemas.microsoft.com/office/drawing/2014/main" id="{EDB8657E-7D02-443D-96C7-28ADE9DE706C}"/>
            </a:ext>
          </a:extLst>
        </cdr:cNvPr>
        <cdr:cNvSpPr txBox="1"/>
      </cdr:nvSpPr>
      <cdr:spPr>
        <a:xfrm xmlns:a="http://schemas.openxmlformats.org/drawingml/2006/main">
          <a:off x="7582877" y="1735455"/>
          <a:ext cx="1039762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1,762,379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0.74809</cdr:x>
      <cdr:y>0.26685</cdr:y>
    </cdr:from>
    <cdr:to>
      <cdr:x>0.83963</cdr:x>
      <cdr:y>0.31496</cdr:y>
    </cdr:to>
    <cdr:sp macro="" textlink="">
      <cdr:nvSpPr>
        <cdr:cNvPr id="7" name="テキスト ボックス 6">
          <a:extLst xmlns:a="http://schemas.openxmlformats.org/drawingml/2006/main">
            <a:ext uri="{FF2B5EF4-FFF2-40B4-BE49-F238E27FC236}">
              <a16:creationId xmlns:a16="http://schemas.microsoft.com/office/drawing/2014/main" id="{07AA14A4-F3B6-4AD9-93D6-89C2D1B92EA0}"/>
            </a:ext>
          </a:extLst>
        </cdr:cNvPr>
        <cdr:cNvSpPr txBox="1"/>
      </cdr:nvSpPr>
      <cdr:spPr>
        <a:xfrm xmlns:a="http://schemas.openxmlformats.org/drawingml/2006/main">
          <a:off x="8497262" y="1707296"/>
          <a:ext cx="1039763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1,794,330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0.82859</cdr:x>
      <cdr:y>0.25586</cdr:y>
    </cdr:from>
    <cdr:to>
      <cdr:x>0.92013</cdr:x>
      <cdr:y>0.30397</cdr:y>
    </cdr:to>
    <cdr:sp macro="" textlink="">
      <cdr:nvSpPr>
        <cdr:cNvPr id="8" name="テキスト ボックス 7">
          <a:extLst xmlns:a="http://schemas.openxmlformats.org/drawingml/2006/main">
            <a:ext uri="{FF2B5EF4-FFF2-40B4-BE49-F238E27FC236}">
              <a16:creationId xmlns:a16="http://schemas.microsoft.com/office/drawing/2014/main" id="{C1E29216-C859-41BB-898B-12A24903C3B8}"/>
            </a:ext>
          </a:extLst>
        </cdr:cNvPr>
        <cdr:cNvSpPr txBox="1"/>
      </cdr:nvSpPr>
      <cdr:spPr>
        <a:xfrm xmlns:a="http://schemas.openxmlformats.org/drawingml/2006/main">
          <a:off x="9411627" y="1636941"/>
          <a:ext cx="1039762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1,834,335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0.89919</cdr:x>
      <cdr:y>0.24706</cdr:y>
    </cdr:from>
    <cdr:to>
      <cdr:x>0.99073</cdr:x>
      <cdr:y>0.29517</cdr:y>
    </cdr:to>
    <cdr:sp macro="" textlink="">
      <cdr:nvSpPr>
        <cdr:cNvPr id="9" name="テキスト ボックス 8">
          <a:extLst xmlns:a="http://schemas.openxmlformats.org/drawingml/2006/main">
            <a:ext uri="{FF2B5EF4-FFF2-40B4-BE49-F238E27FC236}">
              <a16:creationId xmlns:a16="http://schemas.microsoft.com/office/drawing/2014/main" id="{78C4F0E1-307E-4290-9D2A-F4661F30B20F}"/>
            </a:ext>
          </a:extLst>
        </cdr:cNvPr>
        <cdr:cNvSpPr txBox="1"/>
      </cdr:nvSpPr>
      <cdr:spPr>
        <a:xfrm xmlns:a="http://schemas.openxmlformats.org/drawingml/2006/main">
          <a:off x="10213449" y="1580697"/>
          <a:ext cx="1039763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1,879,315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0.08876</cdr:x>
      <cdr:y>0.24265</cdr:y>
    </cdr:from>
    <cdr:to>
      <cdr:x>0.17776</cdr:x>
      <cdr:y>0.29496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FB48EED-8C6E-4F59-A40B-A35E7642F55E}"/>
            </a:ext>
          </a:extLst>
        </cdr:cNvPr>
        <cdr:cNvSpPr txBox="1"/>
      </cdr:nvSpPr>
      <cdr:spPr>
        <a:xfrm xmlns:a="http://schemas.openxmlformats.org/drawingml/2006/main">
          <a:off x="992723" y="1437961"/>
          <a:ext cx="995359" cy="310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1,918,980</a:t>
          </a:r>
          <a:endParaRPr lang="ja-JP" altLang="en-US" sz="1400" dirty="0"/>
        </a:p>
      </cdr:txBody>
    </cdr:sp>
  </cdr:relSizeAnchor>
  <cdr:relSizeAnchor xmlns:cdr="http://schemas.openxmlformats.org/drawingml/2006/chartDrawing">
    <cdr:from>
      <cdr:x>0.16172</cdr:x>
      <cdr:y>0.23316</cdr:y>
    </cdr:from>
    <cdr:to>
      <cdr:x>0.25072</cdr:x>
      <cdr:y>0.28547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C999FD05-0829-414C-BFC1-DC015D2BAA4A}"/>
            </a:ext>
          </a:extLst>
        </cdr:cNvPr>
        <cdr:cNvSpPr txBox="1"/>
      </cdr:nvSpPr>
      <cdr:spPr>
        <a:xfrm xmlns:a="http://schemas.openxmlformats.org/drawingml/2006/main">
          <a:off x="1808647" y="1381709"/>
          <a:ext cx="995359" cy="3099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1,951,986</a:t>
          </a:r>
        </a:p>
      </cdr:txBody>
    </cdr:sp>
  </cdr:relSizeAnchor>
  <cdr:relSizeAnchor xmlns:cdr="http://schemas.openxmlformats.org/drawingml/2006/chartDrawing">
    <cdr:from>
      <cdr:x>0.23468</cdr:x>
      <cdr:y>0.21892</cdr:y>
    </cdr:from>
    <cdr:to>
      <cdr:x>0.32368</cdr:x>
      <cdr:y>0.27123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16C54047-225F-436C-8CB4-48F235DC5F30}"/>
            </a:ext>
          </a:extLst>
        </cdr:cNvPr>
        <cdr:cNvSpPr txBox="1"/>
      </cdr:nvSpPr>
      <cdr:spPr>
        <a:xfrm xmlns:a="http://schemas.openxmlformats.org/drawingml/2006/main">
          <a:off x="2624617" y="1297322"/>
          <a:ext cx="995359" cy="309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1,995,445</a:t>
          </a:r>
        </a:p>
      </cdr:txBody>
    </cdr:sp>
  </cdr:relSizeAnchor>
  <cdr:relSizeAnchor xmlns:cdr="http://schemas.openxmlformats.org/drawingml/2006/chartDrawing">
    <cdr:from>
      <cdr:x>0.30386</cdr:x>
      <cdr:y>0.2023</cdr:y>
    </cdr:from>
    <cdr:to>
      <cdr:x>0.39286</cdr:x>
      <cdr:y>0.25461</cdr:y>
    </cdr:to>
    <cdr:sp macro="" textlink="">
      <cdr:nvSpPr>
        <cdr:cNvPr id="5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35A354B7-99BA-484B-B1E6-49C41A321C18}"/>
            </a:ext>
          </a:extLst>
        </cdr:cNvPr>
        <cdr:cNvSpPr txBox="1"/>
      </cdr:nvSpPr>
      <cdr:spPr>
        <a:xfrm xmlns:a="http://schemas.openxmlformats.org/drawingml/2006/main">
          <a:off x="3398369" y="1198857"/>
          <a:ext cx="995360" cy="3099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2,036,872</a:t>
          </a:r>
        </a:p>
      </cdr:txBody>
    </cdr:sp>
  </cdr:relSizeAnchor>
  <cdr:relSizeAnchor xmlns:cdr="http://schemas.openxmlformats.org/drawingml/2006/chartDrawing">
    <cdr:from>
      <cdr:x>0.38124</cdr:x>
      <cdr:y>0.19518</cdr:y>
    </cdr:from>
    <cdr:to>
      <cdr:x>0.47024</cdr:x>
      <cdr:y>0.24749</cdr:y>
    </cdr:to>
    <cdr:sp macro="" textlink="">
      <cdr:nvSpPr>
        <cdr:cNvPr id="6" name="テキスト ボックス 5">
          <a:extLst xmlns:a="http://schemas.openxmlformats.org/drawingml/2006/main">
            <a:ext uri="{FF2B5EF4-FFF2-40B4-BE49-F238E27FC236}">
              <a16:creationId xmlns:a16="http://schemas.microsoft.com/office/drawing/2014/main" id="{652B1A68-5701-4031-B7E6-6CDD5A3F9BED}"/>
            </a:ext>
          </a:extLst>
        </cdr:cNvPr>
        <cdr:cNvSpPr txBox="1"/>
      </cdr:nvSpPr>
      <cdr:spPr>
        <a:xfrm xmlns:a="http://schemas.openxmlformats.org/drawingml/2006/main">
          <a:off x="4263753" y="1156653"/>
          <a:ext cx="995360" cy="3099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2,073,941</a:t>
          </a:r>
        </a:p>
      </cdr:txBody>
    </cdr:sp>
  </cdr:relSizeAnchor>
  <cdr:relSizeAnchor xmlns:cdr="http://schemas.openxmlformats.org/drawingml/2006/chartDrawing">
    <cdr:from>
      <cdr:x>0.45477</cdr:x>
      <cdr:y>0.19289</cdr:y>
    </cdr:from>
    <cdr:to>
      <cdr:x>0.54523</cdr:x>
      <cdr:y>0.23935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4DFF7554-D73F-481B-AF4E-2F91C0BC8D83}"/>
            </a:ext>
          </a:extLst>
        </cdr:cNvPr>
        <cdr:cNvSpPr txBox="1"/>
      </cdr:nvSpPr>
      <cdr:spPr>
        <a:xfrm xmlns:a="http://schemas.openxmlformats.org/drawingml/2006/main">
          <a:off x="5086042" y="1143074"/>
          <a:ext cx="1011729" cy="2753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2,106,753</a:t>
          </a:r>
        </a:p>
      </cdr:txBody>
    </cdr:sp>
  </cdr:relSizeAnchor>
  <cdr:relSizeAnchor xmlns:cdr="http://schemas.openxmlformats.org/drawingml/2006/chartDrawing">
    <cdr:from>
      <cdr:x>0.52529</cdr:x>
      <cdr:y>0.18187</cdr:y>
    </cdr:from>
    <cdr:to>
      <cdr:x>0.62893</cdr:x>
      <cdr:y>0.23562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EDF3AFF6-80C1-48D6-BB08-F0B69F9B97BC}"/>
            </a:ext>
          </a:extLst>
        </cdr:cNvPr>
        <cdr:cNvSpPr txBox="1"/>
      </cdr:nvSpPr>
      <cdr:spPr>
        <a:xfrm xmlns:a="http://schemas.openxmlformats.org/drawingml/2006/main">
          <a:off x="5874802" y="1077754"/>
          <a:ext cx="1159090" cy="3185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2,141,236</a:t>
          </a:r>
        </a:p>
      </cdr:txBody>
    </cdr:sp>
  </cdr:relSizeAnchor>
  <cdr:relSizeAnchor xmlns:cdr="http://schemas.openxmlformats.org/drawingml/2006/chartDrawing">
    <cdr:from>
      <cdr:x>0.60202</cdr:x>
      <cdr:y>0.18187</cdr:y>
    </cdr:from>
    <cdr:to>
      <cdr:x>0.70566</cdr:x>
      <cdr:y>0.23562</cdr:y>
    </cdr:to>
    <cdr:sp macro="" textlink="">
      <cdr:nvSpPr>
        <cdr:cNvPr id="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DBEFD39-D4E6-4A5E-9E82-8835DB7AA520}"/>
            </a:ext>
          </a:extLst>
        </cdr:cNvPr>
        <cdr:cNvSpPr txBox="1"/>
      </cdr:nvSpPr>
      <cdr:spPr>
        <a:xfrm xmlns:a="http://schemas.openxmlformats.org/drawingml/2006/main">
          <a:off x="6732931" y="1077754"/>
          <a:ext cx="1159090" cy="3185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2,171,752</a:t>
          </a:r>
        </a:p>
        <a:p xmlns:a="http://schemas.openxmlformats.org/drawingml/2006/main">
          <a:endParaRPr lang="en-US" altLang="ja-JP" sz="1400" dirty="0"/>
        </a:p>
      </cdr:txBody>
    </cdr:sp>
  </cdr:relSizeAnchor>
  <cdr:relSizeAnchor xmlns:cdr="http://schemas.openxmlformats.org/drawingml/2006/chartDrawing">
    <cdr:from>
      <cdr:x>0.68001</cdr:x>
      <cdr:y>0.16763</cdr:y>
    </cdr:from>
    <cdr:to>
      <cdr:x>0.7673</cdr:x>
      <cdr:y>0.23562</cdr:y>
    </cdr:to>
    <cdr:sp macro="" textlink="">
      <cdr:nvSpPr>
        <cdr:cNvPr id="1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7F74C1F-B3DF-412A-9CA2-38A692526055}"/>
            </a:ext>
          </a:extLst>
        </cdr:cNvPr>
        <cdr:cNvSpPr txBox="1"/>
      </cdr:nvSpPr>
      <cdr:spPr>
        <a:xfrm xmlns:a="http://schemas.openxmlformats.org/drawingml/2006/main">
          <a:off x="7605077" y="993372"/>
          <a:ext cx="976215" cy="4029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2,210,190</a:t>
          </a:r>
        </a:p>
        <a:p xmlns:a="http://schemas.openxmlformats.org/drawingml/2006/main">
          <a:endParaRPr lang="en-US" altLang="ja-JP" sz="1400" dirty="0"/>
        </a:p>
      </cdr:txBody>
    </cdr:sp>
  </cdr:relSizeAnchor>
  <cdr:relSizeAnchor xmlns:cdr="http://schemas.openxmlformats.org/drawingml/2006/chartDrawing">
    <cdr:from>
      <cdr:x>0.75422</cdr:x>
      <cdr:y>0.15576</cdr:y>
    </cdr:from>
    <cdr:to>
      <cdr:x>0.84151</cdr:x>
      <cdr:y>0.22375</cdr:y>
    </cdr:to>
    <cdr:sp macro="" textlink="">
      <cdr:nvSpPr>
        <cdr:cNvPr id="11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8258D94-ACD1-42B2-8D64-0CB42A98D6F8}"/>
            </a:ext>
          </a:extLst>
        </cdr:cNvPr>
        <cdr:cNvSpPr txBox="1"/>
      </cdr:nvSpPr>
      <cdr:spPr>
        <a:xfrm xmlns:a="http://schemas.openxmlformats.org/drawingml/2006/main">
          <a:off x="8435100" y="923053"/>
          <a:ext cx="976235" cy="4029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2,243,431</a:t>
          </a:r>
        </a:p>
        <a:p xmlns:a="http://schemas.openxmlformats.org/drawingml/2006/main">
          <a:endParaRPr lang="en-US" altLang="ja-JP" sz="1400" dirty="0"/>
        </a:p>
      </cdr:txBody>
    </cdr:sp>
  </cdr:relSizeAnchor>
  <cdr:relSizeAnchor xmlns:cdr="http://schemas.openxmlformats.org/drawingml/2006/chartDrawing">
    <cdr:from>
      <cdr:x>0.82718</cdr:x>
      <cdr:y>0.14389</cdr:y>
    </cdr:from>
    <cdr:to>
      <cdr:x>0.91447</cdr:x>
      <cdr:y>0.21188</cdr:y>
    </cdr:to>
    <cdr:sp macro="" textlink="">
      <cdr:nvSpPr>
        <cdr:cNvPr id="1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06A1C47-2FFF-4D55-A30B-7A534C13FDD0}"/>
            </a:ext>
          </a:extLst>
        </cdr:cNvPr>
        <cdr:cNvSpPr txBox="1"/>
      </cdr:nvSpPr>
      <cdr:spPr>
        <a:xfrm xmlns:a="http://schemas.openxmlformats.org/drawingml/2006/main">
          <a:off x="9251028" y="852705"/>
          <a:ext cx="976235" cy="4029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2,280,048</a:t>
          </a:r>
        </a:p>
        <a:p xmlns:a="http://schemas.openxmlformats.org/drawingml/2006/main">
          <a:endParaRPr lang="en-US" altLang="ja-JP" sz="1400" dirty="0"/>
        </a:p>
      </cdr:txBody>
    </cdr:sp>
  </cdr:relSizeAnchor>
  <cdr:relSizeAnchor xmlns:cdr="http://schemas.openxmlformats.org/drawingml/2006/chartDrawing">
    <cdr:from>
      <cdr:x>0.90474</cdr:x>
      <cdr:y>0.13202</cdr:y>
    </cdr:from>
    <cdr:to>
      <cdr:x>0.99203</cdr:x>
      <cdr:y>0.20001</cdr:y>
    </cdr:to>
    <cdr:sp macro="" textlink="">
      <cdr:nvSpPr>
        <cdr:cNvPr id="1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224266D-87A0-4D8A-8DF5-EDCB6F177481}"/>
            </a:ext>
          </a:extLst>
        </cdr:cNvPr>
        <cdr:cNvSpPr txBox="1"/>
      </cdr:nvSpPr>
      <cdr:spPr>
        <a:xfrm xmlns:a="http://schemas.openxmlformats.org/drawingml/2006/main">
          <a:off x="10118485" y="782366"/>
          <a:ext cx="976235" cy="4029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2,319,537</a:t>
          </a:r>
        </a:p>
        <a:p xmlns:a="http://schemas.openxmlformats.org/drawingml/2006/main">
          <a:endParaRPr lang="en-US" altLang="ja-JP" sz="14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0.08876</cdr:x>
      <cdr:y>0.24265</cdr:y>
    </cdr:from>
    <cdr:to>
      <cdr:x>0.17776</cdr:x>
      <cdr:y>0.29496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FB48EED-8C6E-4F59-A40B-A35E7642F55E}"/>
            </a:ext>
          </a:extLst>
        </cdr:cNvPr>
        <cdr:cNvSpPr txBox="1"/>
      </cdr:nvSpPr>
      <cdr:spPr>
        <a:xfrm xmlns:a="http://schemas.openxmlformats.org/drawingml/2006/main">
          <a:off x="992723" y="1437961"/>
          <a:ext cx="995359" cy="310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1,918,980</a:t>
          </a:r>
          <a:endParaRPr lang="ja-JP" altLang="en-US" sz="1400" dirty="0"/>
        </a:p>
      </cdr:txBody>
    </cdr:sp>
  </cdr:relSizeAnchor>
  <cdr:relSizeAnchor xmlns:cdr="http://schemas.openxmlformats.org/drawingml/2006/chartDrawing">
    <cdr:from>
      <cdr:x>0.16172</cdr:x>
      <cdr:y>0.23316</cdr:y>
    </cdr:from>
    <cdr:to>
      <cdr:x>0.25072</cdr:x>
      <cdr:y>0.28547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C999FD05-0829-414C-BFC1-DC015D2BAA4A}"/>
            </a:ext>
          </a:extLst>
        </cdr:cNvPr>
        <cdr:cNvSpPr txBox="1"/>
      </cdr:nvSpPr>
      <cdr:spPr>
        <a:xfrm xmlns:a="http://schemas.openxmlformats.org/drawingml/2006/main">
          <a:off x="1808647" y="1381709"/>
          <a:ext cx="995359" cy="3099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1,951,986</a:t>
          </a:r>
        </a:p>
      </cdr:txBody>
    </cdr:sp>
  </cdr:relSizeAnchor>
  <cdr:relSizeAnchor xmlns:cdr="http://schemas.openxmlformats.org/drawingml/2006/chartDrawing">
    <cdr:from>
      <cdr:x>0.23468</cdr:x>
      <cdr:y>0.21892</cdr:y>
    </cdr:from>
    <cdr:to>
      <cdr:x>0.32368</cdr:x>
      <cdr:y>0.27123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16C54047-225F-436C-8CB4-48F235DC5F30}"/>
            </a:ext>
          </a:extLst>
        </cdr:cNvPr>
        <cdr:cNvSpPr txBox="1"/>
      </cdr:nvSpPr>
      <cdr:spPr>
        <a:xfrm xmlns:a="http://schemas.openxmlformats.org/drawingml/2006/main">
          <a:off x="2624617" y="1297322"/>
          <a:ext cx="995359" cy="309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1,995,445</a:t>
          </a:r>
        </a:p>
      </cdr:txBody>
    </cdr:sp>
  </cdr:relSizeAnchor>
  <cdr:relSizeAnchor xmlns:cdr="http://schemas.openxmlformats.org/drawingml/2006/chartDrawing">
    <cdr:from>
      <cdr:x>0.30386</cdr:x>
      <cdr:y>0.2023</cdr:y>
    </cdr:from>
    <cdr:to>
      <cdr:x>0.39286</cdr:x>
      <cdr:y>0.25461</cdr:y>
    </cdr:to>
    <cdr:sp macro="" textlink="">
      <cdr:nvSpPr>
        <cdr:cNvPr id="5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35A354B7-99BA-484B-B1E6-49C41A321C18}"/>
            </a:ext>
          </a:extLst>
        </cdr:cNvPr>
        <cdr:cNvSpPr txBox="1"/>
      </cdr:nvSpPr>
      <cdr:spPr>
        <a:xfrm xmlns:a="http://schemas.openxmlformats.org/drawingml/2006/main">
          <a:off x="3398369" y="1198857"/>
          <a:ext cx="995360" cy="3099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2,036,872</a:t>
          </a:r>
        </a:p>
      </cdr:txBody>
    </cdr:sp>
  </cdr:relSizeAnchor>
  <cdr:relSizeAnchor xmlns:cdr="http://schemas.openxmlformats.org/drawingml/2006/chartDrawing">
    <cdr:from>
      <cdr:x>0.38124</cdr:x>
      <cdr:y>0.19518</cdr:y>
    </cdr:from>
    <cdr:to>
      <cdr:x>0.47024</cdr:x>
      <cdr:y>0.24749</cdr:y>
    </cdr:to>
    <cdr:sp macro="" textlink="">
      <cdr:nvSpPr>
        <cdr:cNvPr id="6" name="テキスト ボックス 5">
          <a:extLst xmlns:a="http://schemas.openxmlformats.org/drawingml/2006/main">
            <a:ext uri="{FF2B5EF4-FFF2-40B4-BE49-F238E27FC236}">
              <a16:creationId xmlns:a16="http://schemas.microsoft.com/office/drawing/2014/main" id="{652B1A68-5701-4031-B7E6-6CDD5A3F9BED}"/>
            </a:ext>
          </a:extLst>
        </cdr:cNvPr>
        <cdr:cNvSpPr txBox="1"/>
      </cdr:nvSpPr>
      <cdr:spPr>
        <a:xfrm xmlns:a="http://schemas.openxmlformats.org/drawingml/2006/main">
          <a:off x="4263753" y="1156653"/>
          <a:ext cx="995360" cy="3099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2,073,941</a:t>
          </a:r>
        </a:p>
      </cdr:txBody>
    </cdr:sp>
  </cdr:relSizeAnchor>
  <cdr:relSizeAnchor xmlns:cdr="http://schemas.openxmlformats.org/drawingml/2006/chartDrawing">
    <cdr:from>
      <cdr:x>0.45477</cdr:x>
      <cdr:y>0.19289</cdr:y>
    </cdr:from>
    <cdr:to>
      <cdr:x>0.54523</cdr:x>
      <cdr:y>0.23935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4DFF7554-D73F-481B-AF4E-2F91C0BC8D83}"/>
            </a:ext>
          </a:extLst>
        </cdr:cNvPr>
        <cdr:cNvSpPr txBox="1"/>
      </cdr:nvSpPr>
      <cdr:spPr>
        <a:xfrm xmlns:a="http://schemas.openxmlformats.org/drawingml/2006/main">
          <a:off x="5086042" y="1143074"/>
          <a:ext cx="1011729" cy="2753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2,106,753</a:t>
          </a:r>
        </a:p>
      </cdr:txBody>
    </cdr:sp>
  </cdr:relSizeAnchor>
  <cdr:relSizeAnchor xmlns:cdr="http://schemas.openxmlformats.org/drawingml/2006/chartDrawing">
    <cdr:from>
      <cdr:x>0.52529</cdr:x>
      <cdr:y>0.18187</cdr:y>
    </cdr:from>
    <cdr:to>
      <cdr:x>0.62893</cdr:x>
      <cdr:y>0.23562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EDF3AFF6-80C1-48D6-BB08-F0B69F9B97BC}"/>
            </a:ext>
          </a:extLst>
        </cdr:cNvPr>
        <cdr:cNvSpPr txBox="1"/>
      </cdr:nvSpPr>
      <cdr:spPr>
        <a:xfrm xmlns:a="http://schemas.openxmlformats.org/drawingml/2006/main">
          <a:off x="5874802" y="1077754"/>
          <a:ext cx="1159090" cy="3185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2,141,236</a:t>
          </a:r>
        </a:p>
      </cdr:txBody>
    </cdr:sp>
  </cdr:relSizeAnchor>
  <cdr:relSizeAnchor xmlns:cdr="http://schemas.openxmlformats.org/drawingml/2006/chartDrawing">
    <cdr:from>
      <cdr:x>0.60202</cdr:x>
      <cdr:y>0.18187</cdr:y>
    </cdr:from>
    <cdr:to>
      <cdr:x>0.70566</cdr:x>
      <cdr:y>0.23562</cdr:y>
    </cdr:to>
    <cdr:sp macro="" textlink="">
      <cdr:nvSpPr>
        <cdr:cNvPr id="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DBEFD39-D4E6-4A5E-9E82-8835DB7AA520}"/>
            </a:ext>
          </a:extLst>
        </cdr:cNvPr>
        <cdr:cNvSpPr txBox="1"/>
      </cdr:nvSpPr>
      <cdr:spPr>
        <a:xfrm xmlns:a="http://schemas.openxmlformats.org/drawingml/2006/main">
          <a:off x="6732931" y="1077754"/>
          <a:ext cx="1159090" cy="3185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2,171,752</a:t>
          </a:r>
        </a:p>
        <a:p xmlns:a="http://schemas.openxmlformats.org/drawingml/2006/main">
          <a:endParaRPr lang="en-US" altLang="ja-JP" sz="1400" dirty="0"/>
        </a:p>
      </cdr:txBody>
    </cdr:sp>
  </cdr:relSizeAnchor>
  <cdr:relSizeAnchor xmlns:cdr="http://schemas.openxmlformats.org/drawingml/2006/chartDrawing">
    <cdr:from>
      <cdr:x>0.68001</cdr:x>
      <cdr:y>0.16763</cdr:y>
    </cdr:from>
    <cdr:to>
      <cdr:x>0.7673</cdr:x>
      <cdr:y>0.23562</cdr:y>
    </cdr:to>
    <cdr:sp macro="" textlink="">
      <cdr:nvSpPr>
        <cdr:cNvPr id="1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7F74C1F-B3DF-412A-9CA2-38A692526055}"/>
            </a:ext>
          </a:extLst>
        </cdr:cNvPr>
        <cdr:cNvSpPr txBox="1"/>
      </cdr:nvSpPr>
      <cdr:spPr>
        <a:xfrm xmlns:a="http://schemas.openxmlformats.org/drawingml/2006/main">
          <a:off x="7605077" y="993372"/>
          <a:ext cx="976215" cy="4029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2,210,190</a:t>
          </a:r>
        </a:p>
        <a:p xmlns:a="http://schemas.openxmlformats.org/drawingml/2006/main">
          <a:endParaRPr lang="en-US" altLang="ja-JP" sz="1400" dirty="0"/>
        </a:p>
      </cdr:txBody>
    </cdr:sp>
  </cdr:relSizeAnchor>
  <cdr:relSizeAnchor xmlns:cdr="http://schemas.openxmlformats.org/drawingml/2006/chartDrawing">
    <cdr:from>
      <cdr:x>0.75422</cdr:x>
      <cdr:y>0.15576</cdr:y>
    </cdr:from>
    <cdr:to>
      <cdr:x>0.84151</cdr:x>
      <cdr:y>0.22375</cdr:y>
    </cdr:to>
    <cdr:sp macro="" textlink="">
      <cdr:nvSpPr>
        <cdr:cNvPr id="11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8258D94-ACD1-42B2-8D64-0CB42A98D6F8}"/>
            </a:ext>
          </a:extLst>
        </cdr:cNvPr>
        <cdr:cNvSpPr txBox="1"/>
      </cdr:nvSpPr>
      <cdr:spPr>
        <a:xfrm xmlns:a="http://schemas.openxmlformats.org/drawingml/2006/main">
          <a:off x="8435100" y="923053"/>
          <a:ext cx="976235" cy="4029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2,243,431</a:t>
          </a:r>
        </a:p>
        <a:p xmlns:a="http://schemas.openxmlformats.org/drawingml/2006/main">
          <a:endParaRPr lang="en-US" altLang="ja-JP" sz="1400" dirty="0"/>
        </a:p>
      </cdr:txBody>
    </cdr:sp>
  </cdr:relSizeAnchor>
  <cdr:relSizeAnchor xmlns:cdr="http://schemas.openxmlformats.org/drawingml/2006/chartDrawing">
    <cdr:from>
      <cdr:x>0.82718</cdr:x>
      <cdr:y>0.14389</cdr:y>
    </cdr:from>
    <cdr:to>
      <cdr:x>0.91447</cdr:x>
      <cdr:y>0.21188</cdr:y>
    </cdr:to>
    <cdr:sp macro="" textlink="">
      <cdr:nvSpPr>
        <cdr:cNvPr id="1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06A1C47-2FFF-4D55-A30B-7A534C13FDD0}"/>
            </a:ext>
          </a:extLst>
        </cdr:cNvPr>
        <cdr:cNvSpPr txBox="1"/>
      </cdr:nvSpPr>
      <cdr:spPr>
        <a:xfrm xmlns:a="http://schemas.openxmlformats.org/drawingml/2006/main">
          <a:off x="9251028" y="852705"/>
          <a:ext cx="976235" cy="4029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2,280,048</a:t>
          </a:r>
        </a:p>
        <a:p xmlns:a="http://schemas.openxmlformats.org/drawingml/2006/main">
          <a:endParaRPr lang="en-US" altLang="ja-JP" sz="1400" dirty="0"/>
        </a:p>
      </cdr:txBody>
    </cdr:sp>
  </cdr:relSizeAnchor>
  <cdr:relSizeAnchor xmlns:cdr="http://schemas.openxmlformats.org/drawingml/2006/chartDrawing">
    <cdr:from>
      <cdr:x>0.90474</cdr:x>
      <cdr:y>0.13202</cdr:y>
    </cdr:from>
    <cdr:to>
      <cdr:x>0.99203</cdr:x>
      <cdr:y>0.20001</cdr:y>
    </cdr:to>
    <cdr:sp macro="" textlink="">
      <cdr:nvSpPr>
        <cdr:cNvPr id="1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224266D-87A0-4D8A-8DF5-EDCB6F177481}"/>
            </a:ext>
          </a:extLst>
        </cdr:cNvPr>
        <cdr:cNvSpPr txBox="1"/>
      </cdr:nvSpPr>
      <cdr:spPr>
        <a:xfrm xmlns:a="http://schemas.openxmlformats.org/drawingml/2006/main">
          <a:off x="10118485" y="782366"/>
          <a:ext cx="976235" cy="4029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2,319,537</a:t>
          </a:r>
        </a:p>
        <a:p xmlns:a="http://schemas.openxmlformats.org/drawingml/2006/main">
          <a:endParaRPr lang="en-US" altLang="ja-JP" sz="14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0.08895</cdr:x>
      <cdr:y>0.22221</cdr:y>
    </cdr:from>
    <cdr:to>
      <cdr:x>0.17795</cdr:x>
      <cdr:y>0.26667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FB48EED-8C6E-4F59-A40B-A35E7642F55E}"/>
            </a:ext>
          </a:extLst>
        </cdr:cNvPr>
        <cdr:cNvSpPr txBox="1"/>
      </cdr:nvSpPr>
      <cdr:spPr>
        <a:xfrm xmlns:a="http://schemas.openxmlformats.org/drawingml/2006/main">
          <a:off x="949363" y="1299076"/>
          <a:ext cx="949897" cy="2599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200" dirty="0"/>
            <a:t>2,354,878</a:t>
          </a:r>
          <a:endParaRPr lang="ja-JP" altLang="en-US" sz="1200" dirty="0"/>
        </a:p>
      </cdr:txBody>
    </cdr:sp>
  </cdr:relSizeAnchor>
  <cdr:relSizeAnchor xmlns:cdr="http://schemas.openxmlformats.org/drawingml/2006/chartDrawing">
    <cdr:from>
      <cdr:x>0.15528</cdr:x>
      <cdr:y>0.25072</cdr:y>
    </cdr:from>
    <cdr:to>
      <cdr:x>0.24428</cdr:x>
      <cdr:y>0.28206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6437E80-BC70-4037-B485-192A90C4D9EB}"/>
            </a:ext>
          </a:extLst>
        </cdr:cNvPr>
        <cdr:cNvSpPr txBox="1"/>
      </cdr:nvSpPr>
      <cdr:spPr>
        <a:xfrm xmlns:a="http://schemas.openxmlformats.org/drawingml/2006/main">
          <a:off x="1294162" y="1530774"/>
          <a:ext cx="741759" cy="191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900"/>
        </a:p>
      </cdr:txBody>
    </cdr:sp>
  </cdr:relSizeAnchor>
  <cdr:relSizeAnchor xmlns:cdr="http://schemas.openxmlformats.org/drawingml/2006/chartDrawing">
    <cdr:from>
      <cdr:x>0.3881</cdr:x>
      <cdr:y>0.22564</cdr:y>
    </cdr:from>
    <cdr:to>
      <cdr:x>0.42416</cdr:x>
      <cdr:y>0.26677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6CE9C0A-8397-40E6-B3E5-5990A9E5D8C1}"/>
            </a:ext>
          </a:extLst>
        </cdr:cNvPr>
        <cdr:cNvSpPr txBox="1"/>
      </cdr:nvSpPr>
      <cdr:spPr>
        <a:xfrm xmlns:a="http://schemas.openxmlformats.org/drawingml/2006/main">
          <a:off x="4142191" y="1319136"/>
          <a:ext cx="384840" cy="2404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0.46214</cdr:x>
      <cdr:y>0.17327</cdr:y>
    </cdr:from>
    <cdr:to>
      <cdr:x>0.54254</cdr:x>
      <cdr:y>0.20603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D251335-171E-4161-ABE1-7D7455BCDEB2}"/>
            </a:ext>
          </a:extLst>
        </cdr:cNvPr>
        <cdr:cNvSpPr txBox="1"/>
      </cdr:nvSpPr>
      <cdr:spPr>
        <a:xfrm xmlns:a="http://schemas.openxmlformats.org/drawingml/2006/main">
          <a:off x="4932428" y="1012972"/>
          <a:ext cx="858108" cy="1915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0.53812</cdr:x>
      <cdr:y>0.21217</cdr:y>
    </cdr:from>
    <cdr:to>
      <cdr:x>0.61852</cdr:x>
      <cdr:y>0.24493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B07F151-3D04-4E82-B70F-EF28869BCD45}"/>
            </a:ext>
          </a:extLst>
        </cdr:cNvPr>
        <cdr:cNvSpPr txBox="1"/>
      </cdr:nvSpPr>
      <cdr:spPr>
        <a:xfrm xmlns:a="http://schemas.openxmlformats.org/drawingml/2006/main">
          <a:off x="4587442" y="1295406"/>
          <a:ext cx="685400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0.60709</cdr:x>
      <cdr:y>0.21217</cdr:y>
    </cdr:from>
    <cdr:to>
      <cdr:x>0.68749</cdr:x>
      <cdr:y>0.24493</cdr:y>
    </cdr:to>
    <cdr:sp macro="" textlink="">
      <cdr:nvSpPr>
        <cdr:cNvPr id="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E918B43-BBCE-4B4E-977D-8577C1A20D4A}"/>
            </a:ext>
          </a:extLst>
        </cdr:cNvPr>
        <cdr:cNvSpPr txBox="1"/>
      </cdr:nvSpPr>
      <cdr:spPr>
        <a:xfrm xmlns:a="http://schemas.openxmlformats.org/drawingml/2006/main">
          <a:off x="5198458" y="1295409"/>
          <a:ext cx="688463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0.6835</cdr:x>
      <cdr:y>0.20125</cdr:y>
    </cdr:from>
    <cdr:to>
      <cdr:x>0.7639</cdr:x>
      <cdr:y>0.23401</cdr:y>
    </cdr:to>
    <cdr:sp macro="" textlink="">
      <cdr:nvSpPr>
        <cdr:cNvPr id="1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C894A23-90F4-4147-A429-02878DFEBB54}"/>
            </a:ext>
          </a:extLst>
        </cdr:cNvPr>
        <cdr:cNvSpPr txBox="1"/>
      </cdr:nvSpPr>
      <cdr:spPr>
        <a:xfrm xmlns:a="http://schemas.openxmlformats.org/drawingml/2006/main">
          <a:off x="5878852" y="1228734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0.75437</cdr:x>
      <cdr:y>0.19033</cdr:y>
    </cdr:from>
    <cdr:to>
      <cdr:x>0.83477</cdr:x>
      <cdr:y>0.22309</cdr:y>
    </cdr:to>
    <cdr:sp macro="" textlink="">
      <cdr:nvSpPr>
        <cdr:cNvPr id="11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52AEAE-A3D8-4066-A0AF-CCF6593F5D73}"/>
            </a:ext>
          </a:extLst>
        </cdr:cNvPr>
        <cdr:cNvSpPr txBox="1"/>
      </cdr:nvSpPr>
      <cdr:spPr>
        <a:xfrm xmlns:a="http://schemas.openxmlformats.org/drawingml/2006/main">
          <a:off x="6488435" y="1162062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0.83189</cdr:x>
      <cdr:y>0.18253</cdr:y>
    </cdr:from>
    <cdr:to>
      <cdr:x>0.91229</cdr:x>
      <cdr:y>0.21529</cdr:y>
    </cdr:to>
    <cdr:sp macro="" textlink="">
      <cdr:nvSpPr>
        <cdr:cNvPr id="1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71E087D-369C-42AA-98B5-B9834CD656CC}"/>
            </a:ext>
          </a:extLst>
        </cdr:cNvPr>
        <cdr:cNvSpPr txBox="1"/>
      </cdr:nvSpPr>
      <cdr:spPr>
        <a:xfrm xmlns:a="http://schemas.openxmlformats.org/drawingml/2006/main">
          <a:off x="7155143" y="1114439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0.90276</cdr:x>
      <cdr:y>0.16849</cdr:y>
    </cdr:from>
    <cdr:to>
      <cdr:x>0.98316</cdr:x>
      <cdr:y>0.20125</cdr:y>
    </cdr:to>
    <cdr:sp macro="" textlink="">
      <cdr:nvSpPr>
        <cdr:cNvPr id="1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6741512-1BA6-A070-89A9-9FE2CF0CBE6C}"/>
            </a:ext>
          </a:extLst>
        </cdr:cNvPr>
        <cdr:cNvSpPr txBox="1"/>
      </cdr:nvSpPr>
      <cdr:spPr>
        <a:xfrm xmlns:a="http://schemas.openxmlformats.org/drawingml/2006/main">
          <a:off x="7764748" y="1028716"/>
          <a:ext cx="691527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0.157</cdr:x>
      <cdr:y>0.21683</cdr:y>
    </cdr:from>
    <cdr:to>
      <cdr:x>0.246</cdr:x>
      <cdr:y>0.26667</cdr:y>
    </cdr:to>
    <cdr:sp macro="" textlink="">
      <cdr:nvSpPr>
        <cdr:cNvPr id="14" name="テキスト ボックス 13">
          <a:extLst xmlns:a="http://schemas.openxmlformats.org/drawingml/2006/main">
            <a:ext uri="{FF2B5EF4-FFF2-40B4-BE49-F238E27FC236}">
              <a16:creationId xmlns:a16="http://schemas.microsoft.com/office/drawing/2014/main" id="{D01EC675-B44C-F3B3-D5B5-AD09DC22BC3E}"/>
            </a:ext>
          </a:extLst>
        </cdr:cNvPr>
        <cdr:cNvSpPr txBox="1"/>
      </cdr:nvSpPr>
      <cdr:spPr>
        <a:xfrm xmlns:a="http://schemas.openxmlformats.org/drawingml/2006/main">
          <a:off x="1675661" y="1267624"/>
          <a:ext cx="949896" cy="2913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200" dirty="0"/>
            <a:t>2,392,767</a:t>
          </a:r>
          <a:endParaRPr lang="ja-JP" altLang="en-US" sz="1200" dirty="0"/>
        </a:p>
      </cdr:txBody>
    </cdr:sp>
  </cdr:relSizeAnchor>
  <cdr:relSizeAnchor xmlns:cdr="http://schemas.openxmlformats.org/drawingml/2006/chartDrawing">
    <cdr:from>
      <cdr:x>0.31254</cdr:x>
      <cdr:y>0.18777</cdr:y>
    </cdr:from>
    <cdr:to>
      <cdr:x>0.39514</cdr:x>
      <cdr:y>0.23779</cdr:y>
    </cdr:to>
    <cdr:sp macro="" textlink="">
      <cdr:nvSpPr>
        <cdr:cNvPr id="15" name="テキスト ボックス 14">
          <a:extLst xmlns:a="http://schemas.openxmlformats.org/drawingml/2006/main">
            <a:ext uri="{FF2B5EF4-FFF2-40B4-BE49-F238E27FC236}">
              <a16:creationId xmlns:a16="http://schemas.microsoft.com/office/drawing/2014/main" id="{6A1B0E7B-DBED-C08A-3A72-685F5267D1B6}"/>
            </a:ext>
          </a:extLst>
        </cdr:cNvPr>
        <cdr:cNvSpPr txBox="1"/>
      </cdr:nvSpPr>
      <cdr:spPr>
        <a:xfrm xmlns:a="http://schemas.openxmlformats.org/drawingml/2006/main">
          <a:off x="3335739" y="1097743"/>
          <a:ext cx="881572" cy="2924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200" dirty="0"/>
            <a:t>2,488,816</a:t>
          </a:r>
          <a:endParaRPr lang="ja-JP" altLang="en-US" sz="1200" dirty="0"/>
        </a:p>
      </cdr:txBody>
    </cdr:sp>
  </cdr:relSizeAnchor>
  <cdr:relSizeAnchor xmlns:cdr="http://schemas.openxmlformats.org/drawingml/2006/chartDrawing">
    <cdr:from>
      <cdr:x>0.23477</cdr:x>
      <cdr:y>0.19517</cdr:y>
    </cdr:from>
    <cdr:to>
      <cdr:x>0.32377</cdr:x>
      <cdr:y>0.24501</cdr:y>
    </cdr:to>
    <cdr:sp macro="" textlink="">
      <cdr:nvSpPr>
        <cdr:cNvPr id="16" name="テキスト ボックス 15">
          <a:extLst xmlns:a="http://schemas.openxmlformats.org/drawingml/2006/main">
            <a:ext uri="{FF2B5EF4-FFF2-40B4-BE49-F238E27FC236}">
              <a16:creationId xmlns:a16="http://schemas.microsoft.com/office/drawing/2014/main" id="{67AABFFD-247E-44CC-59CE-54ACA716A225}"/>
            </a:ext>
          </a:extLst>
        </cdr:cNvPr>
        <cdr:cNvSpPr txBox="1"/>
      </cdr:nvSpPr>
      <cdr:spPr>
        <a:xfrm xmlns:a="http://schemas.openxmlformats.org/drawingml/2006/main">
          <a:off x="2505699" y="1140986"/>
          <a:ext cx="949896" cy="2913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200" dirty="0"/>
            <a:t>2,443,012</a:t>
          </a:r>
          <a:endParaRPr lang="ja-JP" altLang="en-US" sz="1200" dirty="0"/>
        </a:p>
      </cdr:txBody>
    </cdr:sp>
  </cdr:relSizeAnchor>
  <cdr:relSizeAnchor xmlns:cdr="http://schemas.openxmlformats.org/drawingml/2006/chartDrawing">
    <cdr:from>
      <cdr:x>0.38372</cdr:x>
      <cdr:y>0.17093</cdr:y>
    </cdr:from>
    <cdr:to>
      <cdr:x>0.46631</cdr:x>
      <cdr:y>0.22095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EFEF0E21-3AAE-06C9-9964-053FFF3C6329}"/>
            </a:ext>
          </a:extLst>
        </cdr:cNvPr>
        <cdr:cNvSpPr txBox="1"/>
      </cdr:nvSpPr>
      <cdr:spPr>
        <a:xfrm xmlns:a="http://schemas.openxmlformats.org/drawingml/2006/main">
          <a:off x="4095394" y="999270"/>
          <a:ext cx="881572" cy="2924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200" dirty="0"/>
            <a:t>2,531,046</a:t>
          </a:r>
          <a:endParaRPr lang="ja-JP" altLang="en-US" sz="1200" dirty="0"/>
        </a:p>
      </cdr:txBody>
    </cdr:sp>
  </cdr:relSizeAnchor>
  <cdr:relSizeAnchor xmlns:cdr="http://schemas.openxmlformats.org/drawingml/2006/chartDrawing">
    <cdr:from>
      <cdr:x>0.4587</cdr:x>
      <cdr:y>0.16324</cdr:y>
    </cdr:from>
    <cdr:to>
      <cdr:x>0.54354</cdr:x>
      <cdr:y>0.2</cdr:y>
    </cdr:to>
    <cdr:sp macro="" textlink="">
      <cdr:nvSpPr>
        <cdr:cNvPr id="17" name="テキスト ボックス 16">
          <a:extLst xmlns:a="http://schemas.openxmlformats.org/drawingml/2006/main">
            <a:ext uri="{FF2B5EF4-FFF2-40B4-BE49-F238E27FC236}">
              <a16:creationId xmlns:a16="http://schemas.microsoft.com/office/drawing/2014/main" id="{61095775-36D6-178D-278C-981490142904}"/>
            </a:ext>
          </a:extLst>
        </cdr:cNvPr>
        <cdr:cNvSpPr txBox="1"/>
      </cdr:nvSpPr>
      <cdr:spPr>
        <a:xfrm xmlns:a="http://schemas.openxmlformats.org/drawingml/2006/main">
          <a:off x="4895756" y="954315"/>
          <a:ext cx="905437" cy="2149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200" dirty="0"/>
            <a:t>2,568,094</a:t>
          </a:r>
          <a:endParaRPr lang="ja-JP" altLang="en-US" sz="1200" dirty="0"/>
        </a:p>
      </cdr:txBody>
    </cdr:sp>
  </cdr:relSizeAnchor>
  <cdr:relSizeAnchor xmlns:cdr="http://schemas.openxmlformats.org/drawingml/2006/chartDrawing">
    <cdr:from>
      <cdr:x>0.52988</cdr:x>
      <cdr:y>0.15121</cdr:y>
    </cdr:from>
    <cdr:to>
      <cdr:x>0.61472</cdr:x>
      <cdr:y>0.18797</cdr:y>
    </cdr:to>
    <cdr:sp macro="" textlink="">
      <cdr:nvSpPr>
        <cdr:cNvPr id="18" name="テキスト ボックス 17">
          <a:extLst xmlns:a="http://schemas.openxmlformats.org/drawingml/2006/main">
            <a:ext uri="{FF2B5EF4-FFF2-40B4-BE49-F238E27FC236}">
              <a16:creationId xmlns:a16="http://schemas.microsoft.com/office/drawing/2014/main" id="{44D5B106-BE79-4A54-5971-0E6FDED0E24C}"/>
            </a:ext>
          </a:extLst>
        </cdr:cNvPr>
        <cdr:cNvSpPr txBox="1"/>
      </cdr:nvSpPr>
      <cdr:spPr>
        <a:xfrm xmlns:a="http://schemas.openxmlformats.org/drawingml/2006/main">
          <a:off x="5655359" y="883990"/>
          <a:ext cx="905497" cy="2149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200" dirty="0"/>
            <a:t>2,614,543</a:t>
          </a:r>
          <a:endParaRPr lang="ja-JP" altLang="en-US" sz="1200" dirty="0"/>
        </a:p>
      </cdr:txBody>
    </cdr:sp>
  </cdr:relSizeAnchor>
  <cdr:relSizeAnchor xmlns:cdr="http://schemas.openxmlformats.org/drawingml/2006/chartDrawing">
    <cdr:from>
      <cdr:x>0.60633</cdr:x>
      <cdr:y>0.13918</cdr:y>
    </cdr:from>
    <cdr:to>
      <cdr:x>0.69117</cdr:x>
      <cdr:y>0.17594</cdr:y>
    </cdr:to>
    <cdr:sp macro="" textlink="">
      <cdr:nvSpPr>
        <cdr:cNvPr id="19" name="テキスト ボックス 18">
          <a:extLst xmlns:a="http://schemas.openxmlformats.org/drawingml/2006/main">
            <a:ext uri="{FF2B5EF4-FFF2-40B4-BE49-F238E27FC236}">
              <a16:creationId xmlns:a16="http://schemas.microsoft.com/office/drawing/2014/main" id="{1BC41ED5-9254-3F65-606B-1AE9FF3F67E4}"/>
            </a:ext>
          </a:extLst>
        </cdr:cNvPr>
        <cdr:cNvSpPr txBox="1"/>
      </cdr:nvSpPr>
      <cdr:spPr>
        <a:xfrm xmlns:a="http://schemas.openxmlformats.org/drawingml/2006/main">
          <a:off x="6471334" y="813660"/>
          <a:ext cx="905497" cy="2149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200" dirty="0"/>
            <a:t>2,660,561</a:t>
          </a:r>
          <a:endParaRPr lang="ja-JP" altLang="en-US" sz="1200" dirty="0"/>
        </a:p>
      </cdr:txBody>
    </cdr:sp>
  </cdr:relSizeAnchor>
  <cdr:relSizeAnchor xmlns:cdr="http://schemas.openxmlformats.org/drawingml/2006/chartDrawing">
    <cdr:from>
      <cdr:x>0.6841</cdr:x>
      <cdr:y>0.13196</cdr:y>
    </cdr:from>
    <cdr:to>
      <cdr:x>0.76894</cdr:x>
      <cdr:y>0.16852</cdr:y>
    </cdr:to>
    <cdr:sp macro="" textlink="">
      <cdr:nvSpPr>
        <cdr:cNvPr id="20" name="テキスト ボックス 19">
          <a:extLst xmlns:a="http://schemas.openxmlformats.org/drawingml/2006/main">
            <a:ext uri="{FF2B5EF4-FFF2-40B4-BE49-F238E27FC236}">
              <a16:creationId xmlns:a16="http://schemas.microsoft.com/office/drawing/2014/main" id="{3189238E-4F30-4BF3-235F-76370CC48BF3}"/>
            </a:ext>
          </a:extLst>
        </cdr:cNvPr>
        <cdr:cNvSpPr txBox="1"/>
      </cdr:nvSpPr>
      <cdr:spPr>
        <a:xfrm xmlns:a="http://schemas.openxmlformats.org/drawingml/2006/main">
          <a:off x="7301351" y="771467"/>
          <a:ext cx="905497" cy="2137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200" dirty="0"/>
            <a:t>2,712,259</a:t>
          </a:r>
          <a:endParaRPr lang="ja-JP" altLang="en-US" sz="1200" dirty="0"/>
        </a:p>
      </cdr:txBody>
    </cdr:sp>
  </cdr:relSizeAnchor>
  <cdr:relSizeAnchor xmlns:cdr="http://schemas.openxmlformats.org/drawingml/2006/chartDrawing">
    <cdr:from>
      <cdr:x>0.76055</cdr:x>
      <cdr:y>0.13437</cdr:y>
    </cdr:from>
    <cdr:to>
      <cdr:x>0.84539</cdr:x>
      <cdr:y>0.17093</cdr:y>
    </cdr:to>
    <cdr:sp macro="" textlink="">
      <cdr:nvSpPr>
        <cdr:cNvPr id="21" name="テキスト ボックス 20">
          <a:extLst xmlns:a="http://schemas.openxmlformats.org/drawingml/2006/main">
            <a:ext uri="{FF2B5EF4-FFF2-40B4-BE49-F238E27FC236}">
              <a16:creationId xmlns:a16="http://schemas.microsoft.com/office/drawing/2014/main" id="{63511C80-FC37-B28F-576F-5B2D033A8FBF}"/>
            </a:ext>
          </a:extLst>
        </cdr:cNvPr>
        <cdr:cNvSpPr txBox="1"/>
      </cdr:nvSpPr>
      <cdr:spPr>
        <a:xfrm xmlns:a="http://schemas.openxmlformats.org/drawingml/2006/main">
          <a:off x="8117323" y="785528"/>
          <a:ext cx="905497" cy="2137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200" dirty="0"/>
            <a:t>2,752,111</a:t>
          </a:r>
          <a:endParaRPr lang="ja-JP" altLang="en-US" sz="1200" dirty="0"/>
        </a:p>
      </cdr:txBody>
    </cdr:sp>
  </cdr:relSizeAnchor>
  <cdr:relSizeAnchor xmlns:cdr="http://schemas.openxmlformats.org/drawingml/2006/chartDrawing">
    <cdr:from>
      <cdr:x>0.83355</cdr:x>
      <cdr:y>0.12369</cdr:y>
    </cdr:from>
    <cdr:to>
      <cdr:x>0.92947</cdr:x>
      <cdr:y>0.16109</cdr:y>
    </cdr:to>
    <cdr:sp macro="" textlink="">
      <cdr:nvSpPr>
        <cdr:cNvPr id="22" name="テキスト ボックス 21">
          <a:extLst xmlns:a="http://schemas.openxmlformats.org/drawingml/2006/main">
            <a:ext uri="{FF2B5EF4-FFF2-40B4-BE49-F238E27FC236}">
              <a16:creationId xmlns:a16="http://schemas.microsoft.com/office/drawing/2014/main" id="{E70FA55C-948A-0E50-6DA7-B373E7ADA896}"/>
            </a:ext>
          </a:extLst>
        </cdr:cNvPr>
        <cdr:cNvSpPr txBox="1"/>
      </cdr:nvSpPr>
      <cdr:spPr>
        <a:xfrm xmlns:a="http://schemas.openxmlformats.org/drawingml/2006/main">
          <a:off x="8896500" y="723113"/>
          <a:ext cx="1023730" cy="2186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200" dirty="0"/>
            <a:t>2,788,195</a:t>
          </a:r>
          <a:endParaRPr lang="ja-JP" altLang="en-US" sz="1200" dirty="0"/>
        </a:p>
      </cdr:txBody>
    </cdr:sp>
  </cdr:relSizeAnchor>
  <cdr:relSizeAnchor xmlns:cdr="http://schemas.openxmlformats.org/drawingml/2006/chartDrawing">
    <cdr:from>
      <cdr:x>0.90408</cdr:x>
      <cdr:y>0.08289</cdr:y>
    </cdr:from>
    <cdr:to>
      <cdr:x>1</cdr:x>
      <cdr:y>0.12029</cdr:y>
    </cdr:to>
    <cdr:sp macro="" textlink="">
      <cdr:nvSpPr>
        <cdr:cNvPr id="5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0BC2D8C4-451B-0536-57C1-3C6DB04B8FAE}"/>
            </a:ext>
          </a:extLst>
        </cdr:cNvPr>
        <cdr:cNvSpPr txBox="1"/>
      </cdr:nvSpPr>
      <cdr:spPr>
        <a:xfrm xmlns:a="http://schemas.openxmlformats.org/drawingml/2006/main">
          <a:off x="9699234" y="484574"/>
          <a:ext cx="1023730" cy="2186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200" dirty="0"/>
            <a:t>2,788,195</a:t>
          </a:r>
          <a:endParaRPr lang="ja-JP" altLang="en-US" sz="12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0.15528</cdr:x>
      <cdr:y>0.25072</cdr:y>
    </cdr:from>
    <cdr:to>
      <cdr:x>0.24428</cdr:x>
      <cdr:y>0.28206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6437E80-BC70-4037-B485-192A90C4D9EB}"/>
            </a:ext>
          </a:extLst>
        </cdr:cNvPr>
        <cdr:cNvSpPr txBox="1"/>
      </cdr:nvSpPr>
      <cdr:spPr>
        <a:xfrm xmlns:a="http://schemas.openxmlformats.org/drawingml/2006/main">
          <a:off x="1294162" y="1530774"/>
          <a:ext cx="741759" cy="191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900"/>
        </a:p>
      </cdr:txBody>
    </cdr:sp>
  </cdr:relSizeAnchor>
  <cdr:relSizeAnchor xmlns:cdr="http://schemas.openxmlformats.org/drawingml/2006/chartDrawing">
    <cdr:from>
      <cdr:x>0.31031</cdr:x>
      <cdr:y>0.24337</cdr:y>
    </cdr:from>
    <cdr:to>
      <cdr:x>0.39071</cdr:x>
      <cdr:y>0.25741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266677B-7B12-4EE3-9BF4-2F94ADDC4030}"/>
            </a:ext>
          </a:extLst>
        </cdr:cNvPr>
        <cdr:cNvSpPr txBox="1"/>
      </cdr:nvSpPr>
      <cdr:spPr>
        <a:xfrm xmlns:a="http://schemas.openxmlformats.org/drawingml/2006/main">
          <a:off x="2609851" y="1485900"/>
          <a:ext cx="676275" cy="85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0.3881</cdr:x>
      <cdr:y>0.23401</cdr:y>
    </cdr:from>
    <cdr:to>
      <cdr:x>0.4685</cdr:x>
      <cdr:y>0.26677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6CE9C0A-8397-40E6-B3E5-5990A9E5D8C1}"/>
            </a:ext>
          </a:extLst>
        </cdr:cNvPr>
        <cdr:cNvSpPr txBox="1"/>
      </cdr:nvSpPr>
      <cdr:spPr>
        <a:xfrm xmlns:a="http://schemas.openxmlformats.org/drawingml/2006/main">
          <a:off x="3278933" y="1428751"/>
          <a:ext cx="679274" cy="200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0.45882</cdr:x>
      <cdr:y>0.18996</cdr:y>
    </cdr:from>
    <cdr:to>
      <cdr:x>0.54587</cdr:x>
      <cdr:y>0.2303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D251335-171E-4161-ABE1-7D7455BCDEB2}"/>
            </a:ext>
          </a:extLst>
        </cdr:cNvPr>
        <cdr:cNvSpPr txBox="1"/>
      </cdr:nvSpPr>
      <cdr:spPr>
        <a:xfrm xmlns:a="http://schemas.openxmlformats.org/drawingml/2006/main">
          <a:off x="3858982" y="1009650"/>
          <a:ext cx="732068" cy="214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0.60709</cdr:x>
      <cdr:y>0.21217</cdr:y>
    </cdr:from>
    <cdr:to>
      <cdr:x>0.68749</cdr:x>
      <cdr:y>0.24493</cdr:y>
    </cdr:to>
    <cdr:sp macro="" textlink="">
      <cdr:nvSpPr>
        <cdr:cNvPr id="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E918B43-BBCE-4B4E-977D-8577C1A20D4A}"/>
            </a:ext>
          </a:extLst>
        </cdr:cNvPr>
        <cdr:cNvSpPr txBox="1"/>
      </cdr:nvSpPr>
      <cdr:spPr>
        <a:xfrm xmlns:a="http://schemas.openxmlformats.org/drawingml/2006/main">
          <a:off x="5198458" y="1295409"/>
          <a:ext cx="688463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0.6835</cdr:x>
      <cdr:y>0.20125</cdr:y>
    </cdr:from>
    <cdr:to>
      <cdr:x>0.7639</cdr:x>
      <cdr:y>0.23401</cdr:y>
    </cdr:to>
    <cdr:sp macro="" textlink="">
      <cdr:nvSpPr>
        <cdr:cNvPr id="1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C894A23-90F4-4147-A429-02878DFEBB54}"/>
            </a:ext>
          </a:extLst>
        </cdr:cNvPr>
        <cdr:cNvSpPr txBox="1"/>
      </cdr:nvSpPr>
      <cdr:spPr>
        <a:xfrm xmlns:a="http://schemas.openxmlformats.org/drawingml/2006/main">
          <a:off x="5878852" y="1228734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0.75437</cdr:x>
      <cdr:y>0.19033</cdr:y>
    </cdr:from>
    <cdr:to>
      <cdr:x>0.83477</cdr:x>
      <cdr:y>0.22309</cdr:y>
    </cdr:to>
    <cdr:sp macro="" textlink="">
      <cdr:nvSpPr>
        <cdr:cNvPr id="11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52AEAE-A3D8-4066-A0AF-CCF6593F5D73}"/>
            </a:ext>
          </a:extLst>
        </cdr:cNvPr>
        <cdr:cNvSpPr txBox="1"/>
      </cdr:nvSpPr>
      <cdr:spPr>
        <a:xfrm xmlns:a="http://schemas.openxmlformats.org/drawingml/2006/main">
          <a:off x="6488435" y="1162062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0.82857</cdr:x>
      <cdr:y>0.15386</cdr:y>
    </cdr:from>
    <cdr:to>
      <cdr:x>0.90897</cdr:x>
      <cdr:y>0.18662</cdr:y>
    </cdr:to>
    <cdr:sp macro="" textlink="">
      <cdr:nvSpPr>
        <cdr:cNvPr id="1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71E087D-369C-42AA-98B5-B9834CD656CC}"/>
            </a:ext>
          </a:extLst>
        </cdr:cNvPr>
        <cdr:cNvSpPr txBox="1"/>
      </cdr:nvSpPr>
      <cdr:spPr>
        <a:xfrm xmlns:a="http://schemas.openxmlformats.org/drawingml/2006/main">
          <a:off x="7126573" y="817738"/>
          <a:ext cx="691527" cy="1741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0.08319</cdr:x>
      <cdr:y>0.18374</cdr:y>
    </cdr:from>
    <cdr:to>
      <cdr:x>0.16359</cdr:x>
      <cdr:y>0.2165</cdr:y>
    </cdr:to>
    <cdr:sp macro="" textlink="">
      <cdr:nvSpPr>
        <cdr:cNvPr id="1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6741512-1BA6-A070-89A9-9FE2CF0CBE6C}"/>
            </a:ext>
          </a:extLst>
        </cdr:cNvPr>
        <cdr:cNvSpPr txBox="1"/>
      </cdr:nvSpPr>
      <cdr:spPr>
        <a:xfrm xmlns:a="http://schemas.openxmlformats.org/drawingml/2006/main">
          <a:off x="717530" y="925469"/>
          <a:ext cx="693477" cy="165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 dirty="0"/>
            <a:t>2,857,434</a:t>
          </a:r>
        </a:p>
      </cdr:txBody>
    </cdr:sp>
  </cdr:relSizeAnchor>
  <cdr:relSizeAnchor xmlns:cdr="http://schemas.openxmlformats.org/drawingml/2006/chartDrawing">
    <cdr:from>
      <cdr:x>0.16086</cdr:x>
      <cdr:y>0.17612</cdr:y>
    </cdr:from>
    <cdr:to>
      <cdr:x>0.24126</cdr:x>
      <cdr:y>0.20888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5CD5541-30EF-971D-E4BE-5C3CD52A0644}"/>
            </a:ext>
          </a:extLst>
        </cdr:cNvPr>
        <cdr:cNvSpPr txBox="1"/>
      </cdr:nvSpPr>
      <cdr:spPr>
        <a:xfrm xmlns:a="http://schemas.openxmlformats.org/drawingml/2006/main">
          <a:off x="1387472" y="887107"/>
          <a:ext cx="693477" cy="1650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 dirty="0"/>
            <a:t>2,885,573</a:t>
          </a:r>
        </a:p>
      </cdr:txBody>
    </cdr:sp>
  </cdr:relSizeAnchor>
  <cdr:relSizeAnchor xmlns:cdr="http://schemas.openxmlformats.org/drawingml/2006/chartDrawing">
    <cdr:from>
      <cdr:x>0.23892</cdr:x>
      <cdr:y>0.17612</cdr:y>
    </cdr:from>
    <cdr:to>
      <cdr:x>0.31932</cdr:x>
      <cdr:y>0.20888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3C2C7276-43C1-7628-D905-E677444A952A}"/>
            </a:ext>
          </a:extLst>
        </cdr:cNvPr>
        <cdr:cNvSpPr txBox="1"/>
      </cdr:nvSpPr>
      <cdr:spPr>
        <a:xfrm xmlns:a="http://schemas.openxmlformats.org/drawingml/2006/main">
          <a:off x="2403185" y="979203"/>
          <a:ext cx="808696" cy="1821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 dirty="0"/>
            <a:t>2,917,486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23D54-2092-4966-A38C-4E939C0C6BD3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7B462-C0C6-407E-BA7E-D348F024F4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0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624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1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457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0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790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5506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7514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122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867F1-9E32-4ACA-8C3B-EF7A3A48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AEBEEB-1A26-470E-B2F5-C1A8FA93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47D8A-E6D5-40B5-99E4-C57FBCB9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A8462-E977-465B-A378-9AF6876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D486B-B0B9-4726-819E-6DF92775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FAC9-ED08-4639-A36A-A1293A3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6E1CE9-E434-4D90-9B53-58CFACB4F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AF327-C45E-4C60-9B6C-CFEFFE0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03AD4-BF30-4A6A-8CF1-8594CF76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9C281-3B3B-4F3C-97E5-8AF0788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3A52B-FF8E-48EE-961F-0A126D5CA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9AF873-1ABA-48A5-B83D-CCDBD6FF0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7F9A5-578F-4EC1-9DD7-4B4C908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B4B73-050C-4EB3-888D-115DFD53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41966-ED9D-4D80-9227-E6B95A19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45EE5-3C17-4FE6-8343-77F7D214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050F-2D4C-43BC-B6AA-A8F848D5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C318-C7D2-4E9C-8E69-1E430A0E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FDC46-E1E4-4B89-9768-4A83C83B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85A2C-B9E7-49F2-8E3F-E5FD0266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4861-62B8-43A1-8041-4B6E927A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2C42EE-2511-4E34-B9B8-77281F6B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ABC7C-0E24-4162-A74F-879408EB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71E4A-C6CA-45BC-A1E9-B29FE52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8288D-E5C9-4688-952D-41D5FD14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6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7CB50-913A-4976-85DD-5A8D49F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6FBCAD-58D0-4FA5-B6E3-4E0EF1566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7761F-7CA8-4466-A3EE-CD7FE6DE9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5EAC-0B6E-451E-AF1B-6CD64F0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74F8A-F692-4E2D-9496-659A5E0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4AF9D-22F3-4440-86EA-D1A10F54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FA8C-C5B3-4984-BD94-21BCA269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377C5-4001-4864-BA80-D2E56486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16BC8-9152-4572-8BFE-E0976585F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33197-6B3D-4A37-9AFD-181F1709E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01C509-4272-4E9D-A137-D40095658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896153-97BB-4DB3-87AD-17D5F2CA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C36AA1-55E6-41AE-84BC-00F5244A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01455-9F07-4B80-A4F7-D3CB095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13C45-8C8C-41FB-B22E-6ED24A72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BDE30D-A7F0-49D8-9F91-2829D7F9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37333-DAC4-4EE1-AA31-4A8B2A92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10454A-20E5-4841-AADD-443AB5F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CD7AC-379F-4116-A558-55CAD45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5616F-455F-45C3-8803-8B02012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F1089A-98C0-40BE-B758-7DBDAE80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7F058-5661-4DBD-ADE9-0A9DC361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64A17-3CEA-44A2-94DF-B84E196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45D66F-3146-496E-9917-7C8C44D71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19532-AF68-4923-A150-5EB5368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35457-8D0A-405B-9707-7D6D0763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0E1B-6C3C-45D5-B295-B0180FAF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7192-28F5-45E3-A079-6934E025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B10280-BBDA-4755-B28E-77B3A7322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D45765-4ADF-404A-952E-7792D5CC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8706-4255-4562-B21D-48186D90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189C9-685A-4FC2-A949-77F58F4B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C50-D365-42D1-A173-A35C4DA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0819C6-2F22-449F-A30B-D423C19D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7AD04-6EC9-49E7-B00F-9B67BFEF2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9C11D-1F35-4382-8652-656AEC774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8A08-8EA9-4E16-AC9D-44F36E893DF0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2DAED-3DB9-4D38-9FB0-74E429A47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4FE96-B9F5-4F77-8B42-E72C26BE0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hlw.go.jp/stf/seisakunitsuite/bunya/nenkin/nenkin/kyoshutsu/index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!iDECO+&#23455;&#26045;&#29366;&#27841;!%5b&#35215;&#32004;&#25968;&#31561;&#12398;&#25512;&#31227;.xlsx%5diDECO+&#23455;&#26045;&#29366;&#27841;%20&#12464;&#12521;&#12501;%20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stf/seisakunitsuite/bunya/nenkin/nenkin/kyoshutsu/index.html#h2_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stf/seisakunitsuite/bunya/nenkin/nenkin/kyoshutsu/index.html#h2_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hyperlink" Target="https://www.mhlw.go.jp/stf/seisakunitsuite/bunya/nenkin/nenkin/kyoshutsu/index.html#h2_3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C3323-04A0-4789-AD9F-905940DEE2B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51DC55-9248-48D0-967B-7EFCC4326E1F}"/>
              </a:ext>
            </a:extLst>
          </p:cNvPr>
          <p:cNvSpPr/>
          <p:nvPr/>
        </p:nvSpPr>
        <p:spPr>
          <a:xfrm>
            <a:off x="2339752" y="3425687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確定拠出年金の規約数等の推移を把握します。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C596B-A377-48D4-8660-C12E9571C92E}"/>
              </a:ext>
            </a:extLst>
          </p:cNvPr>
          <p:cNvSpPr/>
          <p:nvPr/>
        </p:nvSpPr>
        <p:spPr>
          <a:xfrm>
            <a:off x="573561" y="2201319"/>
            <a:ext cx="100149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hlinkClick r:id="rId2"/>
              </a:rPr>
              <a:t>https://www.mhlw.go.jp/stf/seisakunitsuite/bunya/nenkin/nenkin/kyoshutsu/index.html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CB695-ABB0-422B-BE2B-EA48F4AB0D13}"/>
              </a:ext>
            </a:extLst>
          </p:cNvPr>
          <p:cNvSpPr txBox="1"/>
          <p:nvPr/>
        </p:nvSpPr>
        <p:spPr>
          <a:xfrm>
            <a:off x="729328" y="125395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1946257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4C908C-4C2A-4100-A16E-73B9D808CC4F}"/>
              </a:ext>
            </a:extLst>
          </p:cNvPr>
          <p:cNvSpPr/>
          <p:nvPr/>
        </p:nvSpPr>
        <p:spPr>
          <a:xfrm>
            <a:off x="5990633" y="6483626"/>
            <a:ext cx="6321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https://www.ideco-koushiki.jp/library/pdf/join_overview_R0403.pdf</a:t>
            </a:r>
            <a:r>
              <a:rPr lang="ja-JP" altLang="en-US" sz="1400" dirty="0"/>
              <a:t>　より作成</a:t>
            </a:r>
            <a:endParaRPr lang="en-US" altLang="ja-JP" sz="1400" dirty="0"/>
          </a:p>
          <a:p>
            <a:endParaRPr lang="en-US" altLang="ja-JP" sz="1400" dirty="0"/>
          </a:p>
          <a:p>
            <a:endParaRPr lang="ja-JP" altLang="en-US" sz="1400" dirty="0"/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7F0D3076-4E57-48F6-A721-F15698B657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127964"/>
              </p:ext>
            </p:extLst>
          </p:nvPr>
        </p:nvGraphicFramePr>
        <p:xfrm>
          <a:off x="548640" y="376238"/>
          <a:ext cx="11183815" cy="5926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9337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4C908C-4C2A-4100-A16E-73B9D808CC4F}"/>
              </a:ext>
            </a:extLst>
          </p:cNvPr>
          <p:cNvSpPr/>
          <p:nvPr/>
        </p:nvSpPr>
        <p:spPr>
          <a:xfrm>
            <a:off x="5990633" y="6483626"/>
            <a:ext cx="6321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https://www.ideco-koushiki.jp/library/pdf/join_overview_R0403.pdf</a:t>
            </a:r>
            <a:r>
              <a:rPr lang="ja-JP" altLang="en-US" sz="1400" dirty="0"/>
              <a:t>　より作成</a:t>
            </a:r>
            <a:endParaRPr lang="en-US" altLang="ja-JP" sz="1400" dirty="0"/>
          </a:p>
          <a:p>
            <a:endParaRPr lang="en-US" altLang="ja-JP" sz="1400" dirty="0"/>
          </a:p>
          <a:p>
            <a:endParaRPr lang="ja-JP" altLang="en-US" sz="1400" dirty="0"/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7F0D3076-4E57-48F6-A721-F15698B657EA}"/>
              </a:ext>
            </a:extLst>
          </p:cNvPr>
          <p:cNvGraphicFramePr>
            <a:graphicFrameLocks/>
          </p:cNvGraphicFramePr>
          <p:nvPr/>
        </p:nvGraphicFramePr>
        <p:xfrm>
          <a:off x="548640" y="376238"/>
          <a:ext cx="11183815" cy="5926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6940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3EF6857-40A9-630C-E9DF-F76158B27DD4}"/>
              </a:ext>
            </a:extLst>
          </p:cNvPr>
          <p:cNvSpPr/>
          <p:nvPr/>
        </p:nvSpPr>
        <p:spPr>
          <a:xfrm>
            <a:off x="5990633" y="6483626"/>
            <a:ext cx="6321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https://www.ideco-koushiki.jp/library/pdf/join_overview_R0503.pdf</a:t>
            </a:r>
            <a:r>
              <a:rPr lang="ja-JP" altLang="en-US" sz="1400" dirty="0"/>
              <a:t>　より作成</a:t>
            </a:r>
            <a:endParaRPr lang="en-US" altLang="ja-JP" sz="1400" dirty="0"/>
          </a:p>
          <a:p>
            <a:endParaRPr lang="en-US" altLang="ja-JP" sz="1400" dirty="0"/>
          </a:p>
          <a:p>
            <a:endParaRPr lang="ja-JP" altLang="en-US" sz="1400" dirty="0"/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BA61A8FD-8610-4F46-A9A1-F738496914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7648097"/>
              </p:ext>
            </p:extLst>
          </p:nvPr>
        </p:nvGraphicFramePr>
        <p:xfrm>
          <a:off x="734518" y="449704"/>
          <a:ext cx="10672997" cy="5846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2739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3EF6857-40A9-630C-E9DF-F76158B27DD4}"/>
              </a:ext>
            </a:extLst>
          </p:cNvPr>
          <p:cNvSpPr/>
          <p:nvPr/>
        </p:nvSpPr>
        <p:spPr>
          <a:xfrm>
            <a:off x="5990633" y="6483626"/>
            <a:ext cx="6321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https://www.ideco-koushiki.jp/library/pdf/join_overview_R0506.pdf</a:t>
            </a:r>
            <a:r>
              <a:rPr lang="ja-JP" altLang="en-US" sz="1400" dirty="0"/>
              <a:t>　より作成</a:t>
            </a:r>
            <a:endParaRPr lang="en-US" altLang="ja-JP" sz="1400" dirty="0"/>
          </a:p>
          <a:p>
            <a:endParaRPr lang="en-US" altLang="ja-JP" sz="1400" dirty="0"/>
          </a:p>
          <a:p>
            <a:endParaRPr lang="ja-JP" altLang="en-US" sz="1400" dirty="0"/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CCAEE7A8-CC25-4544-93BC-8BB4C3D8F8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7625602"/>
              </p:ext>
            </p:extLst>
          </p:nvPr>
        </p:nvGraphicFramePr>
        <p:xfrm>
          <a:off x="914400" y="387626"/>
          <a:ext cx="10058400" cy="5559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2102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19501EF-A357-EFAF-A10B-01414FEA3B06}"/>
              </a:ext>
            </a:extLst>
          </p:cNvPr>
          <p:cNvSpPr/>
          <p:nvPr/>
        </p:nvSpPr>
        <p:spPr>
          <a:xfrm>
            <a:off x="5990633" y="6483626"/>
            <a:ext cx="6321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https://www.ideco-koushiki.jp/library/pdf/join_overview_R0506.pdf</a:t>
            </a:r>
            <a:r>
              <a:rPr lang="ja-JP" altLang="en-US" sz="1400" dirty="0"/>
              <a:t>　より作成</a:t>
            </a:r>
            <a:endParaRPr lang="en-US" altLang="ja-JP" sz="1400" dirty="0"/>
          </a:p>
          <a:p>
            <a:endParaRPr lang="en-US" altLang="ja-JP" sz="1400" dirty="0"/>
          </a:p>
          <a:p>
            <a:endParaRPr lang="ja-JP" altLang="en-US" sz="1400" dirty="0"/>
          </a:p>
        </p:txBody>
      </p:sp>
      <p:graphicFrame>
        <p:nvGraphicFramePr>
          <p:cNvPr id="3" name="オブジェクト 2">
            <a:extLst>
              <a:ext uri="{FF2B5EF4-FFF2-40B4-BE49-F238E27FC236}">
                <a16:creationId xmlns:a16="http://schemas.microsoft.com/office/drawing/2014/main" id="{703D4EE5-5353-C4DC-82D6-C8425A6580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955463"/>
              </p:ext>
            </p:extLst>
          </p:nvPr>
        </p:nvGraphicFramePr>
        <p:xfrm>
          <a:off x="797591" y="678023"/>
          <a:ext cx="10596817" cy="5501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735938" imgH="3497580" progId="Excel.Sheet.12">
                  <p:link updateAutomatic="1"/>
                </p:oleObj>
              </mc:Choice>
              <mc:Fallback>
                <p:oleObj name="Worksheet" r:id="rId3" imgW="6735938" imgH="349758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7591" y="678023"/>
                        <a:ext cx="10596817" cy="55019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0060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1DDDD51-0588-4070-9EBE-00B42C58675D}"/>
              </a:ext>
            </a:extLst>
          </p:cNvPr>
          <p:cNvSpPr/>
          <p:nvPr/>
        </p:nvSpPr>
        <p:spPr>
          <a:xfrm>
            <a:off x="5257637" y="6445022"/>
            <a:ext cx="719593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3"/>
              </a:rPr>
              <a:t>確定拠出年金制度｜厚生労働省 </a:t>
            </a:r>
            <a:r>
              <a:rPr lang="en-US" altLang="ja-JP" sz="1100" dirty="0">
                <a:hlinkClick r:id="rId3"/>
              </a:rPr>
              <a:t>(mhlw.go.jp)</a:t>
            </a:r>
            <a:r>
              <a:rPr lang="ja-JP" altLang="en-US" sz="1100" dirty="0"/>
              <a:t>より作成</a:t>
            </a:r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5221207"/>
              </p:ext>
            </p:extLst>
          </p:nvPr>
        </p:nvGraphicFramePr>
        <p:xfrm>
          <a:off x="740971" y="236085"/>
          <a:ext cx="10710058" cy="6208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83048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5373FF-E4D4-4C33-9747-52B1ADED021F}"/>
              </a:ext>
            </a:extLst>
          </p:cNvPr>
          <p:cNvSpPr/>
          <p:nvPr/>
        </p:nvSpPr>
        <p:spPr>
          <a:xfrm>
            <a:off x="5217278" y="6401175"/>
            <a:ext cx="71959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https://www.ideco-koushiki.jp/library/pdf/join_overview_R0503.pdf</a:t>
            </a:r>
            <a:r>
              <a:rPr lang="ja-JP" altLang="en-US" sz="1200" dirty="0"/>
              <a:t>　</a:t>
            </a:r>
            <a:r>
              <a:rPr lang="ja-JP" altLang="en-US" sz="1100" dirty="0"/>
              <a:t>より作成</a:t>
            </a:r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86236265-E401-ABBA-6944-EBD08EC807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3342758"/>
              </p:ext>
            </p:extLst>
          </p:nvPr>
        </p:nvGraphicFramePr>
        <p:xfrm>
          <a:off x="675861" y="174171"/>
          <a:ext cx="10052011" cy="6117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872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1DDDD51-0588-4070-9EBE-00B42C58675D}"/>
              </a:ext>
            </a:extLst>
          </p:cNvPr>
          <p:cNvSpPr/>
          <p:nvPr/>
        </p:nvSpPr>
        <p:spPr>
          <a:xfrm>
            <a:off x="5257637" y="6445022"/>
            <a:ext cx="719593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3"/>
              </a:rPr>
              <a:t>確定拠出年金制度｜厚生労働省 </a:t>
            </a:r>
            <a:r>
              <a:rPr lang="en-US" altLang="ja-JP" sz="1100" dirty="0">
                <a:hlinkClick r:id="rId3"/>
              </a:rPr>
              <a:t>(mhlw.go.jp)</a:t>
            </a:r>
            <a:r>
              <a:rPr lang="ja-JP" altLang="en-US" sz="1100" dirty="0"/>
              <a:t>より作成</a:t>
            </a:r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274402"/>
              </p:ext>
            </p:extLst>
          </p:nvPr>
        </p:nvGraphicFramePr>
        <p:xfrm>
          <a:off x="829994" y="379829"/>
          <a:ext cx="10761783" cy="6065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1063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6967AE-8F58-4B3D-96ED-3675A7E134CB}"/>
              </a:ext>
            </a:extLst>
          </p:cNvPr>
          <p:cNvSpPr/>
          <p:nvPr/>
        </p:nvSpPr>
        <p:spPr>
          <a:xfrm>
            <a:off x="5093577" y="6378315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確定拠出年金制度｜厚生労働省 </a:t>
            </a:r>
            <a:r>
              <a:rPr lang="en-US" altLang="ja-JP" sz="1100" dirty="0">
                <a:hlinkClick r:id="rId2"/>
              </a:rPr>
              <a:t>(mhlw.go.jp)</a:t>
            </a:r>
            <a:r>
              <a:rPr lang="ja-JP" altLang="en-US" sz="1100" dirty="0"/>
              <a:t>より作成</a:t>
            </a: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6570619"/>
              </p:ext>
            </p:extLst>
          </p:nvPr>
        </p:nvGraphicFramePr>
        <p:xfrm>
          <a:off x="970672" y="590843"/>
          <a:ext cx="10114670" cy="5613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88E3F29-6D10-25AA-0DD4-B0029B89A793}"/>
              </a:ext>
            </a:extLst>
          </p:cNvPr>
          <p:cNvSpPr txBox="1"/>
          <p:nvPr/>
        </p:nvSpPr>
        <p:spPr>
          <a:xfrm>
            <a:off x="4234376" y="1159201"/>
            <a:ext cx="6091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u="sng" dirty="0"/>
              <a:t>企業型年金実施事業所数の推移</a:t>
            </a:r>
          </a:p>
        </p:txBody>
      </p:sp>
    </p:spTree>
    <p:extLst>
      <p:ext uri="{BB962C8B-B14F-4D97-AF65-F5344CB8AC3E}">
        <p14:creationId xmlns:p14="http://schemas.microsoft.com/office/powerpoint/2010/main" val="2601058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F0FCAD-910F-426B-8F3A-5FA5F970701E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D5572D4-8605-4903-A279-E78CF2A48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919446"/>
              </p:ext>
            </p:extLst>
          </p:nvPr>
        </p:nvGraphicFramePr>
        <p:xfrm>
          <a:off x="0" y="-1"/>
          <a:ext cx="12192000" cy="65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85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16CB49-265F-4FBE-870B-0BD0831591B9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https://www.ideco-koushiki.jp/library/pdf/join_overview_H3103.pdf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6CDC9540-AF40-4C9F-A2C9-8D4D0BE116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424351"/>
              </p:ext>
            </p:extLst>
          </p:nvPr>
        </p:nvGraphicFramePr>
        <p:xfrm>
          <a:off x="596348" y="26505"/>
          <a:ext cx="11065566" cy="6497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3689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4C908C-4C2A-4100-A16E-73B9D808CC4F}"/>
              </a:ext>
            </a:extLst>
          </p:cNvPr>
          <p:cNvSpPr/>
          <p:nvPr/>
        </p:nvSpPr>
        <p:spPr>
          <a:xfrm>
            <a:off x="5990633" y="6483626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https://www.ideco-koushiki.jp/library/pdf/join_overview_R0203.pdf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839C8C0C-4DEC-4AFB-BA37-F2AF22458F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8648687"/>
              </p:ext>
            </p:extLst>
          </p:nvPr>
        </p:nvGraphicFramePr>
        <p:xfrm>
          <a:off x="429718" y="254833"/>
          <a:ext cx="11332564" cy="6115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2971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4C908C-4C2A-4100-A16E-73B9D808CC4F}"/>
              </a:ext>
            </a:extLst>
          </p:cNvPr>
          <p:cNvSpPr/>
          <p:nvPr/>
        </p:nvSpPr>
        <p:spPr>
          <a:xfrm>
            <a:off x="5990633" y="6483626"/>
            <a:ext cx="6321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https://www.ideco-koushiki.jp/library/pdf/join_overview_R0303.pdf</a:t>
            </a:r>
            <a:r>
              <a:rPr lang="ja-JP" altLang="en-US" sz="1400" dirty="0"/>
              <a:t>　より作成</a:t>
            </a:r>
            <a:endParaRPr lang="en-US" altLang="ja-JP" sz="1400" dirty="0"/>
          </a:p>
          <a:p>
            <a:endParaRPr lang="en-US" altLang="ja-JP" sz="1400" dirty="0"/>
          </a:p>
          <a:p>
            <a:endParaRPr lang="ja-JP" altLang="en-US" sz="1400" dirty="0"/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44FAC084-CD74-4A7A-9B80-62E690CAAB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4633256"/>
              </p:ext>
            </p:extLst>
          </p:nvPr>
        </p:nvGraphicFramePr>
        <p:xfrm>
          <a:off x="528638" y="85725"/>
          <a:ext cx="11358562" cy="6397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4193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521</Words>
  <Application>Microsoft Office PowerPoint</Application>
  <PresentationFormat>ワイド画面</PresentationFormat>
  <Paragraphs>124</Paragraphs>
  <Slides>14</Slides>
  <Notes>8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リンクの設定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1" baseType="lpstr">
      <vt:lpstr>メイリオ</vt:lpstr>
      <vt:lpstr>游ゴシック</vt:lpstr>
      <vt:lpstr>游ゴシック Light</vt:lpstr>
      <vt:lpstr>Arial</vt:lpstr>
      <vt:lpstr>Calibri</vt:lpstr>
      <vt:lpstr>Office テーマ</vt:lpstr>
      <vt:lpstr>C:\Users\tkash\Dropbox\日本商工会議所\databox\DC実施状況厚生省\規約数等の推移.xlsx!iDECO+実施状況![規約数等の推移.xlsx]iDECO+実施状況 グラフ 2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貴子 柏原</cp:lastModifiedBy>
  <cp:revision>118</cp:revision>
  <cp:lastPrinted>2022-06-02T06:49:46Z</cp:lastPrinted>
  <dcterms:created xsi:type="dcterms:W3CDTF">2019-08-08T06:25:11Z</dcterms:created>
  <dcterms:modified xsi:type="dcterms:W3CDTF">2023-08-04T06:14:03Z</dcterms:modified>
</cp:coreProperties>
</file>