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2" r:id="rId4"/>
    <p:sldId id="265" r:id="rId5"/>
    <p:sldId id="269" r:id="rId6"/>
    <p:sldId id="266" r:id="rId7"/>
    <p:sldId id="268" r:id="rId8"/>
    <p:sldId id="264" r:id="rId9"/>
    <p:sldId id="258" r:id="rId10"/>
    <p:sldId id="271" r:id="rId11"/>
    <p:sldId id="260" r:id="rId12"/>
    <p:sldId id="262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Sheet1!$N$3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Sheet1!$O$1:$P$1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Sheet1!$O$3:$P$3</c:f>
              <c:numCache>
                <c:formatCode>General</c:formatCode>
                <c:ptCount val="2"/>
                <c:pt idx="0">
                  <c:v>75.38</c:v>
                </c:pt>
                <c:pt idx="1">
                  <c:v>72.680000000000007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4A-46E6-B5E9-0A871F56F0EE}"/>
            </c:ext>
          </c:extLst>
        </c:ser>
        <c:ser>
          <c:idx val="0"/>
          <c:order val="1"/>
          <c:tx>
            <c:strRef>
              <c:f>Sheet1!$N$2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Sheet1!$O$1:$P$1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Sheet1!$O$2:$P$2</c:f>
              <c:numCache>
                <c:formatCode>General</c:formatCode>
                <c:ptCount val="2"/>
                <c:pt idx="0">
                  <c:v>87.09</c:v>
                </c:pt>
                <c:pt idx="1">
                  <c:v>81.05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4A-46E6-B5E9-0A871F56F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世界の総人口（男女）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Sheet1!$H$3:$X$3</c:f>
              <c:numCache>
                <c:formatCode>#,##0</c:formatCode>
                <c:ptCount val="17"/>
                <c:pt idx="0">
                  <c:v>7794798.7290000003</c:v>
                </c:pt>
                <c:pt idx="1">
                  <c:v>8184437.4529999997</c:v>
                </c:pt>
                <c:pt idx="2">
                  <c:v>8548487.3709999993</c:v>
                </c:pt>
                <c:pt idx="3">
                  <c:v>8887524.2290000003</c:v>
                </c:pt>
                <c:pt idx="4">
                  <c:v>9198847.3819999993</c:v>
                </c:pt>
                <c:pt idx="5">
                  <c:v>9481803.2719999999</c:v>
                </c:pt>
                <c:pt idx="6">
                  <c:v>9735033.9000000004</c:v>
                </c:pt>
                <c:pt idx="7">
                  <c:v>9958094.0040000007</c:v>
                </c:pt>
                <c:pt idx="8">
                  <c:v>10151448.838</c:v>
                </c:pt>
                <c:pt idx="9">
                  <c:v>10317830.244000001</c:v>
                </c:pt>
                <c:pt idx="10">
                  <c:v>10459152.567</c:v>
                </c:pt>
                <c:pt idx="11">
                  <c:v>10577155.84</c:v>
                </c:pt>
                <c:pt idx="12">
                  <c:v>10673727.143999999</c:v>
                </c:pt>
                <c:pt idx="13">
                  <c:v>10750443.601</c:v>
                </c:pt>
                <c:pt idx="14">
                  <c:v>10809618.640000001</c:v>
                </c:pt>
                <c:pt idx="15">
                  <c:v>10851507.632999999</c:v>
                </c:pt>
                <c:pt idx="16">
                  <c:v>10874951.668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E0-480B-990D-619F2FC2E982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Sheet1!$H$4:$X$4</c:f>
              <c:numCache>
                <c:formatCode>#,##0</c:formatCode>
                <c:ptCount val="17"/>
                <c:pt idx="0">
                  <c:v>727606.34499999997</c:v>
                </c:pt>
                <c:pt idx="1">
                  <c:v>852856.42299999995</c:v>
                </c:pt>
                <c:pt idx="2">
                  <c:v>997488.47100000002</c:v>
                </c:pt>
                <c:pt idx="3">
                  <c:v>1154546.696</c:v>
                </c:pt>
                <c:pt idx="4">
                  <c:v>1300517.3570000001</c:v>
                </c:pt>
                <c:pt idx="5">
                  <c:v>1420019.885</c:v>
                </c:pt>
                <c:pt idx="6">
                  <c:v>1548852.1540000001</c:v>
                </c:pt>
                <c:pt idx="7">
                  <c:v>1699154.335</c:v>
                </c:pt>
                <c:pt idx="8">
                  <c:v>1810397.5970000001</c:v>
                </c:pt>
                <c:pt idx="9">
                  <c:v>1899259.311</c:v>
                </c:pt>
                <c:pt idx="10">
                  <c:v>1978883.0290000001</c:v>
                </c:pt>
                <c:pt idx="11">
                  <c:v>2064916.6270000001</c:v>
                </c:pt>
                <c:pt idx="12">
                  <c:v>2154885.0469999998</c:v>
                </c:pt>
                <c:pt idx="13">
                  <c:v>2241224.2069999999</c:v>
                </c:pt>
                <c:pt idx="14">
                  <c:v>2318512.8459999999</c:v>
                </c:pt>
                <c:pt idx="15">
                  <c:v>2389559.4939999999</c:v>
                </c:pt>
                <c:pt idx="16">
                  <c:v>2456467.0090000001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E0-480B-990D-619F2FC2E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日本の総人口（男女）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Sheet1!$H$21:$X$21</c:f>
              <c:numCache>
                <c:formatCode>#,##0</c:formatCode>
                <c:ptCount val="17"/>
                <c:pt idx="0">
                  <c:v>126476.458</c:v>
                </c:pt>
                <c:pt idx="1">
                  <c:v>123975.981</c:v>
                </c:pt>
                <c:pt idx="2">
                  <c:v>120758.056</c:v>
                </c:pt>
                <c:pt idx="3">
                  <c:v>117166.13800000001</c:v>
                </c:pt>
                <c:pt idx="4">
                  <c:v>113356.481</c:v>
                </c:pt>
                <c:pt idx="5">
                  <c:v>109529.352</c:v>
                </c:pt>
                <c:pt idx="6">
                  <c:v>105804.023</c:v>
                </c:pt>
                <c:pt idx="7">
                  <c:v>102134.984</c:v>
                </c:pt>
                <c:pt idx="8">
                  <c:v>98325.804000000004</c:v>
                </c:pt>
                <c:pt idx="9">
                  <c:v>94366.259000000005</c:v>
                </c:pt>
                <c:pt idx="10">
                  <c:v>90472.358999999997</c:v>
                </c:pt>
                <c:pt idx="11">
                  <c:v>86926.933999999994</c:v>
                </c:pt>
                <c:pt idx="12">
                  <c:v>83924.567999999999</c:v>
                </c:pt>
                <c:pt idx="13">
                  <c:v>81338.410999999993</c:v>
                </c:pt>
                <c:pt idx="14">
                  <c:v>79047.115999999995</c:v>
                </c:pt>
                <c:pt idx="15">
                  <c:v>76939.123999999996</c:v>
                </c:pt>
                <c:pt idx="16">
                  <c:v>74959.377999999997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ED-4463-815F-A7ED736D6609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Sheet1!$H$22:$X$22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ED-4463-815F-A7ED736D6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v>0-19歳人口</c:v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Sheet1!$H$40:$X$40</c:f>
              <c:numCache>
                <c:formatCode>#,##0</c:formatCode>
                <c:ptCount val="17"/>
                <c:pt idx="0">
                  <c:v>21447.14</c:v>
                </c:pt>
                <c:pt idx="1">
                  <c:v>20187.456999999999</c:v>
                </c:pt>
                <c:pt idx="2">
                  <c:v>18863.683000000001</c:v>
                </c:pt>
                <c:pt idx="3">
                  <c:v>17672.088</c:v>
                </c:pt>
                <c:pt idx="4">
                  <c:v>17069.174999999999</c:v>
                </c:pt>
                <c:pt idx="5">
                  <c:v>16779.366999999998</c:v>
                </c:pt>
                <c:pt idx="6">
                  <c:v>16500.935000000001</c:v>
                </c:pt>
                <c:pt idx="7">
                  <c:v>16045.332</c:v>
                </c:pt>
                <c:pt idx="8">
                  <c:v>15436.041999999999</c:v>
                </c:pt>
                <c:pt idx="9">
                  <c:v>14793.705</c:v>
                </c:pt>
                <c:pt idx="10">
                  <c:v>14265.871999999999</c:v>
                </c:pt>
                <c:pt idx="11">
                  <c:v>13925.304</c:v>
                </c:pt>
                <c:pt idx="12">
                  <c:v>13709.165000000001</c:v>
                </c:pt>
                <c:pt idx="13">
                  <c:v>13491.056</c:v>
                </c:pt>
                <c:pt idx="14">
                  <c:v>13191.567999999999</c:v>
                </c:pt>
                <c:pt idx="15">
                  <c:v>12818.388000000001</c:v>
                </c:pt>
                <c:pt idx="16">
                  <c:v>12440.025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4-415F-A382-93DB4C3681D5}"/>
            </c:ext>
          </c:extLst>
        </c:ser>
        <c:ser>
          <c:idx val="2"/>
          <c:order val="1"/>
          <c:tx>
            <c:v>20-64歳人口</c:v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Sheet1!$H$41:$X$41</c:f>
              <c:numCache>
                <c:formatCode>#,##0</c:formatCode>
                <c:ptCount val="17"/>
                <c:pt idx="0">
                  <c:v>69113.452999999994</c:v>
                </c:pt>
                <c:pt idx="1">
                  <c:v>67049.913</c:v>
                </c:pt>
                <c:pt idx="2">
                  <c:v>64615.961000000003</c:v>
                </c:pt>
                <c:pt idx="3">
                  <c:v>61407.252999999997</c:v>
                </c:pt>
                <c:pt idx="4">
                  <c:v>56415.928999999996</c:v>
                </c:pt>
                <c:pt idx="5">
                  <c:v>52594.705000000002</c:v>
                </c:pt>
                <c:pt idx="6">
                  <c:v>49421.387999999999</c:v>
                </c:pt>
                <c:pt idx="7">
                  <c:v>47016.033000000003</c:v>
                </c:pt>
                <c:pt idx="8">
                  <c:v>45213.745000000003</c:v>
                </c:pt>
                <c:pt idx="9">
                  <c:v>43499.614000000001</c:v>
                </c:pt>
                <c:pt idx="10">
                  <c:v>41885.326000000001</c:v>
                </c:pt>
                <c:pt idx="11">
                  <c:v>40144.142</c:v>
                </c:pt>
                <c:pt idx="12">
                  <c:v>38384.667999999998</c:v>
                </c:pt>
                <c:pt idx="13">
                  <c:v>37125.913</c:v>
                </c:pt>
                <c:pt idx="14">
                  <c:v>36197.999000000003</c:v>
                </c:pt>
                <c:pt idx="15">
                  <c:v>35398.192000000003</c:v>
                </c:pt>
                <c:pt idx="16">
                  <c:v>34575.741000000002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4-415F-A382-93DB4C3681D5}"/>
            </c:ext>
          </c:extLst>
        </c:ser>
        <c:ser>
          <c:idx val="3"/>
          <c:order val="2"/>
          <c:tx>
            <c:v>65歳以上人口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Sheet1!$H$42:$X$42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64-415F-A382-93DB4C368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635993048"/>
        <c:axId val="635995344"/>
      </c:barChart>
      <c:catAx>
        <c:axId val="635993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5344"/>
        <c:crosses val="autoZero"/>
        <c:auto val="1"/>
        <c:lblAlgn val="ctr"/>
        <c:lblOffset val="100"/>
        <c:noMultiLvlLbl val="0"/>
      </c:catAx>
      <c:valAx>
        <c:axId val="6359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3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604584297733694E-2"/>
          <c:y val="1.4922276091247251E-2"/>
          <c:w val="0.89674460614438845"/>
          <c:h val="0.881317850825648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Sheet1!$L$3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Sheet1!$M$3:$N$3</c:f>
              <c:numCache>
                <c:formatCode>General</c:formatCode>
                <c:ptCount val="2"/>
                <c:pt idx="0">
                  <c:v>75.38</c:v>
                </c:pt>
                <c:pt idx="1">
                  <c:v>72.680000000000007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1-47AC-97D4-4E2F7B2CE336}"/>
            </c:ext>
          </c:extLst>
        </c:ser>
        <c:ser>
          <c:idx val="0"/>
          <c:order val="1"/>
          <c:tx>
            <c:strRef>
              <c:f>Sheet1!$L$2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Sheet1!$M$2:$N$2</c:f>
              <c:numCache>
                <c:formatCode>General</c:formatCode>
                <c:ptCount val="2"/>
                <c:pt idx="0">
                  <c:v>87.57</c:v>
                </c:pt>
                <c:pt idx="1">
                  <c:v>81.47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1-47AC-97D4-4E2F7B2CE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604584297733694E-2"/>
          <c:y val="0"/>
          <c:w val="0.8796495651196552"/>
          <c:h val="0.881317850825648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Sheet1!$L$3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Sheet1!$M$3:$N$3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1-47AC-97D4-4E2F7B2CE336}"/>
            </c:ext>
          </c:extLst>
        </c:ser>
        <c:ser>
          <c:idx val="0"/>
          <c:order val="1"/>
          <c:tx>
            <c:strRef>
              <c:f>Sheet1!$L$2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Sheet1!$M$2:$N$2</c:f>
              <c:numCache>
                <c:formatCode>General</c:formatCode>
                <c:ptCount val="2"/>
                <c:pt idx="0">
                  <c:v>87.74</c:v>
                </c:pt>
                <c:pt idx="1">
                  <c:v>81.64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1-47AC-97D4-4E2F7B2CE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971-45D9-9068-22084AFCC12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971-45D9-9068-22084AFCC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57-4C12-8C3B-79ADCE6B5CE5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971-45D9-9068-22084AFCC12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971-45D9-9068-22084AFCC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57-4C12-8C3B-79ADCE6B5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6801326417086E-2"/>
          <c:y val="4.3238794057913761E-2"/>
          <c:w val="0.91725859483045946"/>
          <c:h val="0.851568938442992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Sheet1!$G$3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Sheet1!$H$3:$I$3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9-4D7E-8726-7DEB6A069834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en-US" dirty="0"/>
                      <a:t>87</a:t>
                    </a:r>
                    <a:r>
                      <a:rPr lang="en-US" altLang="ja-JP" dirty="0"/>
                      <a:t>.32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F49-4D7E-8726-7DEB6A0698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en-US" dirty="0"/>
                      <a:t>8</a:t>
                    </a:r>
                    <a:r>
                      <a:rPr lang="en-US" altLang="ja-JP" dirty="0"/>
                      <a:t>1.25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F49-4D7E-8726-7DEB6A069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Sheet1!$H$2:$I$2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49-4D7E-8726-7DEB6A069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159232"/>
        <c:axId val="184161024"/>
      </c:barChart>
      <c:catAx>
        <c:axId val="18415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61024"/>
        <c:crosses val="autoZero"/>
        <c:auto val="1"/>
        <c:lblAlgn val="ctr"/>
        <c:lblOffset val="100"/>
        <c:noMultiLvlLbl val="0"/>
      </c:catAx>
      <c:valAx>
        <c:axId val="184161024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5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81942140687443E-2"/>
          <c:y val="9.9451580653665741E-3"/>
          <c:w val="0.87496572042212584"/>
          <c:h val="0.8681710567187243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26-4AE0-9ECD-2C36B257BE5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26-4AE0-9ECD-2C36B257B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894481838446792E-2"/>
          <c:y val="0"/>
          <c:w val="0.90368787498982495"/>
          <c:h val="0.8795737948449540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D9-4170-9378-F6094AF8AFF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D9-4170-9378-F6094AF8A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b="0" u="sng"/>
              <a:t>女性</a:t>
            </a:r>
            <a:r>
              <a:rPr lang="ja-JP" altLang="en-US" sz="1800" b="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639411393020317"/>
          <c:y val="0.12391604318384282"/>
          <c:w val="0.81959354039078447"/>
          <c:h val="0.73527294375260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543-492F-BAA1-7176D673668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543-492F-BAA1-7176D673668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543-492F-BAA1-7176D673668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543-492F-BAA1-7176D6736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(Sheet1!$E$5,Sheet1!$H$5,Sheet1!$J$5:$K$5)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(Sheet1!$E$7,Sheet1!$H$7,Sheet1!$J$7:$K$7)</c:f>
              <c:numCache>
                <c:formatCode>General</c:formatCode>
                <c:ptCount val="4"/>
                <c:pt idx="0">
                  <c:v>75.38</c:v>
                </c:pt>
                <c:pt idx="1">
                  <c:v>74.790000000000006</c:v>
                </c:pt>
                <c:pt idx="2">
                  <c:v>74.209999999999994</c:v>
                </c:pt>
                <c:pt idx="3">
                  <c:v>73.62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543-492F-BAA1-7176D673668D}"/>
            </c:ext>
          </c:extLst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(Sheet1!$E$5,Sheet1!$H$5,Sheet1!$J$5:$K$5)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(Sheet1!$E$6,Sheet1!$H$6,Sheet1!$J$6:$K$6)</c:f>
              <c:numCache>
                <c:formatCode>General</c:formatCode>
                <c:ptCount val="4"/>
                <c:pt idx="0">
                  <c:v>87.45</c:v>
                </c:pt>
                <c:pt idx="1">
                  <c:v>87.14</c:v>
                </c:pt>
                <c:pt idx="2">
                  <c:v>86.61</c:v>
                </c:pt>
                <c:pt idx="3">
                  <c:v>86.3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A543-492F-BAA1-7176D6736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u="sng"/>
              <a:t>男性</a:t>
            </a:r>
            <a:r>
              <a:rPr lang="ja-JP" altLang="en-US" sz="18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(Sheet1!$E$1,Sheet1!$H$1,Sheet1!$J$1:$K$1)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(Sheet1!$E$3,Sheet1!$H$3,Sheet1!$J$3:$K$3)</c:f>
              <c:numCache>
                <c:formatCode>General</c:formatCode>
                <c:ptCount val="4"/>
                <c:pt idx="0">
                  <c:v>72.680000000000007</c:v>
                </c:pt>
                <c:pt idx="1">
                  <c:v>72.14</c:v>
                </c:pt>
                <c:pt idx="2">
                  <c:v>71.19</c:v>
                </c:pt>
                <c:pt idx="3">
                  <c:v>70.42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F1F-4385-B65D-A2A139C5677F}"/>
            </c:ext>
          </c:extLst>
        </c:ser>
        <c:ser>
          <c:idx val="0"/>
          <c:order val="1"/>
          <c:tx>
            <c:strRef>
              <c:f>Sheet1!$B$2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(Sheet1!$E$1,Sheet1!$H$1,Sheet1!$J$1:$K$1)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(Sheet1!$E$2,Sheet1!$H$2,Sheet1!$J$2:$K$2)</c:f>
              <c:numCache>
                <c:formatCode>General</c:formatCode>
                <c:ptCount val="4"/>
                <c:pt idx="0">
                  <c:v>81.41</c:v>
                </c:pt>
                <c:pt idx="1">
                  <c:v>80.98</c:v>
                </c:pt>
                <c:pt idx="2">
                  <c:v>80.209999999999994</c:v>
                </c:pt>
                <c:pt idx="3">
                  <c:v>79.55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F1F-4385-B65D-A2A139C56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8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02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14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4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9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4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36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6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5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5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29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7C30-7471-42EE-AD96-4CCF258B8342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3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22/dl/life22-02.pdf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21/dl/life18-15.pdf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s://www.mhlw.go.jp/toukei/saikin/hw/life/life20/dl/life18-0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mhlw.go.jp/toukei/saikin/hw/life/life18/dl/life18-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8A4E71-AEC6-422B-A658-04B1D52EA36A}"/>
              </a:ext>
            </a:extLst>
          </p:cNvPr>
          <p:cNvSpPr txBox="1"/>
          <p:nvPr/>
        </p:nvSpPr>
        <p:spPr>
          <a:xfrm>
            <a:off x="2374030" y="1774875"/>
            <a:ext cx="3849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u="sng" dirty="0"/>
              <a:t>人口　と　寿命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D8DBDB-FFEF-4175-906C-7361FC728F36}"/>
              </a:ext>
            </a:extLst>
          </p:cNvPr>
          <p:cNvSpPr txBox="1"/>
          <p:nvPr/>
        </p:nvSpPr>
        <p:spPr>
          <a:xfrm>
            <a:off x="4483510" y="3451123"/>
            <a:ext cx="4174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ここでは、人口と寿命に関するデータをグラフ化していきます。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319E61-8A5D-4FD3-96DF-F569B641B99D}"/>
              </a:ext>
            </a:extLst>
          </p:cNvPr>
          <p:cNvSpPr txBox="1"/>
          <p:nvPr/>
        </p:nvSpPr>
        <p:spPr>
          <a:xfrm>
            <a:off x="7079228" y="4955458"/>
            <a:ext cx="140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2020/06/22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8844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415214" y="1114426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01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概況（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R3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簡易生命表）（公表後） 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(mhlw.go.jp)</a:t>
            </a: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342899" y="185737"/>
            <a:ext cx="5057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1351FF48-20F4-46E4-A5ED-326A4457B3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3003178"/>
              </p:ext>
            </p:extLst>
          </p:nvPr>
        </p:nvGraphicFramePr>
        <p:xfrm>
          <a:off x="228599" y="1114427"/>
          <a:ext cx="8676861" cy="5136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7A81A7B-8075-268F-DF14-366ABE43ABAC}"/>
              </a:ext>
            </a:extLst>
          </p:cNvPr>
          <p:cNvSpPr/>
          <p:nvPr/>
        </p:nvSpPr>
        <p:spPr>
          <a:xfrm>
            <a:off x="382655" y="4757530"/>
            <a:ext cx="1033670" cy="437322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FD0E2B1-0B1B-706B-739C-8B2CCE046707}"/>
              </a:ext>
            </a:extLst>
          </p:cNvPr>
          <p:cNvSpPr/>
          <p:nvPr/>
        </p:nvSpPr>
        <p:spPr>
          <a:xfrm>
            <a:off x="2516255" y="4976191"/>
            <a:ext cx="916058" cy="437322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468643F-AE2F-8088-E4E3-083D743CC982}"/>
              </a:ext>
            </a:extLst>
          </p:cNvPr>
          <p:cNvCxnSpPr/>
          <p:nvPr/>
        </p:nvCxnSpPr>
        <p:spPr>
          <a:xfrm>
            <a:off x="3829877" y="2411895"/>
            <a:ext cx="3313044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B15CBD17-CA94-5A2D-2DC9-FECAD346D8FA}"/>
              </a:ext>
            </a:extLst>
          </p:cNvPr>
          <p:cNvCxnSpPr/>
          <p:nvPr/>
        </p:nvCxnSpPr>
        <p:spPr>
          <a:xfrm>
            <a:off x="4041912" y="3375991"/>
            <a:ext cx="3313044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474A2CF-DD41-B346-FED6-2A26B9FF7B2C}"/>
              </a:ext>
            </a:extLst>
          </p:cNvPr>
          <p:cNvCxnSpPr>
            <a:cxnSpLocks/>
          </p:cNvCxnSpPr>
          <p:nvPr/>
        </p:nvCxnSpPr>
        <p:spPr>
          <a:xfrm>
            <a:off x="4386468" y="4250635"/>
            <a:ext cx="3286540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50A1815-0127-529D-643C-6F4443A69D72}"/>
              </a:ext>
            </a:extLst>
          </p:cNvPr>
          <p:cNvCxnSpPr>
            <a:cxnSpLocks/>
          </p:cNvCxnSpPr>
          <p:nvPr/>
        </p:nvCxnSpPr>
        <p:spPr>
          <a:xfrm>
            <a:off x="4585250" y="5194852"/>
            <a:ext cx="3233532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553827EF-9E9D-59C3-F5E2-0AC8F13EB826}"/>
              </a:ext>
            </a:extLst>
          </p:cNvPr>
          <p:cNvSpPr/>
          <p:nvPr/>
        </p:nvSpPr>
        <p:spPr>
          <a:xfrm>
            <a:off x="4969565" y="2279374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9.13</a:t>
            </a:r>
            <a:r>
              <a:rPr kumimoji="1" lang="ja-JP" altLang="en-US" dirty="0"/>
              <a:t>年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528471B7-6A04-092E-18DB-9EDFEB6A29DC}"/>
              </a:ext>
            </a:extLst>
          </p:cNvPr>
          <p:cNvSpPr/>
          <p:nvPr/>
        </p:nvSpPr>
        <p:spPr>
          <a:xfrm>
            <a:off x="5221356" y="3210342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9.01</a:t>
            </a:r>
            <a:r>
              <a:rPr kumimoji="1" lang="ja-JP" altLang="en-US" dirty="0"/>
              <a:t>年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97BC1F54-416A-7C3F-0D47-493EBD5C6B27}"/>
              </a:ext>
            </a:extLst>
          </p:cNvPr>
          <p:cNvSpPr/>
          <p:nvPr/>
        </p:nvSpPr>
        <p:spPr>
          <a:xfrm>
            <a:off x="5632173" y="4084986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8.84</a:t>
            </a:r>
            <a:r>
              <a:rPr kumimoji="1" lang="ja-JP" altLang="en-US" dirty="0"/>
              <a:t>年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6FBA836D-3A87-52F2-84CB-122D3495D154}"/>
              </a:ext>
            </a:extLst>
          </p:cNvPr>
          <p:cNvSpPr/>
          <p:nvPr/>
        </p:nvSpPr>
        <p:spPr>
          <a:xfrm>
            <a:off x="5738191" y="5049561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8.73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4110873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世界の人口予測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E129A25E-DD73-454E-883B-AE4A661D17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143071"/>
              </p:ext>
            </p:extLst>
          </p:nvPr>
        </p:nvGraphicFramePr>
        <p:xfrm>
          <a:off x="171450" y="985838"/>
          <a:ext cx="8715375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3E5356-EA20-4529-B73B-902971AE27A1}"/>
              </a:ext>
            </a:extLst>
          </p:cNvPr>
          <p:cNvSpPr/>
          <p:nvPr/>
        </p:nvSpPr>
        <p:spPr>
          <a:xfrm>
            <a:off x="7971884" y="1158359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108.7</a:t>
            </a:r>
            <a:r>
              <a:rPr lang="ja-JP" altLang="en-US" dirty="0"/>
              <a:t>億人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97F8B09-70CA-4AD2-A960-E253612B0D62}"/>
              </a:ext>
            </a:extLst>
          </p:cNvPr>
          <p:cNvSpPr/>
          <p:nvPr/>
        </p:nvSpPr>
        <p:spPr>
          <a:xfrm>
            <a:off x="1051080" y="2158484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77.9</a:t>
            </a:r>
            <a:r>
              <a:rPr lang="ja-JP" altLang="en-US" dirty="0"/>
              <a:t>億人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3D3DFF-8D1E-4A81-B037-D58CDC98B411}"/>
              </a:ext>
            </a:extLst>
          </p:cNvPr>
          <p:cNvSpPr txBox="1"/>
          <p:nvPr/>
        </p:nvSpPr>
        <p:spPr>
          <a:xfrm>
            <a:off x="1200150" y="5143500"/>
            <a:ext cx="50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9.3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DA9260-63A9-4B60-8681-DD06F0DFCD76}"/>
              </a:ext>
            </a:extLst>
          </p:cNvPr>
          <p:cNvSpPr txBox="1"/>
          <p:nvPr/>
        </p:nvSpPr>
        <p:spPr>
          <a:xfrm>
            <a:off x="8267700" y="4881564"/>
            <a:ext cx="533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22.6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750098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6661FF6-9CE0-4337-9FB0-17CDF5D85A23}"/>
              </a:ext>
            </a:extLst>
          </p:cNvPr>
          <p:cNvGraphicFramePr>
            <a:graphicFrameLocks/>
          </p:cNvGraphicFramePr>
          <p:nvPr/>
        </p:nvGraphicFramePr>
        <p:xfrm>
          <a:off x="342900" y="1057275"/>
          <a:ext cx="8601075" cy="5443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9EB05AE-2F40-4BB9-B642-12E2850EA87C}"/>
              </a:ext>
            </a:extLst>
          </p:cNvPr>
          <p:cNvSpPr/>
          <p:nvPr/>
        </p:nvSpPr>
        <p:spPr>
          <a:xfrm>
            <a:off x="1051080" y="1286946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133FB1D-F835-493F-AA98-2149844F00B2}"/>
              </a:ext>
            </a:extLst>
          </p:cNvPr>
          <p:cNvSpPr/>
          <p:nvPr/>
        </p:nvSpPr>
        <p:spPr>
          <a:xfrm>
            <a:off x="8088903" y="2825233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C72883-06ED-4F39-8787-BFC29EEF8619}"/>
              </a:ext>
            </a:extLst>
          </p:cNvPr>
          <p:cNvSpPr txBox="1"/>
          <p:nvPr/>
        </p:nvSpPr>
        <p:spPr>
          <a:xfrm>
            <a:off x="1128709" y="5000620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28.4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0AAAB9-D9C7-40FF-841B-79D536D5AF2E}"/>
              </a:ext>
            </a:extLst>
          </p:cNvPr>
          <p:cNvSpPr txBox="1"/>
          <p:nvPr/>
        </p:nvSpPr>
        <p:spPr>
          <a:xfrm>
            <a:off x="4281484" y="478154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38.3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1F2547B-647E-4E59-87FF-B16EF60371C1}"/>
              </a:ext>
            </a:extLst>
          </p:cNvPr>
          <p:cNvSpPr txBox="1"/>
          <p:nvPr/>
        </p:nvSpPr>
        <p:spPr>
          <a:xfrm>
            <a:off x="8305797" y="5062533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37.3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651992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日本の人口予測②</a:t>
            </a:r>
            <a:r>
              <a:rPr kumimoji="1" lang="ja-JP" altLang="en-US" sz="2000" dirty="0"/>
              <a:t>（中央値）国連集計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68F53E7A-1EE1-4C94-9495-9A84A533D8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4577427"/>
              </p:ext>
            </p:extLst>
          </p:nvPr>
        </p:nvGraphicFramePr>
        <p:xfrm>
          <a:off x="257175" y="1214438"/>
          <a:ext cx="8601075" cy="52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11755D8-BB67-4DC5-A6FD-75D991871C56}"/>
              </a:ext>
            </a:extLst>
          </p:cNvPr>
          <p:cNvSpPr/>
          <p:nvPr/>
        </p:nvSpPr>
        <p:spPr>
          <a:xfrm>
            <a:off x="893917" y="144410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B3A1C8D-7175-41C6-88B8-5B795D31C08D}"/>
              </a:ext>
            </a:extLst>
          </p:cNvPr>
          <p:cNvSpPr/>
          <p:nvPr/>
        </p:nvSpPr>
        <p:spPr>
          <a:xfrm>
            <a:off x="8088903" y="291095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017FAAF-8DBC-47C9-A285-6A901E8F5B35}"/>
              </a:ext>
            </a:extLst>
          </p:cNvPr>
          <p:cNvSpPr txBox="1"/>
          <p:nvPr/>
        </p:nvSpPr>
        <p:spPr>
          <a:xfrm>
            <a:off x="1042984" y="2143116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1.9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" name="吹き出し: 折線 1">
            <a:extLst>
              <a:ext uri="{FF2B5EF4-FFF2-40B4-BE49-F238E27FC236}">
                <a16:creationId xmlns:a16="http://schemas.microsoft.com/office/drawing/2014/main" id="{BC3B23CA-BD23-404F-8E91-15B78D7AEA47}"/>
              </a:ext>
            </a:extLst>
          </p:cNvPr>
          <p:cNvSpPr/>
          <p:nvPr/>
        </p:nvSpPr>
        <p:spPr>
          <a:xfrm>
            <a:off x="4357688" y="1300163"/>
            <a:ext cx="2271712" cy="428625"/>
          </a:xfrm>
          <a:prstGeom prst="borderCallout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20-64</a:t>
            </a:r>
            <a:r>
              <a:rPr kumimoji="1" lang="ja-JP" altLang="en-US" dirty="0"/>
              <a:t>歳</a:t>
            </a:r>
            <a:r>
              <a:rPr kumimoji="1" lang="en-US" altLang="ja-JP" dirty="0"/>
              <a:t>/65</a:t>
            </a:r>
            <a:r>
              <a:rPr kumimoji="1" lang="ja-JP" altLang="en-US" dirty="0"/>
              <a:t>歳以上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0E8A585-68D2-405F-8B17-000F8D6D7A6B}"/>
              </a:ext>
            </a:extLst>
          </p:cNvPr>
          <p:cNvSpPr txBox="1"/>
          <p:nvPr/>
        </p:nvSpPr>
        <p:spPr>
          <a:xfrm>
            <a:off x="3724271" y="29813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2F5499A-91DC-41D3-8D15-CC2A970652D9}"/>
              </a:ext>
            </a:extLst>
          </p:cNvPr>
          <p:cNvSpPr txBox="1"/>
          <p:nvPr/>
        </p:nvSpPr>
        <p:spPr>
          <a:xfrm>
            <a:off x="8205784" y="37052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173998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696825"/>
              </p:ext>
            </p:extLst>
          </p:nvPr>
        </p:nvGraphicFramePr>
        <p:xfrm>
          <a:off x="802433" y="1689377"/>
          <a:ext cx="7417836" cy="422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life22-02.pdf (mhlw.go.jp)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604931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6698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75844" y="40270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474628" y="2882286"/>
            <a:ext cx="2151726" cy="346249"/>
            <a:chOff x="3851920" y="2881964"/>
            <a:chExt cx="2160240" cy="32460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2460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8.37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180207" y="4755830"/>
            <a:ext cx="307473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11.71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年の平均寿命と直近（令和元年）の健康寿命を使用しています。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令和４年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</p:spTree>
    <p:extLst>
      <p:ext uri="{BB962C8B-B14F-4D97-AF65-F5344CB8AC3E}">
        <p14:creationId xmlns:p14="http://schemas.microsoft.com/office/powerpoint/2010/main" val="181173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/>
        </p:nvGraphicFramePr>
        <p:xfrm>
          <a:off x="587805" y="1717714"/>
          <a:ext cx="7968390" cy="425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dirty="0">
                <a:hlinkClick r:id="rId3"/>
              </a:rPr>
              <a:t>01</a:t>
            </a:r>
            <a:r>
              <a:rPr lang="zh-TW" altLang="en-US" sz="1100" dirty="0">
                <a:hlinkClick r:id="rId3"/>
              </a:rPr>
              <a:t>概況（</a:t>
            </a:r>
            <a:r>
              <a:rPr lang="en-US" altLang="zh-TW" sz="1100" dirty="0">
                <a:hlinkClick r:id="rId3"/>
              </a:rPr>
              <a:t>R3</a:t>
            </a:r>
            <a:r>
              <a:rPr lang="zh-TW" altLang="en-US" sz="1100" dirty="0">
                <a:hlinkClick r:id="rId3"/>
              </a:rPr>
              <a:t>簡易生命表）（公表後） </a:t>
            </a:r>
            <a:r>
              <a:rPr lang="en-US" altLang="zh-TW" sz="1100" dirty="0">
                <a:hlinkClick r:id="rId3"/>
              </a:rPr>
              <a:t>(mhlw.go.jp)</a:t>
            </a:r>
            <a:endParaRPr lang="en-US" altLang="zh-TW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604931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6698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75844" y="40270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398772" y="2882289"/>
            <a:ext cx="2564706" cy="369332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8.79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270393" y="4755830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12.19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年の平均寿命と直近（令和元年）の健康寿命を使用しています。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令和３年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</p:spTree>
    <p:extLst>
      <p:ext uri="{BB962C8B-B14F-4D97-AF65-F5344CB8AC3E}">
        <p14:creationId xmlns:p14="http://schemas.microsoft.com/office/powerpoint/2010/main" val="3616537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dirty="0">
                <a:hlinkClick r:id="rId2"/>
              </a:rPr>
              <a:t>01</a:t>
            </a:r>
            <a:r>
              <a:rPr lang="zh-TW" altLang="en-US" sz="1100" dirty="0">
                <a:hlinkClick r:id="rId2"/>
              </a:rPr>
              <a:t>概況（表紙～国際比較）</a:t>
            </a:r>
            <a:r>
              <a:rPr lang="en-US" altLang="zh-TW" sz="1100" dirty="0">
                <a:hlinkClick r:id="rId2"/>
              </a:rPr>
              <a:t>R2</a:t>
            </a:r>
            <a:r>
              <a:rPr lang="zh-TW" altLang="en-US" sz="1100" dirty="0">
                <a:hlinkClick r:id="rId2"/>
              </a:rPr>
              <a:t>（機密性２） </a:t>
            </a:r>
            <a:r>
              <a:rPr lang="en-US" altLang="zh-TW" sz="1100" dirty="0">
                <a:hlinkClick r:id="rId2"/>
              </a:rPr>
              <a:t>(mhlw.go.jp)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2395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278814" y="2882287"/>
            <a:ext cx="2507031" cy="346249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9.50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018605" y="4750649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12.95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2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令和２年</a:t>
            </a:r>
          </a:p>
        </p:txBody>
      </p:sp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543893"/>
              </p:ext>
            </p:extLst>
          </p:nvPr>
        </p:nvGraphicFramePr>
        <p:xfrm>
          <a:off x="804549" y="1785247"/>
          <a:ext cx="7429055" cy="425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FB218E3-413C-4A20-A3FD-BD4FC4B3235A}"/>
              </a:ext>
            </a:extLst>
          </p:cNvPr>
          <p:cNvSpPr txBox="1"/>
          <p:nvPr/>
        </p:nvSpPr>
        <p:spPr>
          <a:xfrm>
            <a:off x="1421204" y="293256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DFA0248-99F7-4B64-9C39-7E946C65BB52}"/>
              </a:ext>
            </a:extLst>
          </p:cNvPr>
          <p:cNvSpPr txBox="1"/>
          <p:nvPr/>
        </p:nvSpPr>
        <p:spPr>
          <a:xfrm>
            <a:off x="4561710" y="22034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4B30830-AC38-4386-A51F-A6DFEE893F44}"/>
              </a:ext>
            </a:extLst>
          </p:cNvPr>
          <p:cNvSpPr txBox="1"/>
          <p:nvPr/>
        </p:nvSpPr>
        <p:spPr>
          <a:xfrm>
            <a:off x="6144261" y="408902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</p:spTree>
    <p:extLst>
      <p:ext uri="{BB962C8B-B14F-4D97-AF65-F5344CB8AC3E}">
        <p14:creationId xmlns:p14="http://schemas.microsoft.com/office/powerpoint/2010/main" val="289718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グラフ 25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273741"/>
              </p:ext>
            </p:extLst>
          </p:nvPr>
        </p:nvGraphicFramePr>
        <p:xfrm>
          <a:off x="530087" y="1661140"/>
          <a:ext cx="7779026" cy="422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421204" y="293256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2116633" y="479633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9349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404025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278815" y="2882287"/>
            <a:ext cx="2358790" cy="346249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9.27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39093" y="4750649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12.66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</a:t>
            </a:r>
          </a:p>
        </p:txBody>
      </p:sp>
    </p:spTree>
    <p:extLst>
      <p:ext uri="{BB962C8B-B14F-4D97-AF65-F5344CB8AC3E}">
        <p14:creationId xmlns:p14="http://schemas.microsoft.com/office/powerpoint/2010/main" val="1038237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2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33C4E208-64F6-4C51-B840-4502D9BD50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115092"/>
              </p:ext>
            </p:extLst>
          </p:nvPr>
        </p:nvGraphicFramePr>
        <p:xfrm>
          <a:off x="455798" y="1713803"/>
          <a:ext cx="8232403" cy="408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67094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098717" y="2884588"/>
            <a:ext cx="2611446" cy="369326"/>
            <a:chOff x="3851920" y="2881964"/>
            <a:chExt cx="2160240" cy="461665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9.11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02980" y="4680352"/>
            <a:ext cx="3667595" cy="369331"/>
            <a:chOff x="4573059" y="4429144"/>
            <a:chExt cx="3095285" cy="461665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12.53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3701993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23868"/>
              </p:ext>
            </p:extLst>
          </p:nvPr>
        </p:nvGraphicFramePr>
        <p:xfrm>
          <a:off x="462407" y="1827056"/>
          <a:ext cx="8125001" cy="427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50459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408001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138473" y="2884589"/>
            <a:ext cx="2611446" cy="346249"/>
            <a:chOff x="3851920" y="2881964"/>
            <a:chExt cx="2160240" cy="432818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8.95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16233" y="4750463"/>
            <a:ext cx="3631892" cy="346249"/>
            <a:chOff x="4573059" y="4429144"/>
            <a:chExt cx="3095285" cy="432812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32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12.47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494526" y="5999365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274286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643063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A5173D-A75B-4043-855D-E8956097EDE5}"/>
              </a:ext>
            </a:extLst>
          </p:cNvPr>
          <p:cNvSpPr txBox="1"/>
          <p:nvPr/>
        </p:nvSpPr>
        <p:spPr>
          <a:xfrm>
            <a:off x="271462" y="1052513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190025"/>
              </p:ext>
            </p:extLst>
          </p:nvPr>
        </p:nvGraphicFramePr>
        <p:xfrm>
          <a:off x="437322" y="1772873"/>
          <a:ext cx="8030817" cy="4478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7BB498B-D0F8-4976-B121-7E85DD7FC01E}"/>
              </a:ext>
            </a:extLst>
          </p:cNvPr>
          <p:cNvSpPr txBox="1"/>
          <p:nvPr/>
        </p:nvSpPr>
        <p:spPr>
          <a:xfrm>
            <a:off x="1233869" y="300679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702E715-66AB-4630-9C7B-7A18C8B1DF9C}"/>
              </a:ext>
            </a:extLst>
          </p:cNvPr>
          <p:cNvSpPr txBox="1"/>
          <p:nvPr/>
        </p:nvSpPr>
        <p:spPr>
          <a:xfrm>
            <a:off x="1616217" y="498050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7D5D669-9075-4858-BD00-CAB6CBA5E499}"/>
              </a:ext>
            </a:extLst>
          </p:cNvPr>
          <p:cNvSpPr txBox="1"/>
          <p:nvPr/>
        </p:nvSpPr>
        <p:spPr>
          <a:xfrm>
            <a:off x="4262263" y="218023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E0C77D-AEF5-42F6-A35F-A8011479775D}"/>
              </a:ext>
            </a:extLst>
          </p:cNvPr>
          <p:cNvSpPr txBox="1"/>
          <p:nvPr/>
        </p:nvSpPr>
        <p:spPr>
          <a:xfrm>
            <a:off x="6027289" y="416806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64F1060-8367-4D2E-97FA-1E24B2533BD2}"/>
              </a:ext>
            </a:extLst>
          </p:cNvPr>
          <p:cNvGrpSpPr/>
          <p:nvPr/>
        </p:nvGrpSpPr>
        <p:grpSpPr>
          <a:xfrm>
            <a:off x="3914483" y="5016949"/>
            <a:ext cx="3507284" cy="346249"/>
            <a:chOff x="3851920" y="2881964"/>
            <a:chExt cx="2160240" cy="432818"/>
          </a:xfrm>
        </p:grpSpPr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CCD22D23-6B99-40FB-8958-C3B0C92AD3A3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0E2F84CC-2019-41F0-A9C8-B2BA01D83BA3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12.35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9C2CF9E-75DB-4F58-92A3-AB07CB3E84E8}"/>
              </a:ext>
            </a:extLst>
          </p:cNvPr>
          <p:cNvGrpSpPr/>
          <p:nvPr/>
        </p:nvGrpSpPr>
        <p:grpSpPr>
          <a:xfrm>
            <a:off x="3206642" y="3110736"/>
            <a:ext cx="2491793" cy="346249"/>
            <a:chOff x="3851920" y="2881964"/>
            <a:chExt cx="2160240" cy="432818"/>
          </a:xfrm>
        </p:grpSpPr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4AC48D0-E0EC-4378-9314-D7287E7764D6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B898896-B20B-420F-ACD5-7E3CB356437E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8.84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44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114424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01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概況（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R3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簡易生命表）（公表後） 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(mhlw.go.jp)</a:t>
            </a: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4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3904157-E3C0-4D65-8689-E0CD79454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351085"/>
              </p:ext>
            </p:extLst>
          </p:nvPr>
        </p:nvGraphicFramePr>
        <p:xfrm>
          <a:off x="490330" y="1114425"/>
          <a:ext cx="8229600" cy="5136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593F462A-E3BB-6B0D-F12D-C784031706A2}"/>
              </a:ext>
            </a:extLst>
          </p:cNvPr>
          <p:cNvSpPr/>
          <p:nvPr/>
        </p:nvSpPr>
        <p:spPr>
          <a:xfrm>
            <a:off x="622852" y="4837043"/>
            <a:ext cx="1060174" cy="45057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C5FCF71-E9A3-F437-193B-8316BB6CA0D5}"/>
              </a:ext>
            </a:extLst>
          </p:cNvPr>
          <p:cNvSpPr/>
          <p:nvPr/>
        </p:nvSpPr>
        <p:spPr>
          <a:xfrm>
            <a:off x="2628900" y="5035826"/>
            <a:ext cx="1060174" cy="45057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553CF56-AB27-3E62-A98E-5B3174D2D50F}"/>
              </a:ext>
            </a:extLst>
          </p:cNvPr>
          <p:cNvCxnSpPr/>
          <p:nvPr/>
        </p:nvCxnSpPr>
        <p:spPr>
          <a:xfrm>
            <a:off x="4121426" y="2411895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9BFB42C0-C95A-F658-0ADA-41D47982B142}"/>
              </a:ext>
            </a:extLst>
          </p:cNvPr>
          <p:cNvCxnSpPr/>
          <p:nvPr/>
        </p:nvCxnSpPr>
        <p:spPr>
          <a:xfrm>
            <a:off x="4253948" y="3415748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B4481CD2-433B-AFFA-C361-3D2D53EF30A3}"/>
              </a:ext>
            </a:extLst>
          </p:cNvPr>
          <p:cNvCxnSpPr/>
          <p:nvPr/>
        </p:nvCxnSpPr>
        <p:spPr>
          <a:xfrm>
            <a:off x="4396202" y="4343400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203C7DF-E994-1789-C94D-D8010E86DFBC}"/>
              </a:ext>
            </a:extLst>
          </p:cNvPr>
          <p:cNvCxnSpPr>
            <a:cxnSpLocks/>
          </p:cNvCxnSpPr>
          <p:nvPr/>
        </p:nvCxnSpPr>
        <p:spPr>
          <a:xfrm>
            <a:off x="4594984" y="5244548"/>
            <a:ext cx="327680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60286520-69B0-D2FA-4830-5AD908B63E89}"/>
              </a:ext>
            </a:extLst>
          </p:cNvPr>
          <p:cNvSpPr/>
          <p:nvPr/>
        </p:nvSpPr>
        <p:spPr>
          <a:xfrm>
            <a:off x="5486398" y="2266127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12.68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7AA6F99-3BDB-5C15-8758-0CEA41775A4F}"/>
              </a:ext>
            </a:extLst>
          </p:cNvPr>
          <p:cNvSpPr/>
          <p:nvPr/>
        </p:nvSpPr>
        <p:spPr>
          <a:xfrm>
            <a:off x="5588896" y="3220006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12.40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E50035E-89EB-359D-6D01-FB6A22E3B9B0}"/>
              </a:ext>
            </a:extLst>
          </p:cNvPr>
          <p:cNvSpPr/>
          <p:nvPr/>
        </p:nvSpPr>
        <p:spPr>
          <a:xfrm>
            <a:off x="5729803" y="4173885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12.34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38DB8BB1-5820-104A-E803-E05838664A6C}"/>
              </a:ext>
            </a:extLst>
          </p:cNvPr>
          <p:cNvSpPr/>
          <p:nvPr/>
        </p:nvSpPr>
        <p:spPr>
          <a:xfrm>
            <a:off x="5827644" y="5115341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12.06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7311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631</TotalTime>
  <Words>786</Words>
  <Application>Microsoft Office PowerPoint</Application>
  <PresentationFormat>画面に合わせる (4:3)</PresentationFormat>
  <Paragraphs>135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吉田</dc:creator>
  <cp:lastModifiedBy>貴子 柏原</cp:lastModifiedBy>
  <cp:revision>30</cp:revision>
  <dcterms:created xsi:type="dcterms:W3CDTF">2019-07-24T05:13:06Z</dcterms:created>
  <dcterms:modified xsi:type="dcterms:W3CDTF">2023-07-31T02:55:29Z</dcterms:modified>
</cp:coreProperties>
</file>