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78" r:id="rId2"/>
    <p:sldId id="349" r:id="rId3"/>
    <p:sldId id="348" r:id="rId4"/>
  </p:sldIdLst>
  <p:sldSz cx="12192000" cy="6858000"/>
  <p:notesSz cx="6797675" cy="99266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t.kashiwabara@tim-con.com" initials="tc" lastIdx="1" clrIdx="0">
    <p:extLst>
      <p:ext uri="{19B8F6BF-5375-455C-9EA6-DF929625EA0E}">
        <p15:presenceInfo xmlns:p15="http://schemas.microsoft.com/office/powerpoint/2012/main" userId="53c45769c91acf9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47" d="100"/>
          <a:sy n="47" d="100"/>
        </p:scale>
        <p:origin x="58" y="1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commentAuthors" Target="commentAuthors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473224-27AC-4AEE-8B47-253225C54695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E4C5A-928D-4416-BC90-F1273DD3E2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3750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B31421C-957E-4AA9-B605-CAC2DDE95F35}" type="slidenum">
              <a:rPr lang="en-US" altLang="ja-JP">
                <a:latin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1</a:t>
            </a:fld>
            <a:endParaRPr lang="en-US" altLang="ja-JP" dirty="0">
              <a:latin typeface="Arial" charset="0"/>
            </a:endParaRPr>
          </a:p>
        </p:txBody>
      </p:sp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ja-JP" dirty="0">
              <a:ea typeface="ＭＳ ゴシック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20665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281769077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ノート プレースホルダー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ja-JP" altLang="en-US" dirty="0"/>
          </a:p>
        </p:txBody>
      </p:sp>
      <p:sp>
        <p:nvSpPr>
          <p:cNvPr id="20483" name="スライド番号プレースホルダー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2DF2AE3-1998-46E4-B279-6CD09A134BA9}" type="slidenum">
              <a:rPr lang="ja-JP" alt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 altLang="ja-JP" dirty="0"/>
          </a:p>
        </p:txBody>
      </p:sp>
    </p:spTree>
    <p:extLst>
      <p:ext uri="{BB962C8B-B14F-4D97-AF65-F5344CB8AC3E}">
        <p14:creationId xmlns:p14="http://schemas.microsoft.com/office/powerpoint/2010/main" val="423391844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EAA92F6-7DF5-40C1-AE7B-8DBF39DC5D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A44A2D95-B4FA-4F73-875C-2F5BC3456A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4F1FB8-91E0-4344-B63F-6C046D5E3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E846CA-3283-4472-9CF4-DDF2D066CF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7C8326-AE57-442A-A009-6D039083C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8517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7DC18A-5AF2-4957-88D5-9623B3838C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569CF6C-E8E6-4179-8968-75594144E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786CF8-6036-4EAA-9D2C-1367E4FB6F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2852C5-2487-47EA-969D-B2A8BC48AC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AB16C29-EE71-4465-A2A8-C86C0EF9C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0303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C5121E1-D79B-446A-B0EE-0A8CECFD715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8BD4D16-1BA0-4FD9-98C4-FFC4594D6A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98608FB-8816-4D2C-838F-1D9CC96ACB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2B8B16F-35FC-46D3-9F52-18D4AA30AF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6CE829-D903-492B-ABED-9176E1F915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596563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B9BE14C-1F8F-4DB1-ADA8-0E77821B8D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9BCB9FD-3C8E-4C1E-B148-8F0DE86D0E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D79CCC-37EE-4206-8940-B212DB7F9F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5576665-81D2-481E-B3C9-CAEDEDC88B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1AA5956-8BA7-4436-995F-46A1377B26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38292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C09DC0-0781-432A-A180-F44304B3FD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5660842-9906-440B-ADE4-F15E61EA20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C016025-103E-4A26-8B39-5BF8FF2034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C8F8CE6-F079-43BE-928A-8774BA8EC8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64C10-55E8-49B7-9F2E-21CE21465E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3288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C16500D-DAB4-49D3-B068-15D457604B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C77B4F8-C61F-4889-B216-9D67F485C6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F75E4-8989-4257-B32B-F371D85D51C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4D34363-C015-4AA2-ACB4-FC89AEB733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343424-C759-4C1A-895F-73004E1311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85B0B3-B311-4B5C-B801-F512174430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88913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A9EF556-C7D2-444A-A0C2-75201E69DD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669CA7-77AB-49A7-BA14-DBFF5EA0F6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F1565E7-7CD7-4C1C-B863-0BC5ACA3C9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0D4D6F-0469-4EDC-96E6-227180EEE2F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2B91BCC-DE90-43F9-9F0D-96BAF47301D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3ACD57A-57BA-4356-A6A2-DFB970526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770A63B-7B7C-4D79-AA6E-2A0C1246D9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5682EA6B-6189-4199-B6DA-F0429F7A7B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2488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F3B7F2-1B74-4C7C-A500-39B2EA7B90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02D5037-6EF0-4A18-A2E9-1C6266A81E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B0EDA7E-E310-4504-8901-8E97FE608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DCBF5018-7129-4C41-ADF1-F8AEAC7C2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94981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74E8D4A-844A-4F5E-AE41-60E34E5416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727A4CE-FE32-41E5-97A9-DDBA987E8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B5F11ECB-C761-4983-A0CA-F336388F76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4996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BA43191-15C6-42C8-9DBB-0F94C5777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E8A865-7F12-4CDF-BEF5-B829F9BDEA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5B24346-1F08-49E1-9980-5E61F1B927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7371237-B1B4-401C-B989-70A113D6F7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08ED9E5-6C4C-440C-99A4-EEBD812B03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3142890-3B12-42D3-BABC-6996DBD399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2442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7F61822-2489-4F99-872A-EAE29740FE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5020018-950E-41F0-BB12-CD2C78F1FDA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CCA9FED-5D64-4981-80DF-D9E3F875349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81ECC8AE-DB1A-43C2-9091-2FABCFCDB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877D258-FBB1-45A3-8896-4DEE60F3D9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8E4D313-7C8A-48BC-9F78-897004939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362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36B9C1-32FD-4FB1-9A1E-EE215A4FA1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F2B7C52-A687-4BFA-8CB3-9FACFFB62D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24450D7-9472-43A4-8E44-6C19A9680CA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D72E2-C859-4297-86C0-6387E4FC75A8}" type="datetimeFigureOut">
              <a:rPr kumimoji="1" lang="ja-JP" altLang="en-US" smtClean="0"/>
              <a:t>2023/6/30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1F1422-E7AD-4137-AA23-38A1475925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3EA3B77-3900-4601-90CF-02E3B635215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4C7CA4-0B1D-4C83-99D6-E7B6AD818D9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69819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7EFC49D1-0981-42DA-847D-0663EB60709D}"/>
              </a:ext>
            </a:extLst>
          </p:cNvPr>
          <p:cNvSpPr txBox="1"/>
          <p:nvPr/>
        </p:nvSpPr>
        <p:spPr>
          <a:xfrm>
            <a:off x="1729358" y="847799"/>
            <a:ext cx="24456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～　出　典　～</a:t>
            </a:r>
          </a:p>
        </p:txBody>
      </p:sp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B9060435-BE97-4A87-A23C-C975C7F6304D}"/>
              </a:ext>
            </a:extLst>
          </p:cNvPr>
          <p:cNvSpPr/>
          <p:nvPr/>
        </p:nvSpPr>
        <p:spPr>
          <a:xfrm>
            <a:off x="2063552" y="4509121"/>
            <a:ext cx="8326152" cy="1383869"/>
          </a:xfrm>
          <a:prstGeom prst="roundRect">
            <a:avLst/>
          </a:prstGeom>
          <a:solidFill>
            <a:schemeClr val="accent5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/>
              <a:t>日銀の資金統計から、マクロ的な個人（家計）の貸借対照表を作成することで、個人の財務状況や純金融資産残高を把握します。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98DEC746-3507-4D67-9F13-393750D40352}"/>
              </a:ext>
            </a:extLst>
          </p:cNvPr>
          <p:cNvSpPr txBox="1"/>
          <p:nvPr/>
        </p:nvSpPr>
        <p:spPr>
          <a:xfrm>
            <a:off x="2014789" y="1484785"/>
            <a:ext cx="21602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B79A979-D16C-4F1A-9EAE-A69E6AB0BED0}"/>
              </a:ext>
            </a:extLst>
          </p:cNvPr>
          <p:cNvSpPr txBox="1"/>
          <p:nvPr/>
        </p:nvSpPr>
        <p:spPr>
          <a:xfrm>
            <a:off x="3575720" y="1484785"/>
            <a:ext cx="16561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資金循環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BDD33E9E-FF54-4EA8-8AFF-F634E214E4C8}"/>
              </a:ext>
            </a:extLst>
          </p:cNvPr>
          <p:cNvSpPr/>
          <p:nvPr/>
        </p:nvSpPr>
        <p:spPr>
          <a:xfrm>
            <a:off x="5231905" y="1484785"/>
            <a:ext cx="172354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公表データ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AAC355A5-F683-45B1-80D1-B60B73F50AAF}"/>
              </a:ext>
            </a:extLst>
          </p:cNvPr>
          <p:cNvSpPr/>
          <p:nvPr/>
        </p:nvSpPr>
        <p:spPr>
          <a:xfrm>
            <a:off x="7104112" y="1484785"/>
            <a:ext cx="2954655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四半期計数（速報）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5C1B6A0-C669-42CF-AA2D-C43ADF133D6C}"/>
              </a:ext>
            </a:extLst>
          </p:cNvPr>
          <p:cNvSpPr/>
          <p:nvPr/>
        </p:nvSpPr>
        <p:spPr>
          <a:xfrm>
            <a:off x="3373783" y="1946450"/>
            <a:ext cx="67274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en-US" dirty="0"/>
              <a:t>四半期毎の速報は、年</a:t>
            </a:r>
            <a:r>
              <a:rPr lang="en-US" altLang="ja-JP" dirty="0"/>
              <a:t>4</a:t>
            </a:r>
            <a:r>
              <a:rPr lang="ja-JP" altLang="en-US" dirty="0"/>
              <a:t>回、翌四半期の公表日に掲載されます。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167F905-A5B0-41FD-B83C-F22ABA2A185D}"/>
              </a:ext>
            </a:extLst>
          </p:cNvPr>
          <p:cNvSpPr txBox="1"/>
          <p:nvPr/>
        </p:nvSpPr>
        <p:spPr>
          <a:xfrm>
            <a:off x="1991544" y="3131677"/>
            <a:ext cx="151216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日本銀行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9BF308A-1C99-4805-A9B1-D39DCB553786}"/>
              </a:ext>
            </a:extLst>
          </p:cNvPr>
          <p:cNvSpPr txBox="1"/>
          <p:nvPr/>
        </p:nvSpPr>
        <p:spPr>
          <a:xfrm>
            <a:off x="3575720" y="3131677"/>
            <a:ext cx="42484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400" dirty="0"/>
              <a:t>時系列統計データ検索サイト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03673DF-B891-462C-B0D4-71A476D81B8A}"/>
              </a:ext>
            </a:extLst>
          </p:cNvPr>
          <p:cNvSpPr/>
          <p:nvPr/>
        </p:nvSpPr>
        <p:spPr>
          <a:xfrm>
            <a:off x="2063552" y="3563725"/>
            <a:ext cx="85689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dirty="0"/>
              <a:t>www.stat-search.boj.or.jp/ssi/cgi-bin/famecgi2?cgi=$nme_a000&amp;lstSelection=FF</a:t>
            </a:r>
            <a:endParaRPr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D18E958F-F986-45F7-BA6B-EE49EC7348A6}"/>
              </a:ext>
            </a:extLst>
          </p:cNvPr>
          <p:cNvSpPr/>
          <p:nvPr/>
        </p:nvSpPr>
        <p:spPr>
          <a:xfrm>
            <a:off x="2063553" y="2348880"/>
            <a:ext cx="501291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http://www.boj.or.jp/statistics/sj/index.htm/</a:t>
            </a:r>
            <a:endParaRPr lang="ja-JP" alt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ADAF527D-30BF-1600-CB42-EE046767D4F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55641" y="997090"/>
            <a:ext cx="6501319" cy="5744279"/>
          </a:xfrm>
          <a:prstGeom prst="rect">
            <a:avLst/>
          </a:prstGeom>
        </p:spPr>
      </p:pic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272464" y="6533258"/>
            <a:ext cx="22636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2</a:t>
            </a:fld>
            <a:endParaRPr lang="ja-JP" altLang="en-US" dirty="0"/>
          </a:p>
        </p:txBody>
      </p:sp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4AAB6F8-4451-4232-8545-6122598D0A0A}"/>
              </a:ext>
            </a:extLst>
          </p:cNvPr>
          <p:cNvSpPr/>
          <p:nvPr/>
        </p:nvSpPr>
        <p:spPr>
          <a:xfrm>
            <a:off x="1631504" y="44625"/>
            <a:ext cx="326243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400" dirty="0"/>
              <a:t>家計部門・貸借対照表</a:t>
            </a:r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8ACA8CE7-56D9-4BAD-A925-0C7C81F4B090}"/>
              </a:ext>
            </a:extLst>
          </p:cNvPr>
          <p:cNvSpPr/>
          <p:nvPr/>
        </p:nvSpPr>
        <p:spPr>
          <a:xfrm>
            <a:off x="4728572" y="2267580"/>
            <a:ext cx="12234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現金・預金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7968C49A-442C-4DA2-B6A0-B6BE79DFE920}"/>
              </a:ext>
            </a:extLst>
          </p:cNvPr>
          <p:cNvSpPr/>
          <p:nvPr/>
        </p:nvSpPr>
        <p:spPr>
          <a:xfrm>
            <a:off x="4295801" y="407707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証券</a:t>
            </a: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A1683A85-E563-44E7-A3E7-CDA91FB3539E}"/>
              </a:ext>
            </a:extLst>
          </p:cNvPr>
          <p:cNvSpPr/>
          <p:nvPr/>
        </p:nvSpPr>
        <p:spPr>
          <a:xfrm>
            <a:off x="4295800" y="4643844"/>
            <a:ext cx="145424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保険・年金等</a:t>
            </a:r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ED29917A-4934-4FE9-844D-65430EFBC0E3}"/>
              </a:ext>
            </a:extLst>
          </p:cNvPr>
          <p:cNvSpPr/>
          <p:nvPr/>
        </p:nvSpPr>
        <p:spPr>
          <a:xfrm>
            <a:off x="6816080" y="3635732"/>
            <a:ext cx="13388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金融純資産</a:t>
            </a: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312F2C4-0391-431B-AE2D-9F85D11590AC}"/>
              </a:ext>
            </a:extLst>
          </p:cNvPr>
          <p:cNvSpPr/>
          <p:nvPr/>
        </p:nvSpPr>
        <p:spPr>
          <a:xfrm>
            <a:off x="6601798" y="1916832"/>
            <a:ext cx="6463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借入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04ED00CB-7039-42B7-AAFA-DA90023E6CFA}"/>
              </a:ext>
            </a:extLst>
          </p:cNvPr>
          <p:cNvSpPr/>
          <p:nvPr/>
        </p:nvSpPr>
        <p:spPr>
          <a:xfrm>
            <a:off x="8026133" y="836712"/>
            <a:ext cx="180049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TW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（単位：億円）</a:t>
            </a:r>
            <a:endParaRPr lang="ja-JP" altLang="en-US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D08C2DF1-C841-427F-8042-CBC1D04B66A2}"/>
              </a:ext>
            </a:extLst>
          </p:cNvPr>
          <p:cNvSpPr/>
          <p:nvPr/>
        </p:nvSpPr>
        <p:spPr>
          <a:xfrm>
            <a:off x="4655840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20,428,303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DA6080D2-591C-40A7-BF43-C0421F57003C}"/>
              </a:ext>
            </a:extLst>
          </p:cNvPr>
          <p:cNvSpPr/>
          <p:nvPr/>
        </p:nvSpPr>
        <p:spPr>
          <a:xfrm>
            <a:off x="7690674" y="116632"/>
            <a:ext cx="292900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/>
              <a:t>2023</a:t>
            </a:r>
            <a:r>
              <a:rPr lang="ja-JP" altLang="en-US" dirty="0"/>
              <a:t>年</a:t>
            </a:r>
            <a:r>
              <a:rPr lang="en-US" altLang="ja-JP" dirty="0"/>
              <a:t>6</a:t>
            </a:r>
            <a:r>
              <a:rPr lang="ja-JP" altLang="en-US" dirty="0"/>
              <a:t>月</a:t>
            </a:r>
            <a:r>
              <a:rPr lang="en-US" altLang="ja-JP" dirty="0"/>
              <a:t>27</a:t>
            </a:r>
            <a:r>
              <a:rPr lang="ja-JP" altLang="en-US" dirty="0"/>
              <a:t>日・日銀発表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4D880146-FEBE-459F-AE44-F09880604420}"/>
              </a:ext>
            </a:extLst>
          </p:cNvPr>
          <p:cNvSpPr/>
          <p:nvPr/>
        </p:nvSpPr>
        <p:spPr>
          <a:xfrm>
            <a:off x="6821486" y="2514383"/>
            <a:ext cx="114967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その他の負債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755122CA-FA09-4807-82C9-3C0CE0AC512E}"/>
              </a:ext>
            </a:extLst>
          </p:cNvPr>
          <p:cNvSpPr/>
          <p:nvPr/>
        </p:nvSpPr>
        <p:spPr>
          <a:xfrm>
            <a:off x="4315496" y="3522495"/>
            <a:ext cx="902811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400" dirty="0">
                <a:latin typeface="Meiryo UI" panose="020B0604030504040204" pitchFamily="50" charset="-128"/>
                <a:ea typeface="Meiryo UI" panose="020B0604030504040204" pitchFamily="50" charset="-128"/>
              </a:rPr>
              <a:t>債務証券</a:t>
            </a: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FA0EEB6A-50A2-4DAD-8834-05BCEFB6F67C}"/>
              </a:ext>
            </a:extLst>
          </p:cNvPr>
          <p:cNvSpPr/>
          <p:nvPr/>
        </p:nvSpPr>
        <p:spPr>
          <a:xfrm>
            <a:off x="2763033" y="5970766"/>
            <a:ext cx="712054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857C1A1F-70F9-4104-B7D3-92FDDD780B98}"/>
              </a:ext>
            </a:extLst>
          </p:cNvPr>
          <p:cNvSpPr/>
          <p:nvPr/>
        </p:nvSpPr>
        <p:spPr>
          <a:xfrm>
            <a:off x="6934664" y="6249506"/>
            <a:ext cx="146706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sz="2000" dirty="0">
                <a:solidFill>
                  <a:srgbClr val="000000"/>
                </a:solidFill>
                <a:latin typeface="Arial" panose="020B0604020202020204" pitchFamily="34" charset="0"/>
                <a:ea typeface="ＭＳ ゴシック" panose="020B0609070205080204" pitchFamily="49" charset="-128"/>
                <a:cs typeface="Arial" panose="020B0604020202020204" pitchFamily="34" charset="0"/>
              </a:rPr>
              <a:t>20,428,303</a:t>
            </a:r>
          </a:p>
          <a:p>
            <a:r>
              <a:rPr lang="ja-JP" altLang="en-US" sz="2000" dirty="0"/>
              <a:t> </a:t>
            </a:r>
            <a:endParaRPr lang="en-US" altLang="ja-JP" sz="2000" dirty="0"/>
          </a:p>
        </p:txBody>
      </p:sp>
      <p:cxnSp>
        <p:nvCxnSpPr>
          <p:cNvPr id="21" name="直線コネクタ 20">
            <a:extLst>
              <a:ext uri="{FF2B5EF4-FFF2-40B4-BE49-F238E27FC236}">
                <a16:creationId xmlns:a16="http://schemas.microsoft.com/office/drawing/2014/main" id="{E213C045-948D-4CAB-8F76-53BB62AE4CF6}"/>
              </a:ext>
            </a:extLst>
          </p:cNvPr>
          <p:cNvCxnSpPr/>
          <p:nvPr/>
        </p:nvCxnSpPr>
        <p:spPr>
          <a:xfrm>
            <a:off x="4295800" y="1268760"/>
            <a:ext cx="4320480" cy="0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FCF065AE-5DFC-4DF5-8B41-17E28ACB3042}"/>
              </a:ext>
            </a:extLst>
          </p:cNvPr>
          <p:cNvSpPr/>
          <p:nvPr/>
        </p:nvSpPr>
        <p:spPr>
          <a:xfrm>
            <a:off x="5447929" y="1104999"/>
            <a:ext cx="2171461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2023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年</a:t>
            </a:r>
            <a:r>
              <a:rPr lang="en-US" altLang="ja-JP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3</a:t>
            </a:r>
            <a:r>
              <a:rPr lang="ja-JP" altLang="en-US" dirty="0">
                <a:solidFill>
                  <a:srgbClr val="0000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月　速報</a:t>
            </a:r>
            <a:endParaRPr lang="ja-JP" altLang="en-US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25172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正方形/長方形 24">
            <a:extLst>
              <a:ext uri="{FF2B5EF4-FFF2-40B4-BE49-F238E27FC236}">
                <a16:creationId xmlns:a16="http://schemas.microsoft.com/office/drawing/2014/main" id="{B6911F2A-3E4C-44A8-AF97-E113D1E825B3}"/>
              </a:ext>
            </a:extLst>
          </p:cNvPr>
          <p:cNvSpPr/>
          <p:nvPr/>
        </p:nvSpPr>
        <p:spPr>
          <a:xfrm>
            <a:off x="2163566" y="2608569"/>
            <a:ext cx="1152525" cy="755519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tIns="0" bIns="0"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　　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430</a:t>
            </a:r>
          </a:p>
        </p:txBody>
      </p:sp>
      <p:cxnSp>
        <p:nvCxnSpPr>
          <p:cNvPr id="12" name="直線コネクタ 11"/>
          <p:cNvCxnSpPr/>
          <p:nvPr/>
        </p:nvCxnSpPr>
        <p:spPr>
          <a:xfrm>
            <a:off x="1524000" y="548680"/>
            <a:ext cx="9144000" cy="0"/>
          </a:xfrm>
          <a:prstGeom prst="line">
            <a:avLst/>
          </a:prstGeom>
          <a:ln w="25400"/>
          <a:effectLst>
            <a:outerShdw blurRad="25400" dist="50800" dir="5400000" algn="ctr" rotWithShape="0">
              <a:srgbClr val="0000CC"/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スライド番号プレースホルダー 3"/>
          <p:cNvSpPr>
            <a:spLocks noGrp="1"/>
          </p:cNvSpPr>
          <p:nvPr>
            <p:ph type="sldNum" sz="quarter" idx="12"/>
          </p:nvPr>
        </p:nvSpPr>
        <p:spPr>
          <a:xfrm>
            <a:off x="10085190" y="6533258"/>
            <a:ext cx="403298" cy="352127"/>
          </a:xfrm>
        </p:spPr>
        <p:txBody>
          <a:bodyPr/>
          <a:lstStyle/>
          <a:p>
            <a:pPr>
              <a:defRPr/>
            </a:pPr>
            <a:fld id="{2F3F099E-1254-418E-B3CB-DF92FAA04B19}" type="slidenum">
              <a:rPr lang="ja-JP" altLang="en-US" smtClean="0"/>
              <a:pPr>
                <a:defRPr/>
              </a:pPr>
              <a:t>3</a:t>
            </a:fld>
            <a:endParaRPr lang="ja-JP" altLang="en-US" dirty="0"/>
          </a:p>
        </p:txBody>
      </p:sp>
      <p:sp>
        <p:nvSpPr>
          <p:cNvPr id="10" name="正方形/長方形 9">
            <a:extLst>
              <a:ext uri="{FF2B5EF4-FFF2-40B4-BE49-F238E27FC236}">
                <a16:creationId xmlns:a16="http://schemas.microsoft.com/office/drawing/2014/main" id="{7C91DFA4-C3C8-4E7F-91EE-5A5504C02D9A}"/>
              </a:ext>
            </a:extLst>
          </p:cNvPr>
          <p:cNvSpPr/>
          <p:nvPr/>
        </p:nvSpPr>
        <p:spPr>
          <a:xfrm>
            <a:off x="1631505" y="44624"/>
            <a:ext cx="305724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2800" dirty="0"/>
              <a:t>国内の資金の流れ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87D5C168-6846-4E8F-9DD2-D6DA50B2B9A2}"/>
              </a:ext>
            </a:extLst>
          </p:cNvPr>
          <p:cNvSpPr/>
          <p:nvPr/>
        </p:nvSpPr>
        <p:spPr>
          <a:xfrm>
            <a:off x="7824192" y="6381329"/>
            <a:ext cx="262443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1200" dirty="0"/>
              <a:t>日本銀行時系列統計データより作成</a:t>
            </a:r>
          </a:p>
        </p:txBody>
      </p:sp>
      <p:sp>
        <p:nvSpPr>
          <p:cNvPr id="8" name="正方形/長方形 45">
            <a:extLst>
              <a:ext uri="{FF2B5EF4-FFF2-40B4-BE49-F238E27FC236}">
                <a16:creationId xmlns:a16="http://schemas.microsoft.com/office/drawing/2014/main" id="{019C148E-24DE-4E2C-992F-216B0F7169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9192345" y="836713"/>
            <a:ext cx="115207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eaLnBrk="1" hangingPunct="1">
              <a:defRPr/>
            </a:pPr>
            <a:r>
              <a:rPr lang="ja-JP" altLang="en-US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（単位： 兆円）</a:t>
            </a:r>
            <a:r>
              <a:rPr lang="en-US" altLang="ja-JP" sz="1200" dirty="0">
                <a:solidFill>
                  <a:srgbClr val="000000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</a:t>
            </a:r>
            <a:endParaRPr lang="ja-JP" altLang="en-US" sz="12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5" name="テキスト ボックス 2">
            <a:extLst>
              <a:ext uri="{FF2B5EF4-FFF2-40B4-BE49-F238E27FC236}">
                <a16:creationId xmlns:a16="http://schemas.microsoft.com/office/drawing/2014/main" id="{379008C8-22B7-43D5-88CD-3F4948B1F4F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816654" y="1268761"/>
            <a:ext cx="22320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＜家計＞</a:t>
            </a:r>
          </a:p>
        </p:txBody>
      </p:sp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13EE1472-F104-4B85-9238-87131C647889}"/>
              </a:ext>
            </a:extLst>
          </p:cNvPr>
          <p:cNvSpPr/>
          <p:nvPr/>
        </p:nvSpPr>
        <p:spPr>
          <a:xfrm>
            <a:off x="7708702" y="1928391"/>
            <a:ext cx="1223962" cy="1871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1,107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89CD0446-68AB-4053-B055-A88E74624883}"/>
              </a:ext>
            </a:extLst>
          </p:cNvPr>
          <p:cNvSpPr/>
          <p:nvPr/>
        </p:nvSpPr>
        <p:spPr>
          <a:xfrm>
            <a:off x="7708702" y="3800054"/>
            <a:ext cx="1223962" cy="5032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証券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343</a:t>
            </a:r>
          </a:p>
        </p:txBody>
      </p:sp>
      <p:sp>
        <p:nvSpPr>
          <p:cNvPr id="19" name="正方形/長方形 18">
            <a:extLst>
              <a:ext uri="{FF2B5EF4-FFF2-40B4-BE49-F238E27FC236}">
                <a16:creationId xmlns:a16="http://schemas.microsoft.com/office/drawing/2014/main" id="{B3A4DEC9-6EF9-4234-8AA3-24130FD1C1D2}"/>
              </a:ext>
            </a:extLst>
          </p:cNvPr>
          <p:cNvSpPr/>
          <p:nvPr/>
        </p:nvSpPr>
        <p:spPr>
          <a:xfrm>
            <a:off x="7708702" y="4303291"/>
            <a:ext cx="1223962" cy="93662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保険年金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534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ADE78972-998E-4DCC-951F-332EC8ADC349}"/>
              </a:ext>
            </a:extLst>
          </p:cNvPr>
          <p:cNvSpPr/>
          <p:nvPr/>
        </p:nvSpPr>
        <p:spPr>
          <a:xfrm>
            <a:off x="8932666" y="2576091"/>
            <a:ext cx="1152525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１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7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43262858-F0DB-424B-A4B2-2FA0AB04A82C}"/>
              </a:ext>
            </a:extLst>
          </p:cNvPr>
          <p:cNvSpPr/>
          <p:nvPr/>
        </p:nvSpPr>
        <p:spPr>
          <a:xfrm>
            <a:off x="8932666" y="1928389"/>
            <a:ext cx="1152525" cy="6477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367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2" name="正方形/長方形 21">
            <a:extLst>
              <a:ext uri="{FF2B5EF4-FFF2-40B4-BE49-F238E27FC236}">
                <a16:creationId xmlns:a16="http://schemas.microsoft.com/office/drawing/2014/main" id="{7141D9BE-AE73-4B80-868E-A07A52FC99A8}"/>
              </a:ext>
            </a:extLst>
          </p:cNvPr>
          <p:cNvSpPr/>
          <p:nvPr/>
        </p:nvSpPr>
        <p:spPr>
          <a:xfrm>
            <a:off x="7708702" y="5239916"/>
            <a:ext cx="1223962" cy="2524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59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3" name="テキスト ボックス 110">
            <a:extLst>
              <a:ext uri="{FF2B5EF4-FFF2-40B4-BE49-F238E27FC236}">
                <a16:creationId xmlns:a16="http://schemas.microsoft.com/office/drawing/2014/main" id="{08ECEC60-E305-43AA-86FD-0236872A131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93716" y="1268761"/>
            <a:ext cx="24479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＜民間企業＞</a:t>
            </a:r>
          </a:p>
        </p:txBody>
      </p:sp>
      <p:sp>
        <p:nvSpPr>
          <p:cNvPr id="24" name="正方形/長方形 23">
            <a:extLst>
              <a:ext uri="{FF2B5EF4-FFF2-40B4-BE49-F238E27FC236}">
                <a16:creationId xmlns:a16="http://schemas.microsoft.com/office/drawing/2014/main" id="{557E7566-E7EA-4750-834D-A8059F553C77}"/>
              </a:ext>
            </a:extLst>
          </p:cNvPr>
          <p:cNvSpPr/>
          <p:nvPr/>
        </p:nvSpPr>
        <p:spPr>
          <a:xfrm>
            <a:off x="2163566" y="1928390"/>
            <a:ext cx="1152525" cy="6715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lnSpc>
                <a:spcPts val="1600"/>
              </a:lnSpc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現金預金　　　</a:t>
            </a:r>
            <a:endParaRPr lang="en-US" altLang="ja-JP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lnSpc>
                <a:spcPts val="1600"/>
              </a:lnSpc>
              <a:defRPr/>
            </a:pP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338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6" name="正方形/長方形 25">
            <a:extLst>
              <a:ext uri="{FF2B5EF4-FFF2-40B4-BE49-F238E27FC236}">
                <a16:creationId xmlns:a16="http://schemas.microsoft.com/office/drawing/2014/main" id="{7DDCC1BC-B93C-4F0A-AE7E-729B87CA18F5}"/>
              </a:ext>
            </a:extLst>
          </p:cNvPr>
          <p:cNvSpPr/>
          <p:nvPr/>
        </p:nvSpPr>
        <p:spPr>
          <a:xfrm>
            <a:off x="2163566" y="3364088"/>
            <a:ext cx="1152525" cy="93951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616</a:t>
            </a:r>
          </a:p>
        </p:txBody>
      </p:sp>
      <p:sp>
        <p:nvSpPr>
          <p:cNvPr id="27" name="正方形/長方形 26">
            <a:extLst>
              <a:ext uri="{FF2B5EF4-FFF2-40B4-BE49-F238E27FC236}">
                <a16:creationId xmlns:a16="http://schemas.microsoft.com/office/drawing/2014/main" id="{48D598DF-79C4-458C-99BE-ED8336B0FFDC}"/>
              </a:ext>
            </a:extLst>
          </p:cNvPr>
          <p:cNvSpPr/>
          <p:nvPr/>
        </p:nvSpPr>
        <p:spPr>
          <a:xfrm>
            <a:off x="3316091" y="1928391"/>
            <a:ext cx="1152525" cy="79938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anchorCtr="1"/>
          <a:lstStyle/>
          <a:p>
            <a:pPr algn="ctr">
              <a:lnSpc>
                <a:spcPts val="1800"/>
              </a:lnSpc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借入　　　　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488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8" name="正方形/長方形 27">
            <a:extLst>
              <a:ext uri="{FF2B5EF4-FFF2-40B4-BE49-F238E27FC236}">
                <a16:creationId xmlns:a16="http://schemas.microsoft.com/office/drawing/2014/main" id="{C83FAA82-41F5-46D2-921B-883F628CE17B}"/>
              </a:ext>
            </a:extLst>
          </p:cNvPr>
          <p:cNvSpPr/>
          <p:nvPr/>
        </p:nvSpPr>
        <p:spPr>
          <a:xfrm>
            <a:off x="3316091" y="2735657"/>
            <a:ext cx="1152525" cy="213350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1,156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29" name="正方形/長方形 28">
            <a:extLst>
              <a:ext uri="{FF2B5EF4-FFF2-40B4-BE49-F238E27FC236}">
                <a16:creationId xmlns:a16="http://schemas.microsoft.com/office/drawing/2014/main" id="{CD2134F9-1201-4446-B02F-171F4A32CF4B}"/>
              </a:ext>
            </a:extLst>
          </p:cNvPr>
          <p:cNvSpPr/>
          <p:nvPr/>
        </p:nvSpPr>
        <p:spPr>
          <a:xfrm>
            <a:off x="3316091" y="4869161"/>
            <a:ext cx="1152525" cy="44989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　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311</a:t>
            </a:r>
            <a:endParaRPr lang="ja-JP" altLang="en-US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03FB594C-7B16-48DD-A857-499D7F816B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27391" y="1268761"/>
            <a:ext cx="2449513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>
              <a:spcBef>
                <a:spcPct val="0"/>
              </a:spcBef>
              <a:buFontTx/>
              <a:buNone/>
              <a:defRPr/>
            </a:pPr>
            <a:r>
              <a:rPr lang="ja-JP" altLang="en-US" sz="2800" dirty="0">
                <a:latin typeface="ＭＳ Ｐゴシック" panose="020B0600070205080204" pitchFamily="50" charset="-128"/>
              </a:rPr>
              <a:t>＜政府＞</a:t>
            </a:r>
          </a:p>
        </p:txBody>
      </p:sp>
      <p:sp>
        <p:nvSpPr>
          <p:cNvPr id="31" name="正方形/長方形 30">
            <a:extLst>
              <a:ext uri="{FF2B5EF4-FFF2-40B4-BE49-F238E27FC236}">
                <a16:creationId xmlns:a16="http://schemas.microsoft.com/office/drawing/2014/main" id="{F42E86A9-316D-466C-80B4-B6BC8F9389A5}"/>
              </a:ext>
            </a:extLst>
          </p:cNvPr>
          <p:cNvSpPr/>
          <p:nvPr/>
        </p:nvSpPr>
        <p:spPr>
          <a:xfrm>
            <a:off x="4900415" y="1928389"/>
            <a:ext cx="1152000" cy="151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sz="12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25</a:t>
            </a:r>
          </a:p>
        </p:txBody>
      </p:sp>
      <p:sp>
        <p:nvSpPr>
          <p:cNvPr id="33" name="正方形/長方形 32">
            <a:extLst>
              <a:ext uri="{FF2B5EF4-FFF2-40B4-BE49-F238E27FC236}">
                <a16:creationId xmlns:a16="http://schemas.microsoft.com/office/drawing/2014/main" id="{F44CBA49-D8EC-41F9-9495-16F41533F9D6}"/>
              </a:ext>
            </a:extLst>
          </p:cNvPr>
          <p:cNvSpPr/>
          <p:nvPr/>
        </p:nvSpPr>
        <p:spPr>
          <a:xfrm>
            <a:off x="6052941" y="2302749"/>
            <a:ext cx="1152525" cy="2152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証　券　　</a:t>
            </a: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1,222</a:t>
            </a:r>
            <a:endParaRPr lang="ja-JP" altLang="en-US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4" name="正方形/長方形 33">
            <a:extLst>
              <a:ext uri="{FF2B5EF4-FFF2-40B4-BE49-F238E27FC236}">
                <a16:creationId xmlns:a16="http://schemas.microsoft.com/office/drawing/2014/main" id="{BAC9079B-A2F1-43D8-92D6-3BD13BDC6190}"/>
              </a:ext>
            </a:extLst>
          </p:cNvPr>
          <p:cNvSpPr/>
          <p:nvPr/>
        </p:nvSpPr>
        <p:spPr>
          <a:xfrm>
            <a:off x="4900416" y="2599902"/>
            <a:ext cx="1152525" cy="76418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</a:t>
            </a:r>
            <a:endParaRPr lang="en-US" altLang="ja-JP" sz="16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algn="ctr">
              <a:defRPr/>
            </a:pPr>
            <a:r>
              <a: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472</a:t>
            </a:r>
          </a:p>
        </p:txBody>
      </p:sp>
      <p:grpSp>
        <p:nvGrpSpPr>
          <p:cNvPr id="4" name="グループ化 3">
            <a:extLst>
              <a:ext uri="{FF2B5EF4-FFF2-40B4-BE49-F238E27FC236}">
                <a16:creationId xmlns:a16="http://schemas.microsoft.com/office/drawing/2014/main" id="{D0D7E5B5-0D06-76D1-7AF0-4970E627D2E3}"/>
              </a:ext>
            </a:extLst>
          </p:cNvPr>
          <p:cNvGrpSpPr/>
          <p:nvPr/>
        </p:nvGrpSpPr>
        <p:grpSpPr>
          <a:xfrm>
            <a:off x="4900415" y="1918575"/>
            <a:ext cx="2305050" cy="681328"/>
            <a:chOff x="3376415" y="1918575"/>
            <a:chExt cx="2305050" cy="681328"/>
          </a:xfrm>
        </p:grpSpPr>
        <p:sp>
          <p:nvSpPr>
            <p:cNvPr id="32" name="正方形/長方形 31">
              <a:extLst>
                <a:ext uri="{FF2B5EF4-FFF2-40B4-BE49-F238E27FC236}">
                  <a16:creationId xmlns:a16="http://schemas.microsoft.com/office/drawing/2014/main" id="{81C30F3B-6A0B-4073-B06E-1E98EF64D0F4}"/>
                </a:ext>
              </a:extLst>
            </p:cNvPr>
            <p:cNvSpPr/>
            <p:nvPr/>
          </p:nvSpPr>
          <p:spPr>
            <a:xfrm>
              <a:off x="3376415" y="2076028"/>
              <a:ext cx="1152525" cy="523875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証券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276</a:t>
              </a:r>
            </a:p>
          </p:txBody>
        </p:sp>
        <p:sp>
          <p:nvSpPr>
            <p:cNvPr id="35" name="正方形/長方形 34">
              <a:extLst>
                <a:ext uri="{FF2B5EF4-FFF2-40B4-BE49-F238E27FC236}">
                  <a16:creationId xmlns:a16="http://schemas.microsoft.com/office/drawing/2014/main" id="{B644D2EC-24A5-4A04-9843-AD5C154ED917}"/>
                </a:ext>
              </a:extLst>
            </p:cNvPr>
            <p:cNvSpPr/>
            <p:nvPr/>
          </p:nvSpPr>
          <p:spPr>
            <a:xfrm>
              <a:off x="4528940" y="1918575"/>
              <a:ext cx="1152525" cy="384174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tIns="0" bIns="0" anchor="b" anchorCtr="1"/>
            <a:lstStyle/>
            <a:p>
              <a:pPr algn="ctr">
                <a:lnSpc>
                  <a:spcPts val="1600"/>
                </a:lnSpc>
                <a:defRPr/>
              </a:pPr>
              <a:r>
                <a:rPr lang="ja-JP" altLang="en-US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借入　　　　　　</a:t>
              </a:r>
              <a:endParaRPr lang="en-US" altLang="ja-JP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  <a:p>
              <a:pPr algn="ctr">
                <a:lnSpc>
                  <a:spcPts val="1600"/>
                </a:lnSpc>
                <a:defRPr/>
              </a:pPr>
              <a:r>
                <a:rPr lang="en-US" altLang="ja-JP" sz="1600" dirty="0">
                  <a:solidFill>
                    <a:schemeClr val="tx1"/>
                  </a:solidFill>
                  <a:latin typeface="ＭＳ Ｐゴシック" panose="020B0600070205080204" pitchFamily="50" charset="-128"/>
                  <a:ea typeface="ＭＳ Ｐゴシック" panose="020B0600070205080204" pitchFamily="50" charset="-128"/>
                </a:rPr>
                <a:t>157</a:t>
              </a:r>
              <a:endParaRPr lang="ja-JP" altLang="en-US" sz="16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endParaRPr>
            </a:p>
          </p:txBody>
        </p:sp>
      </p:grpSp>
      <p:sp>
        <p:nvSpPr>
          <p:cNvPr id="36" name="正方形/長方形 35">
            <a:extLst>
              <a:ext uri="{FF2B5EF4-FFF2-40B4-BE49-F238E27FC236}">
                <a16:creationId xmlns:a16="http://schemas.microsoft.com/office/drawing/2014/main" id="{0E89DA69-1ACA-4358-B979-DB2063A85EB0}"/>
              </a:ext>
            </a:extLst>
          </p:cNvPr>
          <p:cNvSpPr/>
          <p:nvPr/>
        </p:nvSpPr>
        <p:spPr>
          <a:xfrm>
            <a:off x="6052941" y="4455691"/>
            <a:ext cx="1152525" cy="23177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その他　</a:t>
            </a:r>
            <a:r>
              <a:rPr lang="en-US" altLang="ja-JP" sz="1400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58</a:t>
            </a:r>
            <a:endParaRPr lang="ja-JP" altLang="en-US" sz="1400" dirty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7" name="正方形/長方形 36">
            <a:extLst>
              <a:ext uri="{FF2B5EF4-FFF2-40B4-BE49-F238E27FC236}">
                <a16:creationId xmlns:a16="http://schemas.microsoft.com/office/drawing/2014/main" id="{3822CB0B-3D94-4049-8AB5-FBB690F0ACD6}"/>
              </a:ext>
            </a:extLst>
          </p:cNvPr>
          <p:cNvSpPr/>
          <p:nvPr/>
        </p:nvSpPr>
        <p:spPr>
          <a:xfrm>
            <a:off x="2163566" y="4293097"/>
            <a:ext cx="1152525" cy="102595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572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38" name="正方形/長方形 37">
            <a:extLst>
              <a:ext uri="{FF2B5EF4-FFF2-40B4-BE49-F238E27FC236}">
                <a16:creationId xmlns:a16="http://schemas.microsoft.com/office/drawing/2014/main" id="{3BD7EFE0-A81F-46B0-9B1B-161821E96315}"/>
              </a:ext>
            </a:extLst>
          </p:cNvPr>
          <p:cNvSpPr/>
          <p:nvPr/>
        </p:nvSpPr>
        <p:spPr>
          <a:xfrm>
            <a:off x="4900416" y="3364087"/>
            <a:ext cx="1152525" cy="1323377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665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cxnSp>
        <p:nvCxnSpPr>
          <p:cNvPr id="39" name="直線矢印コネクタ 38">
            <a:extLst>
              <a:ext uri="{FF2B5EF4-FFF2-40B4-BE49-F238E27FC236}">
                <a16:creationId xmlns:a16="http://schemas.microsoft.com/office/drawing/2014/main" id="{F3F638C3-6FCA-4F77-B389-F12A868B4FCD}"/>
              </a:ext>
            </a:extLst>
          </p:cNvPr>
          <p:cNvCxnSpPr/>
          <p:nvPr/>
        </p:nvCxnSpPr>
        <p:spPr>
          <a:xfrm flipH="1">
            <a:off x="5405239" y="6085607"/>
            <a:ext cx="4103688" cy="476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>
            <a:extLst>
              <a:ext uri="{FF2B5EF4-FFF2-40B4-BE49-F238E27FC236}">
                <a16:creationId xmlns:a16="http://schemas.microsoft.com/office/drawing/2014/main" id="{BBBF0B1B-C8A8-4B02-A723-92251A7602C1}"/>
              </a:ext>
            </a:extLst>
          </p:cNvPr>
          <p:cNvCxnSpPr>
            <a:cxnSpLocks/>
            <a:stCxn id="49" idx="2"/>
          </p:cNvCxnSpPr>
          <p:nvPr/>
        </p:nvCxnSpPr>
        <p:spPr>
          <a:xfrm flipH="1">
            <a:off x="9500990" y="5492328"/>
            <a:ext cx="7938" cy="628204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直線コネクタ 40">
            <a:extLst>
              <a:ext uri="{FF2B5EF4-FFF2-40B4-BE49-F238E27FC236}">
                <a16:creationId xmlns:a16="http://schemas.microsoft.com/office/drawing/2014/main" id="{9910E668-B682-46C6-A63D-50A7AA79E4E8}"/>
              </a:ext>
            </a:extLst>
          </p:cNvPr>
          <p:cNvCxnSpPr>
            <a:cxnSpLocks/>
          </p:cNvCxnSpPr>
          <p:nvPr/>
        </p:nvCxnSpPr>
        <p:spPr>
          <a:xfrm>
            <a:off x="4799856" y="5231978"/>
            <a:ext cx="0" cy="573286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直線コネクタ 41">
            <a:extLst>
              <a:ext uri="{FF2B5EF4-FFF2-40B4-BE49-F238E27FC236}">
                <a16:creationId xmlns:a16="http://schemas.microsoft.com/office/drawing/2014/main" id="{C29A497B-5519-432C-B412-A7EB31D45777}"/>
              </a:ext>
            </a:extLst>
          </p:cNvPr>
          <p:cNvCxnSpPr>
            <a:cxnSpLocks/>
          </p:cNvCxnSpPr>
          <p:nvPr/>
        </p:nvCxnSpPr>
        <p:spPr>
          <a:xfrm>
            <a:off x="4799857" y="5239914"/>
            <a:ext cx="637133" cy="0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5056">
            <a:extLst>
              <a:ext uri="{FF2B5EF4-FFF2-40B4-BE49-F238E27FC236}">
                <a16:creationId xmlns:a16="http://schemas.microsoft.com/office/drawing/2014/main" id="{C611E622-987A-4957-9FC6-BFD0ADE6F08F}"/>
              </a:ext>
            </a:extLst>
          </p:cNvPr>
          <p:cNvCxnSpPr/>
          <p:nvPr/>
        </p:nvCxnSpPr>
        <p:spPr>
          <a:xfrm flipV="1">
            <a:off x="5436989" y="4681116"/>
            <a:ext cx="0" cy="568325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直線コネクタ 44">
            <a:extLst>
              <a:ext uri="{FF2B5EF4-FFF2-40B4-BE49-F238E27FC236}">
                <a16:creationId xmlns:a16="http://schemas.microsoft.com/office/drawing/2014/main" id="{3015FEB9-8DEC-44D2-BB1C-2DBFEF01629C}"/>
              </a:ext>
            </a:extLst>
          </p:cNvPr>
          <p:cNvCxnSpPr/>
          <p:nvPr/>
        </p:nvCxnSpPr>
        <p:spPr>
          <a:xfrm>
            <a:off x="2622550" y="5886564"/>
            <a:ext cx="1012825" cy="7938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直線矢印コネクタ 45">
            <a:extLst>
              <a:ext uri="{FF2B5EF4-FFF2-40B4-BE49-F238E27FC236}">
                <a16:creationId xmlns:a16="http://schemas.microsoft.com/office/drawing/2014/main" id="{F3246775-5A55-4291-9A19-C53142C00271}"/>
              </a:ext>
            </a:extLst>
          </p:cNvPr>
          <p:cNvCxnSpPr>
            <a:cxnSpLocks/>
          </p:cNvCxnSpPr>
          <p:nvPr/>
        </p:nvCxnSpPr>
        <p:spPr>
          <a:xfrm flipV="1">
            <a:off x="2639616" y="5366121"/>
            <a:ext cx="0" cy="528382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直線コネクタ 46">
            <a:extLst>
              <a:ext uri="{FF2B5EF4-FFF2-40B4-BE49-F238E27FC236}">
                <a16:creationId xmlns:a16="http://schemas.microsoft.com/office/drawing/2014/main" id="{3F338C15-226F-4B4D-857A-B3570FE1C179}"/>
              </a:ext>
            </a:extLst>
          </p:cNvPr>
          <p:cNvCxnSpPr/>
          <p:nvPr/>
        </p:nvCxnSpPr>
        <p:spPr>
          <a:xfrm>
            <a:off x="2060428" y="6066559"/>
            <a:ext cx="1011237" cy="3175"/>
          </a:xfrm>
          <a:prstGeom prst="line">
            <a:avLst/>
          </a:prstGeom>
          <a:ln w="762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直線矢印コネクタ 47">
            <a:extLst>
              <a:ext uri="{FF2B5EF4-FFF2-40B4-BE49-F238E27FC236}">
                <a16:creationId xmlns:a16="http://schemas.microsoft.com/office/drawing/2014/main" id="{94177CFE-D428-45E9-936D-6386C958D6EA}"/>
              </a:ext>
            </a:extLst>
          </p:cNvPr>
          <p:cNvCxnSpPr/>
          <p:nvPr/>
        </p:nvCxnSpPr>
        <p:spPr>
          <a:xfrm>
            <a:off x="2135560" y="6061794"/>
            <a:ext cx="0" cy="463550"/>
          </a:xfrm>
          <a:prstGeom prst="straightConnector1">
            <a:avLst/>
          </a:prstGeom>
          <a:ln w="76200">
            <a:solidFill>
              <a:srgbClr val="FFC000"/>
            </a:solidFill>
            <a:tailEnd type="arrow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正方形/長方形 48">
            <a:extLst>
              <a:ext uri="{FF2B5EF4-FFF2-40B4-BE49-F238E27FC236}">
                <a16:creationId xmlns:a16="http://schemas.microsoft.com/office/drawing/2014/main" id="{488F3E16-0DD7-470C-9E30-B0AE2AD22F2A}"/>
              </a:ext>
            </a:extLst>
          </p:cNvPr>
          <p:cNvSpPr/>
          <p:nvPr/>
        </p:nvSpPr>
        <p:spPr>
          <a:xfrm>
            <a:off x="8932666" y="2828504"/>
            <a:ext cx="1152525" cy="2663825"/>
          </a:xfrm>
          <a:prstGeom prst="rect">
            <a:avLst/>
          </a:prstGeom>
          <a:solidFill>
            <a:srgbClr val="FFFF99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en-US" altLang="ja-JP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1,660</a:t>
            </a:r>
            <a:r>
              <a:rPr lang="ja-JP" altLang="en-US" dirty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兆円</a:t>
            </a:r>
          </a:p>
        </p:txBody>
      </p:sp>
      <p:sp>
        <p:nvSpPr>
          <p:cNvPr id="50" name="角丸四角形 55">
            <a:extLst>
              <a:ext uri="{FF2B5EF4-FFF2-40B4-BE49-F238E27FC236}">
                <a16:creationId xmlns:a16="http://schemas.microsoft.com/office/drawing/2014/main" id="{A69165D7-5E8D-4932-985F-1D5B7C5BCACB}"/>
              </a:ext>
            </a:extLst>
          </p:cNvPr>
          <p:cNvSpPr/>
          <p:nvPr/>
        </p:nvSpPr>
        <p:spPr>
          <a:xfrm>
            <a:off x="3075211" y="5799263"/>
            <a:ext cx="2303462" cy="503237"/>
          </a:xfrm>
          <a:prstGeom prst="roundRect">
            <a:avLst/>
          </a:pr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ja-JP" altLang="en-US" sz="28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金融機関</a:t>
            </a:r>
          </a:p>
        </p:txBody>
      </p:sp>
      <p:sp>
        <p:nvSpPr>
          <p:cNvPr id="51" name="テキスト ボックス 121">
            <a:extLst>
              <a:ext uri="{FF2B5EF4-FFF2-40B4-BE49-F238E27FC236}">
                <a16:creationId xmlns:a16="http://schemas.microsoft.com/office/drawing/2014/main" id="{D7AE65E8-EEF2-4B46-AC36-B470601BD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703513" y="764704"/>
            <a:ext cx="2449513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defRPr/>
            </a:pP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2023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</a:t>
            </a:r>
            <a:r>
              <a:rPr lang="en-US" altLang="ja-JP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月末</a:t>
            </a: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AD3FD02-0500-4211-8C2F-92E4FF142E79}"/>
              </a:ext>
            </a:extLst>
          </p:cNvPr>
          <p:cNvSpPr txBox="1"/>
          <p:nvPr/>
        </p:nvSpPr>
        <p:spPr>
          <a:xfrm>
            <a:off x="7752184" y="5517232"/>
            <a:ext cx="14401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2,043</a:t>
            </a:r>
            <a:r>
              <a:rPr lang="ja-JP" altLang="en-US" dirty="0"/>
              <a:t>兆円</a:t>
            </a:r>
          </a:p>
        </p:txBody>
      </p:sp>
      <p:sp>
        <p:nvSpPr>
          <p:cNvPr id="52" name="テキスト ボックス 51">
            <a:extLst>
              <a:ext uri="{FF2B5EF4-FFF2-40B4-BE49-F238E27FC236}">
                <a16:creationId xmlns:a16="http://schemas.microsoft.com/office/drawing/2014/main" id="{6FE78C1D-118C-41E4-95E9-7D033A21BAB6}"/>
              </a:ext>
            </a:extLst>
          </p:cNvPr>
          <p:cNvSpPr txBox="1"/>
          <p:nvPr/>
        </p:nvSpPr>
        <p:spPr>
          <a:xfrm>
            <a:off x="3328293" y="5373216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1,955</a:t>
            </a:r>
            <a:r>
              <a:rPr lang="ja-JP" altLang="en-US" dirty="0"/>
              <a:t>兆円</a:t>
            </a:r>
          </a:p>
        </p:txBody>
      </p:sp>
      <p:sp>
        <p:nvSpPr>
          <p:cNvPr id="53" name="テキスト ボックス 52">
            <a:extLst>
              <a:ext uri="{FF2B5EF4-FFF2-40B4-BE49-F238E27FC236}">
                <a16:creationId xmlns:a16="http://schemas.microsoft.com/office/drawing/2014/main" id="{A201B487-7A13-48E4-9D2A-0A0AB55AF64F}"/>
              </a:ext>
            </a:extLst>
          </p:cNvPr>
          <p:cNvSpPr txBox="1"/>
          <p:nvPr/>
        </p:nvSpPr>
        <p:spPr>
          <a:xfrm>
            <a:off x="6060862" y="4701842"/>
            <a:ext cx="12961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dirty="0"/>
              <a:t>1,437</a:t>
            </a:r>
            <a:r>
              <a:rPr lang="ja-JP" altLang="en-US" dirty="0"/>
              <a:t>兆円</a:t>
            </a:r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02B5E362-4EDE-4A33-9E46-2D13F550D1BA}"/>
              </a:ext>
            </a:extLst>
          </p:cNvPr>
          <p:cNvSpPr/>
          <p:nvPr/>
        </p:nvSpPr>
        <p:spPr>
          <a:xfrm>
            <a:off x="6629202" y="243434"/>
            <a:ext cx="427790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altLang="ja-JP" sz="1200" dirty="0"/>
              <a:t>2023</a:t>
            </a:r>
            <a:r>
              <a:rPr lang="ja-JP" altLang="en-US" sz="1200" dirty="0"/>
              <a:t>年</a:t>
            </a:r>
            <a:r>
              <a:rPr lang="en-US" altLang="ja-JP" sz="1200" dirty="0"/>
              <a:t>6</a:t>
            </a:r>
            <a:r>
              <a:rPr lang="ja-JP" altLang="en-US" sz="1200" dirty="0"/>
              <a:t>月</a:t>
            </a:r>
            <a:r>
              <a:rPr lang="en-US" altLang="ja-JP" sz="1200" dirty="0"/>
              <a:t>27</a:t>
            </a:r>
            <a:r>
              <a:rPr lang="ja-JP" altLang="en-US" sz="1200" dirty="0"/>
              <a:t>日 </a:t>
            </a:r>
            <a:r>
              <a:rPr lang="zh-TW" altLang="en-US" sz="1200" dirty="0"/>
              <a:t>日本銀行調査統計局</a:t>
            </a:r>
            <a:r>
              <a:rPr lang="ja-JP" altLang="en-US" sz="1200" dirty="0"/>
              <a:t>発表データより作成</a:t>
            </a:r>
          </a:p>
        </p:txBody>
      </p:sp>
    </p:spTree>
    <p:extLst>
      <p:ext uri="{BB962C8B-B14F-4D97-AF65-F5344CB8AC3E}">
        <p14:creationId xmlns:p14="http://schemas.microsoft.com/office/powerpoint/2010/main" val="10686211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000"/>
                            </p:stCondLst>
                            <p:childTnLst>
                              <p:par>
                                <p:cTn id="2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500"/>
                            </p:stCondLst>
                            <p:childTnLst>
                              <p:par>
                                <p:cTn id="33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000"/>
                            </p:stCondLst>
                            <p:childTnLst>
                              <p:par>
                                <p:cTn id="37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45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000"/>
                            </p:stCondLst>
                            <p:childTnLst>
                              <p:par>
                                <p:cTn id="58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3" grpId="0"/>
      <p:bldP spid="30" grpId="0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798</TotalTime>
  <Words>270</Words>
  <Application>Microsoft Office PowerPoint</Application>
  <PresentationFormat>ワイド画面</PresentationFormat>
  <Paragraphs>71</Paragraphs>
  <Slides>3</Slides>
  <Notes>3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10" baseType="lpstr">
      <vt:lpstr>Meiryo UI</vt:lpstr>
      <vt:lpstr>ＭＳ Ｐゴシック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Naoko Fuchigami</dc:creator>
  <cp:lastModifiedBy>貴子 柏原</cp:lastModifiedBy>
  <cp:revision>46</cp:revision>
  <cp:lastPrinted>2020-12-28T05:35:58Z</cp:lastPrinted>
  <dcterms:created xsi:type="dcterms:W3CDTF">2019-12-26T01:19:57Z</dcterms:created>
  <dcterms:modified xsi:type="dcterms:W3CDTF">2023-06-30T06:13:22Z</dcterms:modified>
</cp:coreProperties>
</file>