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15" r:id="rId2"/>
    <p:sldId id="316" r:id="rId3"/>
    <p:sldId id="317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FF33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78" d="100"/>
          <a:sy n="78" d="100"/>
        </p:scale>
        <p:origin x="8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kash\Dropbox\&#26085;&#26412;&#21830;&#24037;&#20250;&#35696;&#25152;\databox\&#21402;&#29983;&#24180;&#37329;&#12398;&#27231;&#32004;&#25968;\&#21402;&#29983;&#24180;&#37329;&#22522;&#37329;&#12398;&#25512;&#31227;2001-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0801164209146"/>
          <c:y val="0.11332073896176774"/>
          <c:w val="0.79088377583008695"/>
          <c:h val="0.692799492608411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'01-05'!$C$4</c:f>
              <c:strCache>
                <c:ptCount val="1"/>
                <c:pt idx="0">
                  <c:v>基金数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'01-05'!$B$5:$B$24</c:f>
              <c:strCache>
                <c:ptCount val="20"/>
                <c:pt idx="0">
                  <c:v>平成13年度</c:v>
                </c:pt>
                <c:pt idx="1">
                  <c:v>平成14年度</c:v>
                </c:pt>
                <c:pt idx="2">
                  <c:v>平成15年度</c:v>
                </c:pt>
                <c:pt idx="3">
                  <c:v>平成16年度</c:v>
                </c:pt>
                <c:pt idx="4">
                  <c:v>平成17年度</c:v>
                </c:pt>
                <c:pt idx="5">
                  <c:v>平成18年度</c:v>
                </c:pt>
                <c:pt idx="6">
                  <c:v>平成19年度</c:v>
                </c:pt>
                <c:pt idx="7">
                  <c:v>平成20年度</c:v>
                </c:pt>
                <c:pt idx="8">
                  <c:v>平成21年度</c:v>
                </c:pt>
                <c:pt idx="9">
                  <c:v>平成22年度</c:v>
                </c:pt>
                <c:pt idx="10">
                  <c:v>平成23年度</c:v>
                </c:pt>
                <c:pt idx="11">
                  <c:v>平成24年度</c:v>
                </c:pt>
                <c:pt idx="12">
                  <c:v>平成25年度</c:v>
                </c:pt>
                <c:pt idx="13">
                  <c:v>平成26年度</c:v>
                </c:pt>
                <c:pt idx="14">
                  <c:v>平成27年度</c:v>
                </c:pt>
                <c:pt idx="15">
                  <c:v>平成28年度</c:v>
                </c:pt>
                <c:pt idx="16">
                  <c:v>平成29年度</c:v>
                </c:pt>
                <c:pt idx="17">
                  <c:v>平成30年度</c:v>
                </c:pt>
                <c:pt idx="18">
                  <c:v>令和元年度</c:v>
                </c:pt>
                <c:pt idx="19">
                  <c:v>令和２年度</c:v>
                </c:pt>
              </c:strCache>
            </c:strRef>
          </c:cat>
          <c:val>
            <c:numRef>
              <c:f>'01-05'!$C$5:$C$24</c:f>
              <c:numCache>
                <c:formatCode>#,##0_);[Red]\(#,##0\)</c:formatCode>
                <c:ptCount val="20"/>
                <c:pt idx="0">
                  <c:v>1737</c:v>
                </c:pt>
                <c:pt idx="1">
                  <c:v>1656</c:v>
                </c:pt>
                <c:pt idx="2">
                  <c:v>1357</c:v>
                </c:pt>
                <c:pt idx="3">
                  <c:v>838</c:v>
                </c:pt>
                <c:pt idx="4">
                  <c:v>687</c:v>
                </c:pt>
                <c:pt idx="5">
                  <c:v>658</c:v>
                </c:pt>
                <c:pt idx="6">
                  <c:v>626</c:v>
                </c:pt>
                <c:pt idx="7">
                  <c:v>617</c:v>
                </c:pt>
                <c:pt idx="8">
                  <c:v>608</c:v>
                </c:pt>
                <c:pt idx="9">
                  <c:v>595</c:v>
                </c:pt>
                <c:pt idx="10">
                  <c:v>577</c:v>
                </c:pt>
                <c:pt idx="11">
                  <c:v>560</c:v>
                </c:pt>
                <c:pt idx="12">
                  <c:v>531</c:v>
                </c:pt>
                <c:pt idx="13">
                  <c:v>444</c:v>
                </c:pt>
                <c:pt idx="14">
                  <c:v>256</c:v>
                </c:pt>
                <c:pt idx="15" formatCode="#,##0">
                  <c:v>110</c:v>
                </c:pt>
                <c:pt idx="16" formatCode="#,##0">
                  <c:v>36</c:v>
                </c:pt>
                <c:pt idx="17" formatCode="#,##0">
                  <c:v>10</c:v>
                </c:pt>
                <c:pt idx="18" formatCode="#,##0">
                  <c:v>8</c:v>
                </c:pt>
                <c:pt idx="19" formatCode="#,##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2-4343-B61E-ECB937D5D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119872224"/>
        <c:axId val="1"/>
      </c:barChart>
      <c:lineChart>
        <c:grouping val="standard"/>
        <c:varyColors val="0"/>
        <c:ser>
          <c:idx val="1"/>
          <c:order val="1"/>
          <c:tx>
            <c:strRef>
              <c:f>'01-05'!$D$4</c:f>
              <c:strCache>
                <c:ptCount val="1"/>
                <c:pt idx="0">
                  <c:v>加入員数（千人）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diamond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'01-05'!$B$5:$B$19</c:f>
              <c:strCache>
                <c:ptCount val="15"/>
                <c:pt idx="0">
                  <c:v>平成13年度</c:v>
                </c:pt>
                <c:pt idx="1">
                  <c:v>平成14年度</c:v>
                </c:pt>
                <c:pt idx="2">
                  <c:v>平成15年度</c:v>
                </c:pt>
                <c:pt idx="3">
                  <c:v>平成16年度</c:v>
                </c:pt>
                <c:pt idx="4">
                  <c:v>平成17年度</c:v>
                </c:pt>
                <c:pt idx="5">
                  <c:v>平成18年度</c:v>
                </c:pt>
                <c:pt idx="6">
                  <c:v>平成19年度</c:v>
                </c:pt>
                <c:pt idx="7">
                  <c:v>平成20年度</c:v>
                </c:pt>
                <c:pt idx="8">
                  <c:v>平成21年度</c:v>
                </c:pt>
                <c:pt idx="9">
                  <c:v>平成22年度</c:v>
                </c:pt>
                <c:pt idx="10">
                  <c:v>平成23年度</c:v>
                </c:pt>
                <c:pt idx="11">
                  <c:v>平成24年度</c:v>
                </c:pt>
                <c:pt idx="12">
                  <c:v>平成25年度</c:v>
                </c:pt>
                <c:pt idx="13">
                  <c:v>平成26年度</c:v>
                </c:pt>
                <c:pt idx="14">
                  <c:v>平成27年度</c:v>
                </c:pt>
              </c:strCache>
            </c:strRef>
          </c:cat>
          <c:val>
            <c:numRef>
              <c:f>'01-05'!$D$5:$D$24</c:f>
              <c:numCache>
                <c:formatCode>#,##0_);[Red]\(#,##0\)</c:formatCode>
                <c:ptCount val="20"/>
                <c:pt idx="0">
                  <c:v>10871</c:v>
                </c:pt>
                <c:pt idx="1">
                  <c:v>10386</c:v>
                </c:pt>
                <c:pt idx="2">
                  <c:v>8351</c:v>
                </c:pt>
                <c:pt idx="3">
                  <c:v>6152</c:v>
                </c:pt>
                <c:pt idx="4">
                  <c:v>5310</c:v>
                </c:pt>
                <c:pt idx="5">
                  <c:v>5221</c:v>
                </c:pt>
                <c:pt idx="6">
                  <c:v>4782</c:v>
                </c:pt>
                <c:pt idx="7">
                  <c:v>4663</c:v>
                </c:pt>
                <c:pt idx="8">
                  <c:v>4562</c:v>
                </c:pt>
                <c:pt idx="9">
                  <c:v>4472</c:v>
                </c:pt>
                <c:pt idx="10">
                  <c:v>4366</c:v>
                </c:pt>
                <c:pt idx="11">
                  <c:v>4203</c:v>
                </c:pt>
                <c:pt idx="12">
                  <c:v>4050</c:v>
                </c:pt>
                <c:pt idx="13">
                  <c:v>3607</c:v>
                </c:pt>
                <c:pt idx="14">
                  <c:v>2539</c:v>
                </c:pt>
                <c:pt idx="15">
                  <c:v>1401</c:v>
                </c:pt>
                <c:pt idx="16">
                  <c:v>571</c:v>
                </c:pt>
                <c:pt idx="17">
                  <c:v>173</c:v>
                </c:pt>
                <c:pt idx="18">
                  <c:v>158</c:v>
                </c:pt>
                <c:pt idx="19">
                  <c:v>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62-4343-B61E-ECB937D5D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19872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altLang="ja-JP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(</a:t>
                </a:r>
                <a:r>
                  <a:rPr lang="ja-JP" altLang="en-US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年度）</a:t>
                </a:r>
              </a:p>
            </c:rich>
          </c:tx>
          <c:layout>
            <c:manualLayout>
              <c:xMode val="edge"/>
              <c:yMode val="edge"/>
              <c:x val="0.90390555040914"/>
              <c:y val="0.934358942628868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i="0">
                <a:latin typeface="Meiryo UI" panose="020B0604030504040204" pitchFamily="50" charset="-128"/>
                <a:ea typeface="Meiryo UI" panose="020B0604030504040204" pitchFamily="50" charset="-128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ja-JP" altLang="en-US" sz="1200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（件）</a:t>
                </a:r>
              </a:p>
            </c:rich>
          </c:tx>
          <c:layout>
            <c:manualLayout>
              <c:xMode val="edge"/>
              <c:yMode val="edge"/>
              <c:x val="2.7110352014821676E-2"/>
              <c:y val="2.0347610270151334E-2"/>
            </c:manualLayout>
          </c:layout>
          <c:overlay val="0"/>
        </c:title>
        <c:numFmt formatCode="#,##0_);[Red]\(#,##0\)" sourceLinked="1"/>
        <c:majorTickMark val="in"/>
        <c:minorTickMark val="none"/>
        <c:tickLblPos val="nextTo"/>
        <c:txPr>
          <a:bodyPr/>
          <a:lstStyle/>
          <a:p>
            <a:pPr>
              <a:defRPr sz="1200">
                <a:latin typeface="ＭＳ Ｐ明朝" panose="02020600040205080304" pitchFamily="18" charset="-128"/>
                <a:ea typeface="ＭＳ Ｐ明朝" panose="02020600040205080304" pitchFamily="18" charset="-128"/>
              </a:defRPr>
            </a:pPr>
            <a:endParaRPr lang="ja-JP"/>
          </a:p>
        </c:txPr>
        <c:crossAx val="119872224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ja-JP" altLang="en-US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</a:t>
                </a:r>
                <a:r>
                  <a:rPr lang="en-US" altLang="ja-JP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1000</a:t>
                </a:r>
                <a:r>
                  <a:rPr lang="ja-JP" altLang="en-US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人）</a:t>
                </a:r>
              </a:p>
            </c:rich>
          </c:tx>
          <c:layout>
            <c:manualLayout>
              <c:xMode val="edge"/>
              <c:yMode val="edge"/>
              <c:x val="0.88491704805183447"/>
              <c:y val="4.3724170693130948E-2"/>
            </c:manualLayout>
          </c:layout>
          <c:overlay val="0"/>
        </c:title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ＭＳ Ｐ明朝" panose="02020600040205080304" pitchFamily="18" charset="-128"/>
                <a:ea typeface="ＭＳ Ｐ明朝" panose="02020600040205080304" pitchFamily="18" charset="-128"/>
              </a:defRPr>
            </a:pPr>
            <a:endParaRPr lang="ja-JP"/>
          </a:p>
        </c:txPr>
        <c:crossAx val="3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56825985916490507"/>
          <c:y val="0.16811641790199813"/>
          <c:w val="0.19112643911852661"/>
          <c:h val="0.1188409161031366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>
              <a:latin typeface="ＭＳ Ｐ明朝" panose="02020600040205080304" pitchFamily="18" charset="-128"/>
              <a:ea typeface="ＭＳ Ｐ明朝" panose="02020600040205080304" pitchFamily="18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62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0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0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E26DA-C139-EC71-BBFA-A7C55D00A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8E2901-E7C6-3A86-36AA-D5158D5AE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809E80-EBE6-7DC2-7A91-ECFF84B1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1D832-9389-4698-9876-01A11257AA2E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B0F45F-DCA2-8C2A-AF96-7D1EF3C9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37BAA-BE1A-8F74-1C72-957E7F9B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67A7C-ECFC-4A39-889E-16C140342F09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078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B94EC-F57C-7365-2C77-47D85D23B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55C257-0772-B074-8DB0-902B143F1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1BF05-B158-D45D-08B4-72676CB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B4B1AD-0649-1B6B-85F0-EBAF665C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E1D033-5989-C9D7-1381-04BC8929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16B923-2A89-5348-2470-28053B028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AC6133-5EEB-0018-C2E1-0782FFE75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3B11D-B4E8-D0B6-E69F-D5EE372F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FF63C-BE7F-4871-BA6E-7B15554E64BE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A13035-852A-19A0-CE89-B93F5B05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42791-AD0E-7F10-5563-6252F5A7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67CF6-508E-4461-85A8-43E5D4D7CB7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4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78355-485A-6FA5-312B-A3A772D6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64D30B-5443-9CED-ABA6-81B9C94D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578647-91C5-1CD5-9459-25F6579F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EF6ED-9E85-4814-BC58-5FB68B70F926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87192-1E7A-D3C6-99E4-B6312365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E3F9E-32CB-CA60-AA5D-DC158A15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F66C6-9F04-47C7-BC3A-7FF0476FAAE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06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DF5C8-2FE0-DB30-999B-36545041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9D5B9C-9997-D613-65F7-5ECB2C99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75C0C0-4316-4732-2970-43F9C9E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7303BD-AE2D-40C3-8CE8-C4E6E0FD11AF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EAC54E-038D-3513-23C5-7D466B95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483C47-5653-0851-E605-8CDE7905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19CB9-425F-4E1F-9B12-C840AC4F853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47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5D255-14E2-0FC9-D86E-5F6CB9AF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0D5BF7-793E-309C-5D23-FD37E6EC7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019AB9-B522-09F9-8B93-9D2185D13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712719-8439-372B-0680-A65819FA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DB3C2-3F58-4E21-97D3-A24E8856467E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244254-64C4-190B-B314-C315F62E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8FF3E-036B-EF64-3BA8-A8E24BD5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F7DB0-9343-4C9E-8C59-B1904BD23D85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186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43AE2-3DE4-C7FB-C154-4FB611FF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4F05F-65AD-9D4B-5ED1-B3FB3464C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92C349-FBB7-B9D7-CD7E-E20186565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45392-601D-545C-0D38-D0E265250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6F6877-7448-C1B0-0E0C-41E0A89E0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92E405-B224-4985-BF58-EEA96EBF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5ED166-BDA2-4E3C-BEE8-2A8B723ED7D5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FF9C9C-6B6C-DDF9-1530-736B04B9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EA3BE6-85A8-FFA5-1E33-C2776EC3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A4E83-D753-4ACF-B58E-F3219AAB8323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78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8172D-F6E2-E549-A767-29E287FD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C51479-2D77-A1BC-ED7A-8211F1A1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AB996-A46B-4617-887E-4A6FF08CAF76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96B6DA-C6BC-03F5-4C53-F4A09082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85AA36-E8BD-A503-7B78-3184D97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6E1AA-D688-448F-A461-982D81D20E2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28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932D54-A677-5ADA-D8E8-AF4C86F7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3B067-317A-4698-87E7-C9373E7B2B1D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2B2D17-6EB3-A76D-512E-2DD99BB4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179A5F-127C-835C-C08D-A96C30F7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1D202-AFCF-426C-A7A9-6BC5C8F77D8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0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58008-3727-FD74-2FF3-15FD1976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2F031-A9CC-A275-1A64-97716FA2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C684D1-7EB7-DE5E-C10C-2CCD96553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6ADBFF-1B9C-CBD9-B05B-DAAC9E6B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F4BC4D-B86C-E059-CCE9-7A087BF4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B12C98-A0F5-BEF8-F960-71479E14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1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31D1A-9EEC-3DC6-E6EE-26ED99FAC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AFE984-6ADD-3A2E-96C2-B85ECA676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24B9B4-1BC0-D3E9-913E-EF3C97E01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BEDA4B-5A80-DD3E-FD92-50EF6719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7F225-D2C4-4FC2-AA9D-79E0B49BEB82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558DDF-5B3A-9A79-D6E4-FA1DD65B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3E9D92-7295-51D4-3987-0D81F929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7A59D-F7F5-4609-AACE-97448E340C46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66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B8BF91-EE76-88FA-0A5B-6C18EF7D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50E011-6506-AAB0-65F9-425E470C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762E89-309A-73A3-61D8-B7368DAB0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2023/5/2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B1A6A-A743-A8D7-CA5A-73264703A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E3D92B-53CC-AA57-B544-ACE297E7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378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wp/hakusyo/kousei/21-2/kousei-data/siryou/sh1100.html#sec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045B8B-5C56-48C1-8E9E-71B07B6DAF20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07A741A-D4C6-4378-967A-5A0E9D326EDA}"/>
              </a:ext>
            </a:extLst>
          </p:cNvPr>
          <p:cNvSpPr/>
          <p:nvPr/>
        </p:nvSpPr>
        <p:spPr>
          <a:xfrm>
            <a:off x="1115616" y="342900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厚生年金基金の推移を把握します。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778F5A-D2C2-4E2B-981F-64C5FB516000}"/>
              </a:ext>
            </a:extLst>
          </p:cNvPr>
          <p:cNvSpPr/>
          <p:nvPr/>
        </p:nvSpPr>
        <p:spPr>
          <a:xfrm>
            <a:off x="611560" y="2121770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kern="100" dirty="0">
                <a:solidFill>
                  <a:srgbClr val="0563C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https://www.mhlw.go.jp/wp/hakusyo/kousei/21-2/kousei-data/siryou/sh1100.html#sec05</a:t>
            </a:r>
            <a:endParaRPr lang="ja-JP" altLang="ja-JP" sz="14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詳細データ</a:t>
            </a:r>
          </a:p>
          <a:p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〇厚生年金基金の基金数・加入員数等の推移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01FC4D-B0FE-468C-A7DB-A612A0FE98B3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50402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212B258-9D6A-4AC5-9C0B-DE88479890CA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0D10EA-1E23-4E8C-8CC5-F6B08013BA05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661BBE9-CFB5-4273-8519-675814D8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842A6F3-4A08-7DD7-BFC6-3DD42C9F4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66375"/>
              </p:ext>
            </p:extLst>
          </p:nvPr>
        </p:nvGraphicFramePr>
        <p:xfrm>
          <a:off x="755576" y="1124745"/>
          <a:ext cx="7488830" cy="5184567"/>
        </p:xfrm>
        <a:graphic>
          <a:graphicData uri="http://schemas.openxmlformats.org/drawingml/2006/table">
            <a:tbl>
              <a:tblPr/>
              <a:tblGrid>
                <a:gridCol w="672075">
                  <a:extLst>
                    <a:ext uri="{9D8B030D-6E8A-4147-A177-3AD203B41FA5}">
                      <a16:colId xmlns:a16="http://schemas.microsoft.com/office/drawing/2014/main" val="2141547912"/>
                    </a:ext>
                  </a:extLst>
                </a:gridCol>
                <a:gridCol w="1536170">
                  <a:extLst>
                    <a:ext uri="{9D8B030D-6E8A-4147-A177-3AD203B41FA5}">
                      <a16:colId xmlns:a16="http://schemas.microsoft.com/office/drawing/2014/main" val="120920522"/>
                    </a:ext>
                  </a:extLst>
                </a:gridCol>
                <a:gridCol w="1536170">
                  <a:extLst>
                    <a:ext uri="{9D8B030D-6E8A-4147-A177-3AD203B41FA5}">
                      <a16:colId xmlns:a16="http://schemas.microsoft.com/office/drawing/2014/main" val="280682813"/>
                    </a:ext>
                  </a:extLst>
                </a:gridCol>
                <a:gridCol w="1536170">
                  <a:extLst>
                    <a:ext uri="{9D8B030D-6E8A-4147-A177-3AD203B41FA5}">
                      <a16:colId xmlns:a16="http://schemas.microsoft.com/office/drawing/2014/main" val="170388513"/>
                    </a:ext>
                  </a:extLst>
                </a:gridCol>
                <a:gridCol w="1536170">
                  <a:extLst>
                    <a:ext uri="{9D8B030D-6E8A-4147-A177-3AD203B41FA5}">
                      <a16:colId xmlns:a16="http://schemas.microsoft.com/office/drawing/2014/main" val="2956781059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1070745227"/>
                    </a:ext>
                  </a:extLst>
                </a:gridCol>
              </a:tblGrid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6138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厚生年金基金の基金数・加入員数等の推移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0695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（件）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920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基金数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加入員数（千人）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資産（兆円）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6865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1,737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10,871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55257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</a:t>
                      </a:r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1,656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10,386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01669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altLang="en-US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1,357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8,351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48.6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18513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838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6,152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57738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687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5,310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73382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5,221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0128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4,782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97008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4,663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94287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4,562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71779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4,472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40760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4,366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40764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4,203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67626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4,050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97505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3,607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81886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2,539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68339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35045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84334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24233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令和元年度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91042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令和２年度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1523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資料：厚生労働省年金局調べ。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5146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注</a:t>
                      </a:r>
                      <a:r>
                        <a:rPr lang="en-US" altLang="ja-JP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 1. </a:t>
                      </a:r>
                      <a:r>
                        <a:rPr lang="ja-JP" altLang="en-US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資産の評価方法は、時価。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13898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   </a:t>
                      </a:r>
                      <a:r>
                        <a:rPr lang="en-US" altLang="ja-JP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 </a:t>
                      </a:r>
                      <a:r>
                        <a:rPr lang="ja-JP" altLang="en-US" sz="10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資産残高には企業年金連合会分を含む。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332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4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CB5E6CD9-7439-43E7-89F0-52AAB52BA9E3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309E17E6-2B59-4688-9660-3C769343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E91B72-3025-4358-B48C-C609E8B39299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04FDC8-8534-450F-9154-9B962A629D73}"/>
              </a:ext>
            </a:extLst>
          </p:cNvPr>
          <p:cNvSpPr/>
          <p:nvPr/>
        </p:nvSpPr>
        <p:spPr>
          <a:xfrm>
            <a:off x="5148064" y="5979259"/>
            <a:ext cx="28803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/>
              <a:t>資料：厚生労働省年金局調べ。</a:t>
            </a:r>
          </a:p>
          <a:p>
            <a:r>
              <a:rPr lang="en-US" altLang="ja-JP" sz="1000" dirty="0"/>
              <a:t>(</a:t>
            </a:r>
            <a:r>
              <a:rPr lang="ja-JP" altLang="en-US" sz="1000" dirty="0"/>
              <a:t>注</a:t>
            </a:r>
            <a:r>
              <a:rPr lang="en-US" altLang="ja-JP" sz="1000" dirty="0"/>
              <a:t>) 1. </a:t>
            </a:r>
            <a:r>
              <a:rPr lang="ja-JP" altLang="en-US" sz="1000" dirty="0"/>
              <a:t>資産の評価方法は、時価。</a:t>
            </a:r>
          </a:p>
          <a:p>
            <a:r>
              <a:rPr lang="ja-JP" altLang="en-US" sz="1000"/>
              <a:t> 　   </a:t>
            </a:r>
            <a:r>
              <a:rPr lang="en-US" altLang="ja-JP" sz="1000"/>
              <a:t>2</a:t>
            </a:r>
            <a:r>
              <a:rPr lang="en-US" altLang="ja-JP" sz="1000" dirty="0"/>
              <a:t>. </a:t>
            </a:r>
            <a:r>
              <a:rPr lang="ja-JP" altLang="en-US" sz="1000" dirty="0"/>
              <a:t>資産残高には企業年金連合会分を含む。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AF0268F-3BA1-4DD2-A6AB-BF629192D6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352431"/>
              </p:ext>
            </p:extLst>
          </p:nvPr>
        </p:nvGraphicFramePr>
        <p:xfrm>
          <a:off x="827584" y="1124744"/>
          <a:ext cx="7416824" cy="4812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818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7339</TotalTime>
  <Words>297</Words>
  <Application>Microsoft Office PowerPoint</Application>
  <PresentationFormat>画面に合わせる (4:3)</PresentationFormat>
  <Paragraphs>108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柏原 貴子</cp:lastModifiedBy>
  <cp:revision>3</cp:revision>
  <cp:lastPrinted>2016-03-11T06:34:47Z</cp:lastPrinted>
  <dcterms:created xsi:type="dcterms:W3CDTF">2011-03-03T05:44:47Z</dcterms:created>
  <dcterms:modified xsi:type="dcterms:W3CDTF">2023-05-02T04:52:34Z</dcterms:modified>
</cp:coreProperties>
</file>