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2.xml" ContentType="application/vnd.openxmlformats-officedocument.themeOverride+xml"/>
  <Override PartName="/ppt/drawings/drawing3.xml" ContentType="application/vnd.openxmlformats-officedocument.drawingml.chartshapes+xml"/>
  <Override PartName="/ppt/notesSlides/notesSlide5.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3.xml" ContentType="application/vnd.openxmlformats-officedocument.themeOverride+xml"/>
  <Override PartName="/ppt/drawings/drawing4.xml" ContentType="application/vnd.openxmlformats-officedocument.drawingml.chartshap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5.xml" ContentType="application/vnd.openxmlformats-officedocument.drawingml.chartshapes+xml"/>
  <Override PartName="/ppt/notesSlides/notesSlide9.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4.xml" ContentType="application/vnd.openxmlformats-officedocument.themeOverride+xml"/>
  <Override PartName="/ppt/drawings/drawing6.xml" ContentType="application/vnd.openxmlformats-officedocument.drawingml.chartshapes+xml"/>
  <Override PartName="/ppt/notesSlides/notesSlide10.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7.xml" ContentType="application/vnd.openxmlformats-officedocument.drawingml.chartshape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20"/>
  </p:notesMasterIdLst>
  <p:sldIdLst>
    <p:sldId id="278" r:id="rId2"/>
    <p:sldId id="316" r:id="rId3"/>
    <p:sldId id="334" r:id="rId4"/>
    <p:sldId id="330" r:id="rId5"/>
    <p:sldId id="333" r:id="rId6"/>
    <p:sldId id="332" r:id="rId7"/>
    <p:sldId id="331" r:id="rId8"/>
    <p:sldId id="321" r:id="rId9"/>
    <p:sldId id="315" r:id="rId10"/>
    <p:sldId id="320" r:id="rId11"/>
    <p:sldId id="322" r:id="rId12"/>
    <p:sldId id="323" r:id="rId13"/>
    <p:sldId id="324" r:id="rId14"/>
    <p:sldId id="325" r:id="rId15"/>
    <p:sldId id="326" r:id="rId16"/>
    <p:sldId id="327" r:id="rId17"/>
    <p:sldId id="328" r:id="rId18"/>
    <p:sldId id="329" r:id="rId19"/>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CC"/>
    <a:srgbClr val="CCFF33"/>
    <a:srgbClr val="0000CC"/>
    <a:srgbClr val="CC99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5" autoAdjust="0"/>
    <p:restoredTop sz="94652" autoAdjust="0"/>
  </p:normalViewPr>
  <p:slideViewPr>
    <p:cSldViewPr>
      <p:cViewPr>
        <p:scale>
          <a:sx n="190" d="100"/>
          <a:sy n="190" d="100"/>
        </p:scale>
        <p:origin x="-4224" y="-5364"/>
      </p:cViewPr>
      <p:guideLst>
        <p:guide orient="horz" pos="2160"/>
        <p:guide pos="2880"/>
      </p:guideLst>
    </p:cSldViewPr>
  </p:slideViewPr>
  <p:notesTextViewPr>
    <p:cViewPr>
      <p:scale>
        <a:sx n="1" d="1"/>
        <a:sy n="1" d="1"/>
      </p:scale>
      <p:origin x="0" y="0"/>
    </p:cViewPr>
  </p:notesTextViewPr>
  <p:notesViewPr>
    <p:cSldViewPr>
      <p:cViewPr>
        <p:scale>
          <a:sx n="200" d="100"/>
          <a:sy n="200" d="100"/>
        </p:scale>
        <p:origin x="96" y="-522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oleObject" Target="file:///C:\Users\tkash\Dropbox\&#26085;&#26412;&#21830;&#24037;&#20250;&#35696;&#25152;\databox\&#32207;&#21209;&#30465;&#23478;&#35336;&#35519;&#26619;\&#32207;&#21209;&#30465;&#23478;&#35336;&#35519;&#26619;.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file:///C:\Users\tkash\Dropbox\&#26085;&#26412;&#21830;&#24037;&#20250;&#35696;&#25152;\databox\&#32207;&#21209;&#30465;&#23478;&#35336;&#35519;&#26619;\&#32207;&#21209;&#30465;&#23478;&#35336;&#35519;&#26619;.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3.xml"/><Relationship Id="rId1" Type="http://schemas.microsoft.com/office/2011/relationships/chartStyle" Target="style3.xml"/><Relationship Id="rId5" Type="http://schemas.openxmlformats.org/officeDocument/2006/relationships/chartUserShapes" Target="../drawings/drawing3.xml"/><Relationship Id="rId4" Type="http://schemas.openxmlformats.org/officeDocument/2006/relationships/oleObject" Target="file:///C:\Users\tkash\Dropbox\&#26085;&#26412;&#21830;&#24037;&#20250;&#35696;&#25152;\databox\&#32207;&#21209;&#30465;&#23478;&#35336;&#35519;&#26619;\&#32207;&#21209;&#30465;&#23478;&#35336;&#35519;&#26619;.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4.xml"/><Relationship Id="rId1" Type="http://schemas.microsoft.com/office/2011/relationships/chartStyle" Target="style4.xml"/><Relationship Id="rId5" Type="http://schemas.openxmlformats.org/officeDocument/2006/relationships/chartUserShapes" Target="../drawings/drawing4.xml"/><Relationship Id="rId4" Type="http://schemas.openxmlformats.org/officeDocument/2006/relationships/oleObject" Target="file:///C:\Users\TIM%20&#20107;&#21209;\Dropbox\&#26085;&#26412;&#21830;&#24037;&#20250;&#35696;&#25152;\databox\&#32207;&#21209;&#30465;&#23478;&#35336;&#35519;&#26619;\&#32207;&#21209;&#30465;&#23478;&#35336;&#35519;&#26619;.xlsx" TargetMode="External"/></Relationships>
</file>

<file path=ppt/charts/_rels/chart5.xml.rels><?xml version="1.0" encoding="UTF-8" standalone="yes"?>
<Relationships xmlns="http://schemas.openxmlformats.org/package/2006/relationships"><Relationship Id="rId3" Type="http://schemas.openxmlformats.org/officeDocument/2006/relationships/oleObject" Target="file:///C:\Users\TIM%20&#20107;&#21209;\Dropbox\&#26085;&#26412;&#21830;&#24037;&#20250;&#35696;&#25152;\databox\&#32207;&#21209;&#30465;&#23478;&#35336;&#35519;&#26619;\&#39640;&#40802;&#28961;&#32887;&#19990;&#24111;&#65288;&#65298;&#20154;&#20197;&#19978;&#65289;.xlsx" TargetMode="Externa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5.xm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6.xml"/><Relationship Id="rId1" Type="http://schemas.microsoft.com/office/2011/relationships/chartStyle" Target="style6.xml"/><Relationship Id="rId5" Type="http://schemas.openxmlformats.org/officeDocument/2006/relationships/chartUserShapes" Target="../drawings/drawing6.xml"/><Relationship Id="rId4" Type="http://schemas.openxmlformats.org/officeDocument/2006/relationships/package" Target="../embeddings/Microsoft_Excel_Worksheet.xlsx"/></Relationships>
</file>

<file path=ppt/charts/_rels/chart7.xml.rels><?xml version="1.0" encoding="UTF-8" standalone="yes"?>
<Relationships xmlns="http://schemas.openxmlformats.org/package/2006/relationships"><Relationship Id="rId3" Type="http://schemas.openxmlformats.org/officeDocument/2006/relationships/oleObject" Target="file:///C:\Users\TIM%20&#20107;&#21209;\Dropbox\&#26085;&#26412;&#21830;&#24037;&#20250;&#35696;&#25152;\databox\&#32207;&#21209;&#30465;&#23478;&#35336;&#35519;&#26619;\&#32207;&#21209;&#30465;&#23478;&#35336;&#35519;&#26619;.xlsx" TargetMode="Externa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r>
              <a:rPr lang="ja-JP" altLang="en-US" sz="1800" b="1">
                <a:latin typeface="+mn-lt"/>
              </a:rPr>
              <a:t>不足分の推移</a:t>
            </a:r>
            <a:endParaRPr lang="en-US" altLang="ja-JP" sz="1800" b="1">
              <a:latin typeface="+mn-lt"/>
            </a:endParaRPr>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clustered"/>
        <c:varyColors val="0"/>
        <c:ser>
          <c:idx val="0"/>
          <c:order val="0"/>
          <c:tx>
            <c:strRef>
              <c:f>'DATA(高齢無職)'!$B$3</c:f>
              <c:strCache>
                <c:ptCount val="1"/>
                <c:pt idx="0">
                  <c:v>実収入</c:v>
                </c:pt>
              </c:strCache>
            </c:strRef>
          </c:tx>
          <c:spPr>
            <a:solidFill>
              <a:srgbClr val="FB7C43"/>
            </a:solidFill>
            <a:ln>
              <a:noFill/>
            </a:ln>
            <a:effectLst/>
          </c:spPr>
          <c:invertIfNegative val="0"/>
          <c:cat>
            <c:strRef>
              <c:f>'DATA(高齢無職)'!$A$11:$A$26</c:f>
              <c:strCache>
                <c:ptCount val="16"/>
                <c:pt idx="0">
                  <c:v>2007年</c:v>
                </c:pt>
                <c:pt idx="1">
                  <c:v>2008年</c:v>
                </c:pt>
                <c:pt idx="2">
                  <c:v>2009年</c:v>
                </c:pt>
                <c:pt idx="3">
                  <c:v>2010年</c:v>
                </c:pt>
                <c:pt idx="4">
                  <c:v>2011年</c:v>
                </c:pt>
                <c:pt idx="5">
                  <c:v>2012年</c:v>
                </c:pt>
                <c:pt idx="6">
                  <c:v>2013年</c:v>
                </c:pt>
                <c:pt idx="7">
                  <c:v>2014年</c:v>
                </c:pt>
                <c:pt idx="8">
                  <c:v>2015年</c:v>
                </c:pt>
                <c:pt idx="9">
                  <c:v>2016年</c:v>
                </c:pt>
                <c:pt idx="10">
                  <c:v>2017年</c:v>
                </c:pt>
                <c:pt idx="11">
                  <c:v>2018年</c:v>
                </c:pt>
                <c:pt idx="12">
                  <c:v>2019年</c:v>
                </c:pt>
                <c:pt idx="13">
                  <c:v>2020年</c:v>
                </c:pt>
                <c:pt idx="14">
                  <c:v>2021年</c:v>
                </c:pt>
                <c:pt idx="15">
                  <c:v>2022年</c:v>
                </c:pt>
              </c:strCache>
            </c:strRef>
          </c:cat>
          <c:val>
            <c:numRef>
              <c:f>'DATA(高齢無職)'!$B$11:$B$26</c:f>
              <c:numCache>
                <c:formatCode>#,##0</c:formatCode>
                <c:ptCount val="16"/>
                <c:pt idx="0">
                  <c:v>225356</c:v>
                </c:pt>
                <c:pt idx="1">
                  <c:v>222731</c:v>
                </c:pt>
                <c:pt idx="2">
                  <c:v>222563</c:v>
                </c:pt>
                <c:pt idx="3">
                  <c:v>218388</c:v>
                </c:pt>
                <c:pt idx="4">
                  <c:v>218364</c:v>
                </c:pt>
                <c:pt idx="5">
                  <c:v>215555</c:v>
                </c:pt>
                <c:pt idx="6">
                  <c:v>214874</c:v>
                </c:pt>
                <c:pt idx="7">
                  <c:v>206992</c:v>
                </c:pt>
                <c:pt idx="8">
                  <c:v>211135</c:v>
                </c:pt>
                <c:pt idx="9">
                  <c:v>208111</c:v>
                </c:pt>
                <c:pt idx="10">
                  <c:v>204587</c:v>
                </c:pt>
                <c:pt idx="11">
                  <c:v>222335</c:v>
                </c:pt>
                <c:pt idx="12">
                  <c:v>242468</c:v>
                </c:pt>
                <c:pt idx="13">
                  <c:v>264689</c:v>
                </c:pt>
                <c:pt idx="14">
                  <c:v>245316</c:v>
                </c:pt>
                <c:pt idx="15">
                  <c:v>247382</c:v>
                </c:pt>
              </c:numCache>
            </c:numRef>
          </c:val>
          <c:extLst>
            <c:ext xmlns:c16="http://schemas.microsoft.com/office/drawing/2014/chart" uri="{C3380CC4-5D6E-409C-BE32-E72D297353CC}">
              <c16:uniqueId val="{00000000-FA93-4871-AF12-4C3B71A808E3}"/>
            </c:ext>
          </c:extLst>
        </c:ser>
        <c:ser>
          <c:idx val="5"/>
          <c:order val="2"/>
          <c:tx>
            <c:strRef>
              <c:f>'DATA(高齢無職)'!$G$3</c:f>
              <c:strCache>
                <c:ptCount val="1"/>
                <c:pt idx="0">
                  <c:v>支出合計</c:v>
                </c:pt>
              </c:strCache>
            </c:strRef>
          </c:tx>
          <c:spPr>
            <a:solidFill>
              <a:srgbClr val="00B0F0"/>
            </a:solidFill>
            <a:ln>
              <a:noFill/>
            </a:ln>
            <a:effectLst/>
          </c:spPr>
          <c:invertIfNegative val="0"/>
          <c:cat>
            <c:strRef>
              <c:f>'DATA(高齢無職)'!$A$11:$A$26</c:f>
              <c:strCache>
                <c:ptCount val="16"/>
                <c:pt idx="0">
                  <c:v>2007年</c:v>
                </c:pt>
                <c:pt idx="1">
                  <c:v>2008年</c:v>
                </c:pt>
                <c:pt idx="2">
                  <c:v>2009年</c:v>
                </c:pt>
                <c:pt idx="3">
                  <c:v>2010年</c:v>
                </c:pt>
                <c:pt idx="4">
                  <c:v>2011年</c:v>
                </c:pt>
                <c:pt idx="5">
                  <c:v>2012年</c:v>
                </c:pt>
                <c:pt idx="6">
                  <c:v>2013年</c:v>
                </c:pt>
                <c:pt idx="7">
                  <c:v>2014年</c:v>
                </c:pt>
                <c:pt idx="8">
                  <c:v>2015年</c:v>
                </c:pt>
                <c:pt idx="9">
                  <c:v>2016年</c:v>
                </c:pt>
                <c:pt idx="10">
                  <c:v>2017年</c:v>
                </c:pt>
                <c:pt idx="11">
                  <c:v>2018年</c:v>
                </c:pt>
                <c:pt idx="12">
                  <c:v>2019年</c:v>
                </c:pt>
                <c:pt idx="13">
                  <c:v>2020年</c:v>
                </c:pt>
                <c:pt idx="14">
                  <c:v>2021年</c:v>
                </c:pt>
                <c:pt idx="15">
                  <c:v>2022年</c:v>
                </c:pt>
              </c:strCache>
            </c:strRef>
          </c:cat>
          <c:val>
            <c:numRef>
              <c:f>'DATA(高齢無職)'!$G$11:$G$26</c:f>
              <c:numCache>
                <c:formatCode>#,##0</c:formatCode>
                <c:ptCount val="16"/>
                <c:pt idx="0">
                  <c:v>280273</c:v>
                </c:pt>
                <c:pt idx="1">
                  <c:v>283354</c:v>
                </c:pt>
                <c:pt idx="2">
                  <c:v>276788</c:v>
                </c:pt>
                <c:pt idx="3">
                  <c:v>276873</c:v>
                </c:pt>
                <c:pt idx="4">
                  <c:v>271182</c:v>
                </c:pt>
                <c:pt idx="5">
                  <c:v>272581</c:v>
                </c:pt>
                <c:pt idx="6">
                  <c:v>280295</c:v>
                </c:pt>
                <c:pt idx="7">
                  <c:v>277860</c:v>
                </c:pt>
                <c:pt idx="8">
                  <c:v>278645</c:v>
                </c:pt>
                <c:pt idx="9">
                  <c:v>268628</c:v>
                </c:pt>
                <c:pt idx="10">
                  <c:v>265634</c:v>
                </c:pt>
                <c:pt idx="11">
                  <c:v>269790</c:v>
                </c:pt>
                <c:pt idx="12">
                  <c:v>275448</c:v>
                </c:pt>
                <c:pt idx="13">
                  <c:v>265889</c:v>
                </c:pt>
                <c:pt idx="14">
                  <c:v>262219</c:v>
                </c:pt>
                <c:pt idx="15">
                  <c:v>273615</c:v>
                </c:pt>
              </c:numCache>
            </c:numRef>
          </c:val>
          <c:extLst>
            <c:ext xmlns:c16="http://schemas.microsoft.com/office/drawing/2014/chart" uri="{C3380CC4-5D6E-409C-BE32-E72D297353CC}">
              <c16:uniqueId val="{00000001-FA93-4871-AF12-4C3B71A808E3}"/>
            </c:ext>
          </c:extLst>
        </c:ser>
        <c:dLbls>
          <c:showLegendKey val="0"/>
          <c:showVal val="0"/>
          <c:showCatName val="0"/>
          <c:showSerName val="0"/>
          <c:showPercent val="0"/>
          <c:showBubbleSize val="0"/>
        </c:dLbls>
        <c:gapWidth val="150"/>
        <c:overlap val="-27"/>
        <c:axId val="596302472"/>
        <c:axId val="596308704"/>
      </c:barChart>
      <c:lineChart>
        <c:grouping val="standard"/>
        <c:varyColors val="0"/>
        <c:ser>
          <c:idx val="3"/>
          <c:order val="1"/>
          <c:tx>
            <c:strRef>
              <c:f>'DATA(高齢無職)'!$E$3</c:f>
              <c:strCache>
                <c:ptCount val="1"/>
                <c:pt idx="0">
                  <c:v>不足分</c:v>
                </c:pt>
              </c:strCache>
            </c:strRef>
          </c:tx>
          <c:spPr>
            <a:ln w="28575" cap="sq">
              <a:solidFill>
                <a:srgbClr val="FFC000"/>
              </a:solidFill>
              <a:round/>
            </a:ln>
            <a:effectLst/>
          </c:spPr>
          <c:marker>
            <c:symbol val="circle"/>
            <c:size val="5"/>
            <c:spPr>
              <a:solidFill>
                <a:schemeClr val="accent4"/>
              </a:solidFill>
              <a:ln w="22225">
                <a:solidFill>
                  <a:schemeClr val="bg2">
                    <a:lumMod val="75000"/>
                    <a:alpha val="99000"/>
                  </a:schemeClr>
                </a:solidFill>
              </a:ln>
              <a:effectLst/>
            </c:spPr>
          </c:marker>
          <c:dLbls>
            <c:dLbl>
              <c:idx val="6"/>
              <c:layout>
                <c:manualLayout>
                  <c:x val="-7.3881667165998227E-2"/>
                  <c:y val="-3.499562554680665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A93-4871-AF12-4C3B71A808E3}"/>
                </c:ext>
              </c:extLst>
            </c:dLbl>
            <c:dLbl>
              <c:idx val="7"/>
              <c:layout>
                <c:manualLayout>
                  <c:x val="-5.2385401777568182E-2"/>
                  <c:y val="-3.43839541547277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A93-4871-AF12-4C3B71A808E3}"/>
                </c:ext>
              </c:extLst>
            </c:dLbl>
            <c:dLbl>
              <c:idx val="8"/>
              <c:layout>
                <c:manualLayout>
                  <c:x val="-2.24508864761007E-2"/>
                  <c:y val="-3.438395415472779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A93-4871-AF12-4C3B71A808E3}"/>
                </c:ext>
              </c:extLst>
            </c:dLbl>
            <c:dLbl>
              <c:idx val="9"/>
              <c:layout>
                <c:manualLayout>
                  <c:x val="-5.9869030602934956E-2"/>
                  <c:y val="4.202483285577841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A93-4871-AF12-4C3B71A808E3}"/>
                </c:ext>
              </c:extLst>
            </c:dLbl>
            <c:dLbl>
              <c:idx val="10"/>
              <c:layout>
                <c:manualLayout>
                  <c:x val="-4.7396315893990175E-2"/>
                  <c:y val="-3.820439350525314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A93-4871-AF12-4C3B71A808E3}"/>
                </c:ext>
              </c:extLst>
            </c:dLbl>
            <c:dLbl>
              <c:idx val="11"/>
              <c:layout>
                <c:manualLayout>
                  <c:x val="-3.2429058243256433E-2"/>
                  <c:y val="-4.584527220630379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A93-4871-AF12-4C3B71A808E3}"/>
                </c:ext>
              </c:extLst>
            </c:dLbl>
            <c:dLbl>
              <c:idx val="12"/>
              <c:layout>
                <c:manualLayout>
                  <c:x val="-5.2385401777568084E-2"/>
                  <c:y val="-6.112702960840496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FA93-4871-AF12-4C3B71A808E3}"/>
                </c:ext>
              </c:extLst>
            </c:dLbl>
            <c:dLbl>
              <c:idx val="13"/>
              <c:layout>
                <c:manualLayout>
                  <c:x val="-5.0405035740893549E-2"/>
                  <c:y val="-6.564102564102564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FA93-4871-AF12-4C3B71A808E3}"/>
                </c:ext>
              </c:extLst>
            </c:dLbl>
            <c:dLbl>
              <c:idx val="14"/>
              <c:layout>
                <c:manualLayout>
                  <c:x val="-4.3204316349337503E-2"/>
                  <c:y val="-4.923076923076923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FA93-4871-AF12-4C3B71A808E3}"/>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'DATA(高齢無職)'!$A$11:$A$26</c:f>
              <c:strCache>
                <c:ptCount val="16"/>
                <c:pt idx="0">
                  <c:v>2007年</c:v>
                </c:pt>
                <c:pt idx="1">
                  <c:v>2008年</c:v>
                </c:pt>
                <c:pt idx="2">
                  <c:v>2009年</c:v>
                </c:pt>
                <c:pt idx="3">
                  <c:v>2010年</c:v>
                </c:pt>
                <c:pt idx="4">
                  <c:v>2011年</c:v>
                </c:pt>
                <c:pt idx="5">
                  <c:v>2012年</c:v>
                </c:pt>
                <c:pt idx="6">
                  <c:v>2013年</c:v>
                </c:pt>
                <c:pt idx="7">
                  <c:v>2014年</c:v>
                </c:pt>
                <c:pt idx="8">
                  <c:v>2015年</c:v>
                </c:pt>
                <c:pt idx="9">
                  <c:v>2016年</c:v>
                </c:pt>
                <c:pt idx="10">
                  <c:v>2017年</c:v>
                </c:pt>
                <c:pt idx="11">
                  <c:v>2018年</c:v>
                </c:pt>
                <c:pt idx="12">
                  <c:v>2019年</c:v>
                </c:pt>
                <c:pt idx="13">
                  <c:v>2020年</c:v>
                </c:pt>
                <c:pt idx="14">
                  <c:v>2021年</c:v>
                </c:pt>
                <c:pt idx="15">
                  <c:v>2022年</c:v>
                </c:pt>
              </c:strCache>
            </c:strRef>
          </c:cat>
          <c:val>
            <c:numRef>
              <c:f>'DATA(高齢無職)'!$E$11:$E$26</c:f>
              <c:numCache>
                <c:formatCode>#,##0</c:formatCode>
                <c:ptCount val="16"/>
                <c:pt idx="0">
                  <c:v>54917</c:v>
                </c:pt>
                <c:pt idx="1">
                  <c:v>60623</c:v>
                </c:pt>
                <c:pt idx="2">
                  <c:v>54225</c:v>
                </c:pt>
                <c:pt idx="3">
                  <c:v>58485</c:v>
                </c:pt>
                <c:pt idx="4">
                  <c:v>52818</c:v>
                </c:pt>
                <c:pt idx="5">
                  <c:v>57026</c:v>
                </c:pt>
                <c:pt idx="6">
                  <c:v>65421</c:v>
                </c:pt>
                <c:pt idx="7">
                  <c:v>70868</c:v>
                </c:pt>
                <c:pt idx="8">
                  <c:v>67510</c:v>
                </c:pt>
                <c:pt idx="9">
                  <c:v>60517</c:v>
                </c:pt>
                <c:pt idx="10">
                  <c:v>61047</c:v>
                </c:pt>
                <c:pt idx="11">
                  <c:v>47455</c:v>
                </c:pt>
                <c:pt idx="12">
                  <c:v>32980</c:v>
                </c:pt>
                <c:pt idx="13">
                  <c:v>1200</c:v>
                </c:pt>
                <c:pt idx="14">
                  <c:v>16903</c:v>
                </c:pt>
                <c:pt idx="15">
                  <c:v>26233</c:v>
                </c:pt>
              </c:numCache>
            </c:numRef>
          </c:val>
          <c:smooth val="0"/>
          <c:extLst>
            <c:ext xmlns:c16="http://schemas.microsoft.com/office/drawing/2014/chart" uri="{C3380CC4-5D6E-409C-BE32-E72D297353CC}">
              <c16:uniqueId val="{0000000B-FA93-4871-AF12-4C3B71A808E3}"/>
            </c:ext>
          </c:extLst>
        </c:ser>
        <c:dLbls>
          <c:showLegendKey val="0"/>
          <c:showVal val="0"/>
          <c:showCatName val="0"/>
          <c:showSerName val="0"/>
          <c:showPercent val="0"/>
          <c:showBubbleSize val="0"/>
        </c:dLbls>
        <c:marker val="1"/>
        <c:smooth val="0"/>
        <c:axId val="508116840"/>
        <c:axId val="508122088"/>
      </c:lineChart>
      <c:catAx>
        <c:axId val="59630247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596308704"/>
        <c:crosses val="autoZero"/>
        <c:auto val="1"/>
        <c:lblAlgn val="ctr"/>
        <c:lblOffset val="100"/>
        <c:noMultiLvlLbl val="0"/>
      </c:catAx>
      <c:valAx>
        <c:axId val="59630870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596302472"/>
        <c:crosses val="autoZero"/>
        <c:crossBetween val="between"/>
      </c:valAx>
      <c:valAx>
        <c:axId val="508122088"/>
        <c:scaling>
          <c:orientation val="minMax"/>
        </c:scaling>
        <c:delete val="0"/>
        <c:axPos val="r"/>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ja-JP"/>
          </a:p>
        </c:txPr>
        <c:crossAx val="508116840"/>
        <c:crosses val="max"/>
        <c:crossBetween val="between"/>
      </c:valAx>
      <c:catAx>
        <c:axId val="508116840"/>
        <c:scaling>
          <c:orientation val="minMax"/>
        </c:scaling>
        <c:delete val="1"/>
        <c:axPos val="b"/>
        <c:numFmt formatCode="General" sourceLinked="1"/>
        <c:majorTickMark val="none"/>
        <c:minorTickMark val="none"/>
        <c:tickLblPos val="nextTo"/>
        <c:crossAx val="508122088"/>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4">
    <c:autoUpdate val="0"/>
  </c:externalData>
  <c:userShapes r:id="rId5"/>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ja-JP" altLang="en-US">
                <a:solidFill>
                  <a:sysClr val="windowText" lastClr="000000"/>
                </a:solidFill>
              </a:rPr>
              <a:t>高齢無職二人以上世帯の家計収支 －</a:t>
            </a:r>
            <a:r>
              <a:rPr lang="en-US" altLang="ja-JP">
                <a:solidFill>
                  <a:sysClr val="windowText" lastClr="000000"/>
                </a:solidFill>
              </a:rPr>
              <a:t>2022</a:t>
            </a:r>
            <a:r>
              <a:rPr lang="ja-JP" altLang="en-US">
                <a:solidFill>
                  <a:sysClr val="windowText" lastClr="000000"/>
                </a:solidFill>
              </a:rPr>
              <a:t>年－</a:t>
            </a:r>
          </a:p>
        </c:rich>
      </c:tx>
      <c:layout>
        <c:manualLayout>
          <c:xMode val="edge"/>
          <c:yMode val="edge"/>
          <c:x val="3.3965223097112862E-2"/>
          <c:y val="3.703703703703703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ja-JP"/>
        </a:p>
      </c:txPr>
    </c:title>
    <c:autoTitleDeleted val="0"/>
    <c:plotArea>
      <c:layout/>
      <c:barChart>
        <c:barDir val="bar"/>
        <c:grouping val="percentStacked"/>
        <c:varyColors val="0"/>
        <c:ser>
          <c:idx val="0"/>
          <c:order val="0"/>
          <c:tx>
            <c:strRef>
              <c:f>'R4高齢無職 '!$L$4</c:f>
              <c:strCache>
                <c:ptCount val="1"/>
                <c:pt idx="0">
                  <c:v>社会保障給付</c:v>
                </c:pt>
              </c:strCache>
            </c:strRef>
          </c:tx>
          <c:spPr>
            <a:solidFill>
              <a:schemeClr val="accent1"/>
            </a:solidFill>
            <a:ln>
              <a:noFill/>
            </a:ln>
            <a:effectLst/>
          </c:spPr>
          <c:invertIfNegative val="0"/>
          <c:dLbls>
            <c:dLbl>
              <c:idx val="1"/>
              <c:tx>
                <c:rich>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b="1" baseline="0"/>
                      <a:t>社会保障給付</a:t>
                    </a:r>
                    <a:r>
                      <a:rPr lang="en-US" altLang="ja-JP" b="1" baseline="0"/>
                      <a:t>, </a:t>
                    </a:r>
                    <a:fld id="{6ED97330-82E3-484D-A6B1-0F8892E9756E}" type="VALUE">
                      <a:rPr lang="en-US" altLang="ja-JP" b="1" baseline="0"/>
                      <a:pPr>
                        <a:defRPr sz="1200" b="1">
                          <a:solidFill>
                            <a:schemeClr val="bg1"/>
                          </a:solidFill>
                        </a:defRPr>
                      </a:pPr>
                      <a:t>[値]</a:t>
                    </a:fld>
                    <a:endParaRPr lang="en-US" altLang="ja-JP" b="1" baseline="0"/>
                  </a:p>
                </c:rich>
              </c:tx>
              <c:spPr>
                <a:noFill/>
                <a:ln>
                  <a:noFill/>
                </a:ln>
                <a:effectLst/>
              </c:spPr>
              <c:txPr>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0-C0CA-4378-9F16-80C9C359E415}"/>
                </c:ext>
              </c:extLst>
            </c:dLbl>
            <c:spPr>
              <a:noFill/>
              <a:ln>
                <a:no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'R4高齢無職 '!$M$3:$N$3</c:f>
              <c:strCache>
                <c:ptCount val="2"/>
                <c:pt idx="0">
                  <c:v>支出</c:v>
                </c:pt>
                <c:pt idx="1">
                  <c:v>収入</c:v>
                </c:pt>
              </c:strCache>
            </c:strRef>
          </c:cat>
          <c:val>
            <c:numRef>
              <c:f>'R4高齢無職 '!$M$4:$N$4</c:f>
              <c:numCache>
                <c:formatCode>#,##0</c:formatCode>
                <c:ptCount val="2"/>
                <c:pt idx="1">
                  <c:v>198017</c:v>
                </c:pt>
              </c:numCache>
            </c:numRef>
          </c:val>
          <c:extLst>
            <c:ext xmlns:c16="http://schemas.microsoft.com/office/drawing/2014/chart" uri="{C3380CC4-5D6E-409C-BE32-E72D297353CC}">
              <c16:uniqueId val="{00000001-C0CA-4378-9F16-80C9C359E415}"/>
            </c:ext>
          </c:extLst>
        </c:ser>
        <c:ser>
          <c:idx val="1"/>
          <c:order val="1"/>
          <c:tx>
            <c:strRef>
              <c:f>'R4高齢無職 '!$L$5</c:f>
              <c:strCache>
                <c:ptCount val="1"/>
                <c:pt idx="0">
                  <c:v>その他</c:v>
                </c:pt>
              </c:strCache>
            </c:strRef>
          </c:tx>
          <c:spPr>
            <a:solidFill>
              <a:schemeClr val="accent2"/>
            </a:solidFill>
            <a:ln>
              <a:noFill/>
            </a:ln>
            <a:effectLst/>
          </c:spPr>
          <c:invertIfNegative val="0"/>
          <c:dLbls>
            <c:dLbl>
              <c:idx val="1"/>
              <c:layout>
                <c:manualLayout>
                  <c:x val="-8.7019902265978724E-4"/>
                  <c:y val="1.4340464079157706E-3"/>
                </c:manualLayout>
              </c:layout>
              <c:tx>
                <c:rich>
                  <a:bodyPr rot="0" spcFirstLastPara="1" vertOverflow="ellipsis" vert="horz" wrap="square" lIns="38100" tIns="19050" rIns="38100" bIns="19050" anchor="ctr" anchorCtr="1">
                    <a:noAutofit/>
                  </a:bodyPr>
                  <a:lstStyle/>
                  <a:p>
                    <a:pPr>
                      <a:defRPr sz="1050" b="1" i="0" u="none" strike="noStrike" kern="1200" baseline="0">
                        <a:solidFill>
                          <a:schemeClr val="bg1"/>
                        </a:solidFill>
                        <a:latin typeface="+mn-lt"/>
                        <a:ea typeface="+mn-ea"/>
                        <a:cs typeface="+mn-cs"/>
                      </a:defRPr>
                    </a:pPr>
                    <a:r>
                      <a:rPr lang="ja-JP" altLang="en-US" sz="1050" b="1">
                        <a:solidFill>
                          <a:schemeClr val="bg1"/>
                        </a:solidFill>
                      </a:rPr>
                      <a:t>その他、</a:t>
                    </a:r>
                    <a:fld id="{D5E7E261-C226-4C96-9734-1F2571E154F0}" type="VALUE">
                      <a:rPr lang="en-US" altLang="ja-JP" sz="1050" b="1">
                        <a:solidFill>
                          <a:schemeClr val="bg1"/>
                        </a:solidFill>
                      </a:rPr>
                      <a:pPr>
                        <a:defRPr sz="1050" b="1">
                          <a:solidFill>
                            <a:schemeClr val="bg1"/>
                          </a:solidFill>
                        </a:defRPr>
                      </a:pPr>
                      <a:t>[値]</a:t>
                    </a:fld>
                    <a:endParaRPr lang="ja-JP" altLang="en-US" sz="1050" b="1">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050" b="1"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10845822397200351"/>
                      <c:h val="0.12493073782443861"/>
                    </c:manualLayout>
                  </c15:layout>
                  <c15:dlblFieldTable/>
                  <c15:showDataLabelsRange val="0"/>
                </c:ext>
                <c:ext xmlns:c16="http://schemas.microsoft.com/office/drawing/2014/chart" uri="{C3380CC4-5D6E-409C-BE32-E72D297353CC}">
                  <c16:uniqueId val="{00000002-C0CA-4378-9F16-80C9C359E415}"/>
                </c:ext>
              </c:extLst>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'R4高齢無職 '!$M$3:$N$3</c:f>
              <c:strCache>
                <c:ptCount val="2"/>
                <c:pt idx="0">
                  <c:v>支出</c:v>
                </c:pt>
                <c:pt idx="1">
                  <c:v>収入</c:v>
                </c:pt>
              </c:strCache>
            </c:strRef>
          </c:cat>
          <c:val>
            <c:numRef>
              <c:f>'R4高齢無職 '!$M$5:$N$5</c:f>
              <c:numCache>
                <c:formatCode>#,##0</c:formatCode>
                <c:ptCount val="2"/>
                <c:pt idx="1">
                  <c:v>49365</c:v>
                </c:pt>
              </c:numCache>
            </c:numRef>
          </c:val>
          <c:extLst>
            <c:ext xmlns:c16="http://schemas.microsoft.com/office/drawing/2014/chart" uri="{C3380CC4-5D6E-409C-BE32-E72D297353CC}">
              <c16:uniqueId val="{00000003-C0CA-4378-9F16-80C9C359E415}"/>
            </c:ext>
          </c:extLst>
        </c:ser>
        <c:ser>
          <c:idx val="2"/>
          <c:order val="2"/>
          <c:tx>
            <c:strRef>
              <c:f>'R4高齢無職 '!$L$6</c:f>
              <c:strCache>
                <c:ptCount val="1"/>
                <c:pt idx="0">
                  <c:v>不足分</c:v>
                </c:pt>
              </c:strCache>
            </c:strRef>
          </c:tx>
          <c:spPr>
            <a:solidFill>
              <a:schemeClr val="accent3"/>
            </a:solidFill>
            <a:ln>
              <a:noFill/>
            </a:ln>
            <a:effectLst/>
          </c:spPr>
          <c:invertIfNegative val="0"/>
          <c:dLbls>
            <c:dLbl>
              <c:idx val="1"/>
              <c:layout>
                <c:manualLayout>
                  <c:x val="-3.2788477181494982E-2"/>
                  <c:y val="-0.24348874946186433"/>
                </c:manualLayout>
              </c:layout>
              <c:spPr>
                <a:noFill/>
                <a:ln>
                  <a:solidFill>
                    <a:schemeClr val="bg2">
                      <a:lumMod val="90000"/>
                    </a:schemeClr>
                  </a:solid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4-C0CA-4378-9F16-80C9C359E415}"/>
                </c:ext>
              </c:extLst>
            </c:dLbl>
            <c:spPr>
              <a:noFill/>
              <a:ln>
                <a:solidFill>
                  <a:schemeClr val="bg2">
                    <a:lumMod val="50000"/>
                  </a:schemeClr>
                </a:solid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'R4高齢無職 '!$M$3:$N$3</c:f>
              <c:strCache>
                <c:ptCount val="2"/>
                <c:pt idx="0">
                  <c:v>支出</c:v>
                </c:pt>
                <c:pt idx="1">
                  <c:v>収入</c:v>
                </c:pt>
              </c:strCache>
            </c:strRef>
          </c:cat>
          <c:val>
            <c:numRef>
              <c:f>'R4高齢無職 '!$M$6:$N$6</c:f>
              <c:numCache>
                <c:formatCode>#,##0</c:formatCode>
                <c:ptCount val="2"/>
                <c:pt idx="1">
                  <c:v>26233</c:v>
                </c:pt>
              </c:numCache>
            </c:numRef>
          </c:val>
          <c:extLst>
            <c:ext xmlns:c16="http://schemas.microsoft.com/office/drawing/2014/chart" uri="{C3380CC4-5D6E-409C-BE32-E72D297353CC}">
              <c16:uniqueId val="{00000005-C0CA-4378-9F16-80C9C359E415}"/>
            </c:ext>
          </c:extLst>
        </c:ser>
        <c:ser>
          <c:idx val="3"/>
          <c:order val="3"/>
          <c:tx>
            <c:strRef>
              <c:f>'R4高齢無職 '!$L$7</c:f>
              <c:strCache>
                <c:ptCount val="1"/>
                <c:pt idx="0">
                  <c:v>非消費支出</c:v>
                </c:pt>
              </c:strCache>
            </c:strRef>
          </c:tx>
          <c:spPr>
            <a:solidFill>
              <a:schemeClr val="accent4"/>
            </a:solidFill>
            <a:ln>
              <a:noFill/>
            </a:ln>
            <a:effectLst/>
          </c:spPr>
          <c:invertIfNegative val="0"/>
          <c:dLbls>
            <c:dLbl>
              <c:idx val="0"/>
              <c:layout>
                <c:manualLayout>
                  <c:x val="2.5870145164822934E-2"/>
                  <c:y val="0.13328664669128759"/>
                </c:manualLayout>
              </c:layout>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ext>
                <c:ext xmlns:c16="http://schemas.microsoft.com/office/drawing/2014/chart" uri="{C3380CC4-5D6E-409C-BE32-E72D297353CC}">
                  <c16:uniqueId val="{00000006-C0CA-4378-9F16-80C9C359E415}"/>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'R4高齢無職 '!$M$3:$N$3</c:f>
              <c:strCache>
                <c:ptCount val="2"/>
                <c:pt idx="0">
                  <c:v>支出</c:v>
                </c:pt>
                <c:pt idx="1">
                  <c:v>収入</c:v>
                </c:pt>
              </c:strCache>
            </c:strRef>
          </c:cat>
          <c:val>
            <c:numRef>
              <c:f>'R4高齢無職 '!$M$7:$N$7</c:f>
              <c:numCache>
                <c:formatCode>General</c:formatCode>
                <c:ptCount val="2"/>
                <c:pt idx="0" formatCode="#,##0">
                  <c:v>32788</c:v>
                </c:pt>
              </c:numCache>
            </c:numRef>
          </c:val>
          <c:extLst>
            <c:ext xmlns:c16="http://schemas.microsoft.com/office/drawing/2014/chart" uri="{C3380CC4-5D6E-409C-BE32-E72D297353CC}">
              <c16:uniqueId val="{00000007-C0CA-4378-9F16-80C9C359E415}"/>
            </c:ext>
          </c:extLst>
        </c:ser>
        <c:ser>
          <c:idx val="4"/>
          <c:order val="4"/>
          <c:tx>
            <c:strRef>
              <c:f>'R4高齢無職 '!$L$8</c:f>
              <c:strCache>
                <c:ptCount val="1"/>
                <c:pt idx="0">
                  <c:v>食料</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'R4高齢無職 '!$M$3:$N$3</c:f>
              <c:strCache>
                <c:ptCount val="2"/>
                <c:pt idx="0">
                  <c:v>支出</c:v>
                </c:pt>
                <c:pt idx="1">
                  <c:v>収入</c:v>
                </c:pt>
              </c:strCache>
            </c:strRef>
          </c:cat>
          <c:val>
            <c:numRef>
              <c:f>'R4高齢無職 '!$M$8:$N$8</c:f>
              <c:numCache>
                <c:formatCode>General</c:formatCode>
                <c:ptCount val="2"/>
                <c:pt idx="0" formatCode="#,##0">
                  <c:v>71013</c:v>
                </c:pt>
              </c:numCache>
            </c:numRef>
          </c:val>
          <c:extLst>
            <c:ext xmlns:c16="http://schemas.microsoft.com/office/drawing/2014/chart" uri="{C3380CC4-5D6E-409C-BE32-E72D297353CC}">
              <c16:uniqueId val="{00000008-C0CA-4378-9F16-80C9C359E415}"/>
            </c:ext>
          </c:extLst>
        </c:ser>
        <c:ser>
          <c:idx val="5"/>
          <c:order val="5"/>
          <c:tx>
            <c:strRef>
              <c:f>'R4高齢無職 '!$L$9</c:f>
              <c:strCache>
                <c:ptCount val="1"/>
                <c:pt idx="0">
                  <c:v>住居</c:v>
                </c:pt>
              </c:strCache>
            </c:strRef>
          </c:tx>
          <c:spPr>
            <a:solidFill>
              <a:schemeClr val="accent6"/>
            </a:solidFill>
            <a:ln>
              <a:noFill/>
            </a:ln>
            <a:effectLst/>
          </c:spPr>
          <c:invertIfNegative val="0"/>
          <c:dLbls>
            <c:dLbl>
              <c:idx val="0"/>
              <c:layout>
                <c:manualLayout>
                  <c:x val="-0.1416795723713665"/>
                  <c:y val="-0.13302739206081124"/>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9-C0CA-4378-9F16-80C9C359E415}"/>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'R4高齢無職 '!$M$3:$N$3</c:f>
              <c:strCache>
                <c:ptCount val="2"/>
                <c:pt idx="0">
                  <c:v>支出</c:v>
                </c:pt>
                <c:pt idx="1">
                  <c:v>収入</c:v>
                </c:pt>
              </c:strCache>
            </c:strRef>
          </c:cat>
          <c:val>
            <c:numRef>
              <c:f>'R4高齢無職 '!$M$9:$N$9</c:f>
              <c:numCache>
                <c:formatCode>General</c:formatCode>
                <c:ptCount val="2"/>
                <c:pt idx="0" formatCode="#,##0">
                  <c:v>16533</c:v>
                </c:pt>
              </c:numCache>
            </c:numRef>
          </c:val>
          <c:extLst>
            <c:ext xmlns:c16="http://schemas.microsoft.com/office/drawing/2014/chart" uri="{C3380CC4-5D6E-409C-BE32-E72D297353CC}">
              <c16:uniqueId val="{0000000A-C0CA-4378-9F16-80C9C359E415}"/>
            </c:ext>
          </c:extLst>
        </c:ser>
        <c:ser>
          <c:idx val="6"/>
          <c:order val="6"/>
          <c:tx>
            <c:strRef>
              <c:f>'R4高齢無職 '!$L$10</c:f>
              <c:strCache>
                <c:ptCount val="1"/>
                <c:pt idx="0">
                  <c:v>光熱・水道</c:v>
                </c:pt>
              </c:strCache>
            </c:strRef>
          </c:tx>
          <c:spPr>
            <a:solidFill>
              <a:schemeClr val="accent1">
                <a:lumMod val="60000"/>
              </a:schemeClr>
            </a:solidFill>
            <a:ln>
              <a:noFill/>
            </a:ln>
            <a:effectLst/>
          </c:spPr>
          <c:invertIfNegative val="0"/>
          <c:dLbls>
            <c:dLbl>
              <c:idx val="0"/>
              <c:layout>
                <c:manualLayout>
                  <c:x val="-6.9760404436449541E-2"/>
                  <c:y val="0.1270192553364457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B-C0CA-4378-9F16-80C9C359E415}"/>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'R4高齢無職 '!$M$3:$N$3</c:f>
              <c:strCache>
                <c:ptCount val="2"/>
                <c:pt idx="0">
                  <c:v>支出</c:v>
                </c:pt>
                <c:pt idx="1">
                  <c:v>収入</c:v>
                </c:pt>
              </c:strCache>
            </c:strRef>
          </c:cat>
          <c:val>
            <c:numRef>
              <c:f>'R4高齢無職 '!$M$10:$N$10</c:f>
              <c:numCache>
                <c:formatCode>General</c:formatCode>
                <c:ptCount val="2"/>
                <c:pt idx="0" formatCode="#,##0">
                  <c:v>24112</c:v>
                </c:pt>
              </c:numCache>
            </c:numRef>
          </c:val>
          <c:extLst>
            <c:ext xmlns:c16="http://schemas.microsoft.com/office/drawing/2014/chart" uri="{C3380CC4-5D6E-409C-BE32-E72D297353CC}">
              <c16:uniqueId val="{0000000C-C0CA-4378-9F16-80C9C359E415}"/>
            </c:ext>
          </c:extLst>
        </c:ser>
        <c:ser>
          <c:idx val="7"/>
          <c:order val="7"/>
          <c:tx>
            <c:strRef>
              <c:f>'R4高齢無職 '!$L$11</c:f>
              <c:strCache>
                <c:ptCount val="1"/>
                <c:pt idx="0">
                  <c:v>家具・家事用品</c:v>
                </c:pt>
              </c:strCache>
            </c:strRef>
          </c:tx>
          <c:spPr>
            <a:solidFill>
              <a:schemeClr val="accent2">
                <a:lumMod val="60000"/>
              </a:schemeClr>
            </a:solidFill>
            <a:ln>
              <a:noFill/>
            </a:ln>
            <a:effectLst/>
          </c:spPr>
          <c:invertIfNegative val="0"/>
          <c:dLbls>
            <c:dLbl>
              <c:idx val="0"/>
              <c:layout>
                <c:manualLayout>
                  <c:x val="-0.10889897733850747"/>
                  <c:y val="-0.16637015072893513"/>
                </c:manualLayout>
              </c:layout>
              <c:tx>
                <c:rich>
                  <a:bodyPr rot="0" spcFirstLastPara="1" vertOverflow="clip" horzOverflow="clip" vert="horz" wrap="square" lIns="36576" tIns="18288" rIns="36576" bIns="18288" anchor="ctr" anchorCtr="1">
                    <a:spAutoFit/>
                  </a:bodyPr>
                  <a:lstStyle/>
                  <a:p>
                    <a:pPr>
                      <a:defRPr sz="1000" b="1" i="0" u="none" strike="noStrike" kern="1200" baseline="0">
                        <a:solidFill>
                          <a:sysClr val="windowText" lastClr="000000"/>
                        </a:solidFill>
                        <a:latin typeface="+mn-lt"/>
                        <a:ea typeface="+mn-ea"/>
                        <a:cs typeface="+mn-cs"/>
                      </a:defRPr>
                    </a:pPr>
                    <a:fld id="{781E62C6-4DDE-4F96-99FA-AAEBC0CEAC5E}" type="SERIESNAME">
                      <a:rPr lang="ja-JP" altLang="en-US" sz="1000" b="1"/>
                      <a:pPr>
                        <a:defRPr sz="1000" b="1">
                          <a:solidFill>
                            <a:sysClr val="windowText" lastClr="000000"/>
                          </a:solidFill>
                        </a:defRPr>
                      </a:pPr>
                      <a:t>[系列名]</a:t>
                    </a:fld>
                    <a:r>
                      <a:rPr lang="en-US" altLang="ja-JP" sz="1000" b="1" baseline="0"/>
                      <a:t>, </a:t>
                    </a:r>
                    <a:fld id="{34F0716E-C326-41A9-A86C-9EA265D7A1C9}" type="VALUE">
                      <a:rPr lang="en-US" altLang="ja-JP" sz="1000" b="1" baseline="0"/>
                      <a:pPr>
                        <a:defRPr sz="1000" b="1">
                          <a:solidFill>
                            <a:sysClr val="windowText" lastClr="000000"/>
                          </a:solidFill>
                        </a:defRPr>
                      </a:pPr>
                      <a:t>[値]</a:t>
                    </a:fld>
                    <a:endParaRPr lang="en-US" altLang="ja-JP" sz="1000" b="1" baseline="0"/>
                  </a:p>
                </c:rich>
              </c:tx>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D-C0CA-4378-9F16-80C9C359E415}"/>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'R4高齢無職 '!$M$3:$N$3</c:f>
              <c:strCache>
                <c:ptCount val="2"/>
                <c:pt idx="0">
                  <c:v>支出</c:v>
                </c:pt>
                <c:pt idx="1">
                  <c:v>収入</c:v>
                </c:pt>
              </c:strCache>
            </c:strRef>
          </c:cat>
          <c:val>
            <c:numRef>
              <c:f>'R4高齢無職 '!$M$11:$N$11</c:f>
              <c:numCache>
                <c:formatCode>General</c:formatCode>
                <c:ptCount val="2"/>
                <c:pt idx="0" formatCode="#,##0">
                  <c:v>10559</c:v>
                </c:pt>
              </c:numCache>
            </c:numRef>
          </c:val>
          <c:extLst>
            <c:ext xmlns:c16="http://schemas.microsoft.com/office/drawing/2014/chart" uri="{C3380CC4-5D6E-409C-BE32-E72D297353CC}">
              <c16:uniqueId val="{0000000E-C0CA-4378-9F16-80C9C359E415}"/>
            </c:ext>
          </c:extLst>
        </c:ser>
        <c:ser>
          <c:idx val="8"/>
          <c:order val="8"/>
          <c:tx>
            <c:strRef>
              <c:f>'R4高齢無職 '!$L$12</c:f>
              <c:strCache>
                <c:ptCount val="1"/>
                <c:pt idx="0">
                  <c:v>被服及び履物</c:v>
                </c:pt>
              </c:strCache>
            </c:strRef>
          </c:tx>
          <c:spPr>
            <a:solidFill>
              <a:schemeClr val="accent3">
                <a:lumMod val="60000"/>
              </a:schemeClr>
            </a:solidFill>
            <a:ln>
              <a:noFill/>
            </a:ln>
            <a:effectLst/>
          </c:spPr>
          <c:invertIfNegative val="0"/>
          <c:dLbls>
            <c:dLbl>
              <c:idx val="0"/>
              <c:layout>
                <c:manualLayout>
                  <c:x val="-1.4037650218483359E-2"/>
                  <c:y val="0.1809437205305089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F-C0CA-4378-9F16-80C9C359E415}"/>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'R4高齢無職 '!$M$3:$N$3</c:f>
              <c:strCache>
                <c:ptCount val="2"/>
                <c:pt idx="0">
                  <c:v>支出</c:v>
                </c:pt>
                <c:pt idx="1">
                  <c:v>収入</c:v>
                </c:pt>
              </c:strCache>
            </c:strRef>
          </c:cat>
          <c:val>
            <c:numRef>
              <c:f>'R4高齢無職 '!$M$12:$N$12</c:f>
              <c:numCache>
                <c:formatCode>General</c:formatCode>
                <c:ptCount val="2"/>
                <c:pt idx="0" formatCode="#,##0">
                  <c:v>5140</c:v>
                </c:pt>
              </c:numCache>
            </c:numRef>
          </c:val>
          <c:extLst>
            <c:ext xmlns:c16="http://schemas.microsoft.com/office/drawing/2014/chart" uri="{C3380CC4-5D6E-409C-BE32-E72D297353CC}">
              <c16:uniqueId val="{00000010-C0CA-4378-9F16-80C9C359E415}"/>
            </c:ext>
          </c:extLst>
        </c:ser>
        <c:ser>
          <c:idx val="9"/>
          <c:order val="9"/>
          <c:tx>
            <c:strRef>
              <c:f>'R4高齢無職 '!$L$13</c:f>
              <c:strCache>
                <c:ptCount val="1"/>
                <c:pt idx="0">
                  <c:v>保健医療</c:v>
                </c:pt>
              </c:strCache>
            </c:strRef>
          </c:tx>
          <c:spPr>
            <a:solidFill>
              <a:schemeClr val="accent4">
                <a:lumMod val="60000"/>
              </a:schemeClr>
            </a:solidFill>
            <a:ln>
              <a:noFill/>
            </a:ln>
            <a:effectLst/>
          </c:spPr>
          <c:invertIfNegative val="0"/>
          <c:dLbls>
            <c:dLbl>
              <c:idx val="0"/>
              <c:layout>
                <c:manualLayout>
                  <c:x val="1.9004491743593609E-2"/>
                  <c:y val="-0.13102546392227288"/>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1-C0CA-4378-9F16-80C9C359E415}"/>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00" b="1"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'R4高齢無職 '!$M$3:$N$3</c:f>
              <c:strCache>
                <c:ptCount val="2"/>
                <c:pt idx="0">
                  <c:v>支出</c:v>
                </c:pt>
                <c:pt idx="1">
                  <c:v>収入</c:v>
                </c:pt>
              </c:strCache>
            </c:strRef>
          </c:cat>
          <c:val>
            <c:numRef>
              <c:f>'R4高齢無職 '!$M$13:$N$13</c:f>
              <c:numCache>
                <c:formatCode>General</c:formatCode>
                <c:ptCount val="2"/>
                <c:pt idx="0" formatCode="#,##0">
                  <c:v>15920</c:v>
                </c:pt>
              </c:numCache>
            </c:numRef>
          </c:val>
          <c:extLst>
            <c:ext xmlns:c16="http://schemas.microsoft.com/office/drawing/2014/chart" uri="{C3380CC4-5D6E-409C-BE32-E72D297353CC}">
              <c16:uniqueId val="{00000012-C0CA-4378-9F16-80C9C359E415}"/>
            </c:ext>
          </c:extLst>
        </c:ser>
        <c:ser>
          <c:idx val="10"/>
          <c:order val="10"/>
          <c:tx>
            <c:strRef>
              <c:f>'R4高齢無職 '!$L$14</c:f>
              <c:strCache>
                <c:ptCount val="1"/>
                <c:pt idx="0">
                  <c:v>交通・通信</c:v>
                </c:pt>
              </c:strCache>
            </c:strRef>
          </c:tx>
          <c:spPr>
            <a:solidFill>
              <a:schemeClr val="accent5">
                <a:lumMod val="60000"/>
              </a:schemeClr>
            </a:solidFill>
            <a:ln>
              <a:noFill/>
            </a:ln>
            <a:effectLst/>
          </c:spPr>
          <c:invertIfNegative val="0"/>
          <c:dLbls>
            <c:dLbl>
              <c:idx val="0"/>
              <c:layout>
                <c:manualLayout>
                  <c:x val="-1.0399014760637888E-2"/>
                  <c:y val="0.1133145193134043"/>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3-C0CA-4378-9F16-80C9C359E415}"/>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'R4高齢無職 '!$M$3:$N$3</c:f>
              <c:strCache>
                <c:ptCount val="2"/>
                <c:pt idx="0">
                  <c:v>支出</c:v>
                </c:pt>
                <c:pt idx="1">
                  <c:v>収入</c:v>
                </c:pt>
              </c:strCache>
            </c:strRef>
          </c:cat>
          <c:val>
            <c:numRef>
              <c:f>'R4高齢無職 '!$M$14:$N$14</c:f>
              <c:numCache>
                <c:formatCode>General</c:formatCode>
                <c:ptCount val="2"/>
                <c:pt idx="0" formatCode="#,##0">
                  <c:v>28606</c:v>
                </c:pt>
              </c:numCache>
            </c:numRef>
          </c:val>
          <c:extLst>
            <c:ext xmlns:c16="http://schemas.microsoft.com/office/drawing/2014/chart" uri="{C3380CC4-5D6E-409C-BE32-E72D297353CC}">
              <c16:uniqueId val="{00000014-C0CA-4378-9F16-80C9C359E415}"/>
            </c:ext>
          </c:extLst>
        </c:ser>
        <c:ser>
          <c:idx val="11"/>
          <c:order val="11"/>
          <c:tx>
            <c:strRef>
              <c:f>'R4高齢無職 '!$L$15</c:f>
              <c:strCache>
                <c:ptCount val="1"/>
                <c:pt idx="0">
                  <c:v>教育</c:v>
                </c:pt>
              </c:strCache>
            </c:strRef>
          </c:tx>
          <c:spPr>
            <a:solidFill>
              <a:schemeClr val="accent6">
                <a:lumMod val="60000"/>
              </a:schemeClr>
            </a:solidFill>
            <a:ln>
              <a:noFill/>
            </a:ln>
            <a:effectLst/>
          </c:spPr>
          <c:invertIfNegative val="0"/>
          <c:dLbls>
            <c:dLbl>
              <c:idx val="0"/>
              <c:layout>
                <c:manualLayout>
                  <c:x val="2.6334416235460588E-2"/>
                  <c:y val="-0.20182189174111415"/>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5-C0CA-4378-9F16-80C9C359E415}"/>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'R4高齢無職 '!$M$3:$N$3</c:f>
              <c:strCache>
                <c:ptCount val="2"/>
                <c:pt idx="0">
                  <c:v>支出</c:v>
                </c:pt>
                <c:pt idx="1">
                  <c:v>収入</c:v>
                </c:pt>
              </c:strCache>
            </c:strRef>
          </c:cat>
          <c:val>
            <c:numRef>
              <c:f>'R4高齢無職 '!$M$15:$N$15</c:f>
              <c:numCache>
                <c:formatCode>General</c:formatCode>
                <c:ptCount val="2"/>
                <c:pt idx="0" formatCode="#,##0">
                  <c:v>355</c:v>
                </c:pt>
              </c:numCache>
            </c:numRef>
          </c:val>
          <c:extLst>
            <c:ext xmlns:c16="http://schemas.microsoft.com/office/drawing/2014/chart" uri="{C3380CC4-5D6E-409C-BE32-E72D297353CC}">
              <c16:uniqueId val="{00000016-C0CA-4378-9F16-80C9C359E415}"/>
            </c:ext>
          </c:extLst>
        </c:ser>
        <c:ser>
          <c:idx val="12"/>
          <c:order val="12"/>
          <c:tx>
            <c:strRef>
              <c:f>'R4高齢無職 '!$L$16</c:f>
              <c:strCache>
                <c:ptCount val="1"/>
                <c:pt idx="0">
                  <c:v>教養娯楽</c:v>
                </c:pt>
              </c:strCache>
            </c:strRef>
          </c:tx>
          <c:spPr>
            <a:solidFill>
              <a:schemeClr val="accent1">
                <a:lumMod val="80000"/>
                <a:lumOff val="20000"/>
              </a:schemeClr>
            </a:solidFill>
            <a:ln>
              <a:noFill/>
            </a:ln>
            <a:effectLst/>
          </c:spPr>
          <c:invertIfNegative val="0"/>
          <c:dLbls>
            <c:dLbl>
              <c:idx val="0"/>
              <c:layout>
                <c:manualLayout>
                  <c:x val="1.823985408116735E-3"/>
                  <c:y val="6.3643611810049374E-3"/>
                </c:manualLayout>
              </c:layout>
              <c:tx>
                <c:rich>
                  <a:bodyPr/>
                  <a:lstStyle/>
                  <a:p>
                    <a:fld id="{D4B193F8-6DDA-4190-9724-8C6C407C01F8}" type="SERIESNAME">
                      <a:rPr lang="ja-JP" altLang="en-US" sz="1000" b="1"/>
                      <a:pPr/>
                      <a:t>[系列名]</a:t>
                    </a:fld>
                    <a:endParaRPr lang="ja-JP" altLang="en-US" sz="1000" b="1"/>
                  </a:p>
                  <a:p>
                    <a:r>
                      <a:rPr lang="en-US" altLang="ja-JP" sz="1000" b="1" baseline="0"/>
                      <a:t>, </a:t>
                    </a:r>
                    <a:fld id="{CF11DCFA-0942-4A90-BB91-D1EEE5C3A03C}" type="VALUE">
                      <a:rPr lang="en-US" altLang="ja-JP" sz="1000" b="1" baseline="0"/>
                      <a:pPr/>
                      <a:t>[値]</a:t>
                    </a:fld>
                    <a:endParaRPr lang="en-US" altLang="ja-JP" sz="1000" b="1"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7-C0CA-4378-9F16-80C9C359E415}"/>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'R4高齢無職 '!$M$3:$N$3</c:f>
              <c:strCache>
                <c:ptCount val="2"/>
                <c:pt idx="0">
                  <c:v>支出</c:v>
                </c:pt>
                <c:pt idx="1">
                  <c:v>収入</c:v>
                </c:pt>
              </c:strCache>
            </c:strRef>
          </c:cat>
          <c:val>
            <c:numRef>
              <c:f>'R4高齢無職 '!$M$16:$N$16</c:f>
              <c:numCache>
                <c:formatCode>General</c:formatCode>
                <c:ptCount val="2"/>
                <c:pt idx="0" formatCode="#,##0">
                  <c:v>21697</c:v>
                </c:pt>
              </c:numCache>
            </c:numRef>
          </c:val>
          <c:extLst>
            <c:ext xmlns:c16="http://schemas.microsoft.com/office/drawing/2014/chart" uri="{C3380CC4-5D6E-409C-BE32-E72D297353CC}">
              <c16:uniqueId val="{00000018-C0CA-4378-9F16-80C9C359E415}"/>
            </c:ext>
          </c:extLst>
        </c:ser>
        <c:ser>
          <c:idx val="13"/>
          <c:order val="13"/>
          <c:tx>
            <c:strRef>
              <c:f>'R4高齢無職 '!$L$17</c:f>
              <c:strCache>
                <c:ptCount val="1"/>
                <c:pt idx="0">
                  <c:v>交際費</c:v>
                </c:pt>
              </c:strCache>
            </c:strRef>
          </c:tx>
          <c:spPr>
            <a:solidFill>
              <a:schemeClr val="accent2">
                <a:lumMod val="80000"/>
                <a:lumOff val="20000"/>
              </a:schemeClr>
            </a:solidFill>
            <a:ln>
              <a:noFill/>
            </a:ln>
            <a:effectLst/>
          </c:spPr>
          <c:invertIfNegative val="0"/>
          <c:dLbls>
            <c:dLbl>
              <c:idx val="0"/>
              <c:layout>
                <c:manualLayout>
                  <c:x val="4.1319799579030203E-2"/>
                  <c:y val="-0.13583563235080587"/>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9-C0CA-4378-9F16-80C9C359E415}"/>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'R4高齢無職 '!$M$3:$N$3</c:f>
              <c:strCache>
                <c:ptCount val="2"/>
                <c:pt idx="0">
                  <c:v>支出</c:v>
                </c:pt>
                <c:pt idx="1">
                  <c:v>収入</c:v>
                </c:pt>
              </c:strCache>
            </c:strRef>
          </c:cat>
          <c:val>
            <c:numRef>
              <c:f>'R4高齢無職 '!$M$17:$N$17</c:f>
              <c:numCache>
                <c:formatCode>General</c:formatCode>
                <c:ptCount val="2"/>
                <c:pt idx="0" formatCode="#,##0">
                  <c:v>19200</c:v>
                </c:pt>
              </c:numCache>
            </c:numRef>
          </c:val>
          <c:extLst>
            <c:ext xmlns:c16="http://schemas.microsoft.com/office/drawing/2014/chart" uri="{C3380CC4-5D6E-409C-BE32-E72D297353CC}">
              <c16:uniqueId val="{0000001A-C0CA-4378-9F16-80C9C359E415}"/>
            </c:ext>
          </c:extLst>
        </c:ser>
        <c:ser>
          <c:idx val="14"/>
          <c:order val="14"/>
          <c:tx>
            <c:strRef>
              <c:f>'R4高齢無職 '!$L$18</c:f>
              <c:strCache>
                <c:ptCount val="1"/>
                <c:pt idx="0">
                  <c:v>その他</c:v>
                </c:pt>
              </c:strCache>
            </c:strRef>
          </c:tx>
          <c:spPr>
            <a:solidFill>
              <a:schemeClr val="accent3">
                <a:lumMod val="80000"/>
                <a:lumOff val="20000"/>
              </a:schemeClr>
            </a:solidFill>
            <a:ln>
              <a:noFill/>
            </a:ln>
            <a:effectLst/>
          </c:spPr>
          <c:invertIfNegative val="0"/>
          <c:dLbls>
            <c:dLbl>
              <c:idx val="0"/>
              <c:layout>
                <c:manualLayout>
                  <c:x val="1.8239854081166013E-3"/>
                  <c:y val="9.3353151386102746E-3"/>
                </c:manualLayout>
              </c:layout>
              <c:tx>
                <c:rich>
                  <a:bodyPr rot="0" spcFirstLastPara="1" vertOverflow="clip" horzOverflow="clip" vert="horz" wrap="square" lIns="36576" tIns="18288" rIns="36576" bIns="18288" anchor="ctr" anchorCtr="1">
                    <a:spAutoFit/>
                  </a:bodyPr>
                  <a:lstStyle/>
                  <a:p>
                    <a:pPr>
                      <a:defRPr sz="1000" b="1" i="0" u="none" strike="noStrike" kern="1200" baseline="0">
                        <a:solidFill>
                          <a:sysClr val="windowText" lastClr="000000"/>
                        </a:solidFill>
                        <a:latin typeface="+mn-lt"/>
                        <a:ea typeface="+mn-ea"/>
                        <a:cs typeface="+mn-cs"/>
                      </a:defRPr>
                    </a:pPr>
                    <a:fld id="{34B1899A-E662-407B-9957-1073C3BCA57C}" type="SERIESNAME">
                      <a:rPr lang="ja-JP" altLang="en-US" sz="1000" b="1"/>
                      <a:pPr>
                        <a:defRPr sz="1000" b="1">
                          <a:solidFill>
                            <a:sysClr val="windowText" lastClr="000000"/>
                          </a:solidFill>
                        </a:defRPr>
                      </a:pPr>
                      <a:t>[系列名]</a:t>
                    </a:fld>
                    <a:r>
                      <a:rPr lang="en-US" altLang="ja-JP" sz="1000" b="1" baseline="0"/>
                      <a:t>,</a:t>
                    </a:r>
                  </a:p>
                  <a:p>
                    <a:pPr>
                      <a:defRPr sz="1000" b="1">
                        <a:solidFill>
                          <a:sysClr val="windowText" lastClr="000000"/>
                        </a:solidFill>
                      </a:defRPr>
                    </a:pPr>
                    <a:r>
                      <a:rPr lang="en-US" altLang="ja-JP" sz="1000" b="1" baseline="0"/>
                      <a:t> </a:t>
                    </a:r>
                    <a:fld id="{06AED7D6-4B77-4D26-ACB2-DE02081E0DA3}" type="VALUE">
                      <a:rPr lang="en-US" altLang="ja-JP" sz="1000" b="1" baseline="0"/>
                      <a:pPr>
                        <a:defRPr sz="1000" b="1">
                          <a:solidFill>
                            <a:sysClr val="windowText" lastClr="000000"/>
                          </a:solidFill>
                        </a:defRPr>
                      </a:pPr>
                      <a:t>[値]</a:t>
                    </a:fld>
                    <a:endParaRPr lang="en-US" altLang="ja-JP" sz="1000" b="1" baseline="0"/>
                  </a:p>
                </c:rich>
              </c:tx>
              <c:spPr>
                <a:noFill/>
                <a:ln>
                  <a:noFill/>
                </a:ln>
                <a:effectLst/>
              </c:spPr>
              <c:txPr>
                <a:bodyPr rot="0" spcFirstLastPara="1" vertOverflow="clip" horzOverflow="clip" vert="horz" wrap="square" lIns="36576" tIns="18288" rIns="36576" bIns="18288" anchor="ctr" anchorCtr="1">
                  <a:spAutoFit/>
                </a:bodyPr>
                <a:lstStyle/>
                <a:p>
                  <a:pPr>
                    <a:defRPr sz="10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1B-C0CA-4378-9F16-80C9C359E415}"/>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'R4高齢無職 '!$M$3:$N$3</c:f>
              <c:strCache>
                <c:ptCount val="2"/>
                <c:pt idx="0">
                  <c:v>支出</c:v>
                </c:pt>
                <c:pt idx="1">
                  <c:v>収入</c:v>
                </c:pt>
              </c:strCache>
            </c:strRef>
          </c:cat>
          <c:val>
            <c:numRef>
              <c:f>'R4高齢無職 '!$M$18:$N$18</c:f>
              <c:numCache>
                <c:formatCode>General</c:formatCode>
                <c:ptCount val="2"/>
                <c:pt idx="0" formatCode="#,##0">
                  <c:v>27692</c:v>
                </c:pt>
              </c:numCache>
            </c:numRef>
          </c:val>
          <c:extLst>
            <c:ext xmlns:c16="http://schemas.microsoft.com/office/drawing/2014/chart" uri="{C3380CC4-5D6E-409C-BE32-E72D297353CC}">
              <c16:uniqueId val="{0000001C-C0CA-4378-9F16-80C9C359E415}"/>
            </c:ext>
          </c:extLst>
        </c:ser>
        <c:dLbls>
          <c:showLegendKey val="0"/>
          <c:showVal val="0"/>
          <c:showCatName val="0"/>
          <c:showSerName val="0"/>
          <c:showPercent val="0"/>
          <c:showBubbleSize val="0"/>
        </c:dLbls>
        <c:gapWidth val="150"/>
        <c:overlap val="100"/>
        <c:axId val="539094264"/>
        <c:axId val="539094920"/>
      </c:barChart>
      <c:catAx>
        <c:axId val="539094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ja-JP"/>
          </a:p>
        </c:txPr>
        <c:crossAx val="539094920"/>
        <c:crosses val="autoZero"/>
        <c:auto val="1"/>
        <c:lblAlgn val="ctr"/>
        <c:lblOffset val="100"/>
        <c:noMultiLvlLbl val="0"/>
      </c:catAx>
      <c:valAx>
        <c:axId val="5390949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39094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ja-JP" altLang="en-US">
                <a:solidFill>
                  <a:sysClr val="windowText" lastClr="000000"/>
                </a:solidFill>
              </a:rPr>
              <a:t>高齢無職二人以上世帯の家計収支 －</a:t>
            </a:r>
            <a:r>
              <a:rPr lang="en-US" altLang="ja-JP">
                <a:solidFill>
                  <a:sysClr val="windowText" lastClr="000000"/>
                </a:solidFill>
              </a:rPr>
              <a:t>2021</a:t>
            </a:r>
            <a:r>
              <a:rPr lang="ja-JP" altLang="en-US">
                <a:solidFill>
                  <a:sysClr val="windowText" lastClr="000000"/>
                </a:solidFill>
              </a:rPr>
              <a:t>年－</a:t>
            </a:r>
          </a:p>
        </c:rich>
      </c:tx>
      <c:layout>
        <c:manualLayout>
          <c:xMode val="edge"/>
          <c:yMode val="edge"/>
          <c:x val="3.3965223097112862E-2"/>
          <c:y val="3.703703703703703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ja-JP"/>
        </a:p>
      </c:txPr>
    </c:title>
    <c:autoTitleDeleted val="0"/>
    <c:plotArea>
      <c:layout/>
      <c:barChart>
        <c:barDir val="bar"/>
        <c:grouping val="percentStacked"/>
        <c:varyColors val="0"/>
        <c:ser>
          <c:idx val="0"/>
          <c:order val="0"/>
          <c:tx>
            <c:strRef>
              <c:f>'R3高齢無職 '!$L$4</c:f>
              <c:strCache>
                <c:ptCount val="1"/>
                <c:pt idx="0">
                  <c:v>社会保障給付</c:v>
                </c:pt>
              </c:strCache>
            </c:strRef>
          </c:tx>
          <c:spPr>
            <a:solidFill>
              <a:schemeClr val="accent1"/>
            </a:solidFill>
            <a:ln>
              <a:noFill/>
            </a:ln>
            <a:effectLst/>
          </c:spPr>
          <c:invertIfNegative val="0"/>
          <c:dLbls>
            <c:dLbl>
              <c:idx val="1"/>
              <c:tx>
                <c:rich>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b="1" baseline="0"/>
                      <a:t>社会保障給付</a:t>
                    </a:r>
                    <a:r>
                      <a:rPr lang="en-US" altLang="ja-JP" b="1" baseline="0"/>
                      <a:t>, </a:t>
                    </a:r>
                    <a:fld id="{6ED97330-82E3-484D-A6B1-0F8892E9756E}" type="VALUE">
                      <a:rPr lang="en-US" altLang="ja-JP" b="1" baseline="0"/>
                      <a:pPr>
                        <a:defRPr sz="1200" b="1">
                          <a:solidFill>
                            <a:schemeClr val="bg1"/>
                          </a:solidFill>
                        </a:defRPr>
                      </a:pPr>
                      <a:t>[値]</a:t>
                    </a:fld>
                    <a:endParaRPr lang="en-US" altLang="ja-JP" b="1" baseline="0"/>
                  </a:p>
                </c:rich>
              </c:tx>
              <c:spPr>
                <a:noFill/>
                <a:ln>
                  <a:noFill/>
                </a:ln>
                <a:effectLst/>
              </c:spPr>
              <c:txPr>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0-0844-46BA-B287-58649BA9ECE1}"/>
                </c:ext>
              </c:extLst>
            </c:dLbl>
            <c:spPr>
              <a:noFill/>
              <a:ln>
                <a:no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'R3高齢無職 '!$M$3:$N$3</c:f>
              <c:strCache>
                <c:ptCount val="2"/>
                <c:pt idx="0">
                  <c:v>支出</c:v>
                </c:pt>
                <c:pt idx="1">
                  <c:v>収入</c:v>
                </c:pt>
              </c:strCache>
            </c:strRef>
          </c:cat>
          <c:val>
            <c:numRef>
              <c:f>'R3高齢無職 '!$M$4:$N$4</c:f>
              <c:numCache>
                <c:formatCode>#,##0</c:formatCode>
                <c:ptCount val="2"/>
                <c:pt idx="1">
                  <c:v>197097</c:v>
                </c:pt>
              </c:numCache>
            </c:numRef>
          </c:val>
          <c:extLst>
            <c:ext xmlns:c16="http://schemas.microsoft.com/office/drawing/2014/chart" uri="{C3380CC4-5D6E-409C-BE32-E72D297353CC}">
              <c16:uniqueId val="{00000001-0844-46BA-B287-58649BA9ECE1}"/>
            </c:ext>
          </c:extLst>
        </c:ser>
        <c:ser>
          <c:idx val="1"/>
          <c:order val="1"/>
          <c:tx>
            <c:strRef>
              <c:f>'R3高齢無職 '!$L$5</c:f>
              <c:strCache>
                <c:ptCount val="1"/>
                <c:pt idx="0">
                  <c:v>その他</c:v>
                </c:pt>
              </c:strCache>
            </c:strRef>
          </c:tx>
          <c:spPr>
            <a:solidFill>
              <a:schemeClr val="accent2"/>
            </a:solidFill>
            <a:ln>
              <a:noFill/>
            </a:ln>
            <a:effectLst/>
          </c:spPr>
          <c:invertIfNegative val="0"/>
          <c:dLbls>
            <c:dLbl>
              <c:idx val="1"/>
              <c:layout>
                <c:manualLayout>
                  <c:x val="-8.7019902265978724E-4"/>
                  <c:y val="1.4340464079157706E-3"/>
                </c:manualLayout>
              </c:layout>
              <c:tx>
                <c:rich>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sz="1200" b="1">
                        <a:solidFill>
                          <a:schemeClr val="bg1"/>
                        </a:solidFill>
                      </a:rPr>
                      <a:t>その他、</a:t>
                    </a:r>
                    <a:fld id="{D5E7E261-C226-4C96-9734-1F2571E154F0}" type="VALUE">
                      <a:rPr lang="en-US" altLang="ja-JP" sz="1200" b="1">
                        <a:solidFill>
                          <a:schemeClr val="bg1"/>
                        </a:solidFill>
                      </a:rPr>
                      <a:pPr>
                        <a:defRPr sz="1200" b="1">
                          <a:solidFill>
                            <a:schemeClr val="bg1"/>
                          </a:solidFill>
                        </a:defRPr>
                      </a:pPr>
                      <a:t>[値]</a:t>
                    </a:fld>
                    <a:endParaRPr lang="ja-JP" altLang="en-US" sz="1200" b="1">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10845822397200351"/>
                      <c:h val="0.12493073782443861"/>
                    </c:manualLayout>
                  </c15:layout>
                  <c15:dlblFieldTable/>
                  <c15:showDataLabelsRange val="0"/>
                </c:ext>
                <c:ext xmlns:c16="http://schemas.microsoft.com/office/drawing/2014/chart" uri="{C3380CC4-5D6E-409C-BE32-E72D297353CC}">
                  <c16:uniqueId val="{00000002-0844-46BA-B287-58649BA9ECE1}"/>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'!$M$5:$N$5</c:f>
              <c:numCache>
                <c:formatCode>#,##0</c:formatCode>
                <c:ptCount val="2"/>
                <c:pt idx="1">
                  <c:v>48219</c:v>
                </c:pt>
              </c:numCache>
            </c:numRef>
          </c:val>
          <c:extLst>
            <c:ext xmlns:c16="http://schemas.microsoft.com/office/drawing/2014/chart" uri="{C3380CC4-5D6E-409C-BE32-E72D297353CC}">
              <c16:uniqueId val="{00000003-0844-46BA-B287-58649BA9ECE1}"/>
            </c:ext>
          </c:extLst>
        </c:ser>
        <c:ser>
          <c:idx val="2"/>
          <c:order val="2"/>
          <c:tx>
            <c:strRef>
              <c:f>'R3高齢無職 '!$L$6</c:f>
              <c:strCache>
                <c:ptCount val="1"/>
                <c:pt idx="0">
                  <c:v>不足分</c:v>
                </c:pt>
              </c:strCache>
            </c:strRef>
          </c:tx>
          <c:spPr>
            <a:solidFill>
              <a:schemeClr val="accent3"/>
            </a:solidFill>
            <a:ln>
              <a:noFill/>
            </a:ln>
            <a:effectLst/>
          </c:spPr>
          <c:invertIfNegative val="0"/>
          <c:dLbls>
            <c:dLbl>
              <c:idx val="1"/>
              <c:layout>
                <c:manualLayout>
                  <c:x val="-1.8277505872705265E-2"/>
                  <c:y val="-0.22919536386154923"/>
                </c:manualLayout>
              </c:layout>
              <c:spPr>
                <a:noFill/>
                <a:ln>
                  <a:solidFill>
                    <a:schemeClr val="bg2">
                      <a:lumMod val="90000"/>
                    </a:schemeClr>
                  </a:solidFill>
                </a:ln>
                <a:effectLst/>
              </c:spPr>
              <c:txPr>
                <a:bodyPr rot="0" spcFirstLastPara="1" vertOverflow="ellipsis" vert="horz" wrap="square" lIns="38100" tIns="19050" rIns="38100" bIns="19050" anchor="ctr" anchorCtr="1">
                  <a:spAutoFit/>
                </a:bodyPr>
                <a:lstStyle/>
                <a:p>
                  <a:pPr>
                    <a:defRPr sz="16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extLst>
                <c:ext xmlns:c15="http://schemas.microsoft.com/office/drawing/2012/chart" uri="{CE6537A1-D6FC-4f65-9D91-7224C49458BB}">
                  <c15:layout>
                    <c:manualLayout>
                      <c:w val="0.14278258645301295"/>
                      <c:h val="0.14331760017355696"/>
                    </c:manualLayout>
                  </c15:layout>
                </c:ext>
                <c:ext xmlns:c16="http://schemas.microsoft.com/office/drawing/2014/chart" uri="{C3380CC4-5D6E-409C-BE32-E72D297353CC}">
                  <c16:uniqueId val="{00000004-0844-46BA-B287-58649BA9ECE1}"/>
                </c:ext>
              </c:extLst>
            </c:dLbl>
            <c:spPr>
              <a:noFill/>
              <a:ln>
                <a:solidFill>
                  <a:schemeClr val="bg2">
                    <a:lumMod val="50000"/>
                  </a:schemeClr>
                </a:solid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'!$M$6:$N$6</c:f>
              <c:numCache>
                <c:formatCode>#,##0</c:formatCode>
                <c:ptCount val="2"/>
                <c:pt idx="1">
                  <c:v>16903</c:v>
                </c:pt>
              </c:numCache>
            </c:numRef>
          </c:val>
          <c:extLst>
            <c:ext xmlns:c16="http://schemas.microsoft.com/office/drawing/2014/chart" uri="{C3380CC4-5D6E-409C-BE32-E72D297353CC}">
              <c16:uniqueId val="{00000005-0844-46BA-B287-58649BA9ECE1}"/>
            </c:ext>
          </c:extLst>
        </c:ser>
        <c:ser>
          <c:idx val="3"/>
          <c:order val="3"/>
          <c:tx>
            <c:strRef>
              <c:f>'R3高齢無職 '!$L$7</c:f>
              <c:strCache>
                <c:ptCount val="1"/>
                <c:pt idx="0">
                  <c:v>非消費支出</c:v>
                </c:pt>
              </c:strCache>
            </c:strRef>
          </c:tx>
          <c:spPr>
            <a:solidFill>
              <a:srgbClr val="FFFF00"/>
            </a:solidFill>
            <a:ln>
              <a:noFill/>
            </a:ln>
            <a:effectLst/>
          </c:spPr>
          <c:invertIfNegative val="0"/>
          <c:dPt>
            <c:idx val="0"/>
            <c:invertIfNegative val="0"/>
            <c:bubble3D val="0"/>
            <c:spPr>
              <a:solidFill>
                <a:srgbClr val="FFC000"/>
              </a:solidFill>
              <a:ln>
                <a:noFill/>
              </a:ln>
              <a:effectLst/>
            </c:spPr>
            <c:extLst>
              <c:ext xmlns:c16="http://schemas.microsoft.com/office/drawing/2014/chart" uri="{C3380CC4-5D6E-409C-BE32-E72D297353CC}">
                <c16:uniqueId val="{00000006-0844-46BA-B287-58649BA9ECE1}"/>
              </c:ext>
            </c:extLst>
          </c:dPt>
          <c:dLbls>
            <c:dLbl>
              <c:idx val="0"/>
              <c:layout>
                <c:manualLayout>
                  <c:x val="2.5870145164822934E-2"/>
                  <c:y val="0.1332866466912875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6-0844-46BA-B287-58649BA9ECE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'!$M$7:$N$7</c:f>
              <c:numCache>
                <c:formatCode>General</c:formatCode>
                <c:ptCount val="2"/>
                <c:pt idx="0" formatCode="#,##0">
                  <c:v>32763</c:v>
                </c:pt>
              </c:numCache>
            </c:numRef>
          </c:val>
          <c:extLst>
            <c:ext xmlns:c16="http://schemas.microsoft.com/office/drawing/2014/chart" uri="{C3380CC4-5D6E-409C-BE32-E72D297353CC}">
              <c16:uniqueId val="{00000007-0844-46BA-B287-58649BA9ECE1}"/>
            </c:ext>
          </c:extLst>
        </c:ser>
        <c:ser>
          <c:idx val="4"/>
          <c:order val="4"/>
          <c:tx>
            <c:strRef>
              <c:f>'R3高齢無職 '!$L$8</c:f>
              <c:strCache>
                <c:ptCount val="1"/>
                <c:pt idx="0">
                  <c:v>食料</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'!$M$8:$N$8</c:f>
              <c:numCache>
                <c:formatCode>General</c:formatCode>
                <c:ptCount val="2"/>
                <c:pt idx="0" formatCode="#,##0">
                  <c:v>69191</c:v>
                </c:pt>
              </c:numCache>
            </c:numRef>
          </c:val>
          <c:extLst>
            <c:ext xmlns:c16="http://schemas.microsoft.com/office/drawing/2014/chart" uri="{C3380CC4-5D6E-409C-BE32-E72D297353CC}">
              <c16:uniqueId val="{00000008-0844-46BA-B287-58649BA9ECE1}"/>
            </c:ext>
          </c:extLst>
        </c:ser>
        <c:ser>
          <c:idx val="5"/>
          <c:order val="5"/>
          <c:tx>
            <c:strRef>
              <c:f>'R3高齢無職 '!$L$9</c:f>
              <c:strCache>
                <c:ptCount val="1"/>
                <c:pt idx="0">
                  <c:v>住居</c:v>
                </c:pt>
              </c:strCache>
            </c:strRef>
          </c:tx>
          <c:spPr>
            <a:solidFill>
              <a:schemeClr val="accent6"/>
            </a:solidFill>
            <a:ln>
              <a:noFill/>
            </a:ln>
            <a:effectLst/>
          </c:spPr>
          <c:invertIfNegative val="0"/>
          <c:dLbls>
            <c:dLbl>
              <c:idx val="0"/>
              <c:layout>
                <c:manualLayout>
                  <c:x val="-0.11365066370807617"/>
                  <c:y val="-0.13302741463537154"/>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9-0844-46BA-B287-58649BA9ECE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'!$M$9:$N$9</c:f>
              <c:numCache>
                <c:formatCode>General</c:formatCode>
                <c:ptCount val="2"/>
                <c:pt idx="0" formatCode="#,##0">
                  <c:v>16385</c:v>
                </c:pt>
              </c:numCache>
            </c:numRef>
          </c:val>
          <c:extLst>
            <c:ext xmlns:c16="http://schemas.microsoft.com/office/drawing/2014/chart" uri="{C3380CC4-5D6E-409C-BE32-E72D297353CC}">
              <c16:uniqueId val="{0000000A-0844-46BA-B287-58649BA9ECE1}"/>
            </c:ext>
          </c:extLst>
        </c:ser>
        <c:ser>
          <c:idx val="6"/>
          <c:order val="6"/>
          <c:tx>
            <c:strRef>
              <c:f>'R3高齢無職 '!$L$10</c:f>
              <c:strCache>
                <c:ptCount val="1"/>
                <c:pt idx="0">
                  <c:v>光熱・水道</c:v>
                </c:pt>
              </c:strCache>
            </c:strRef>
          </c:tx>
          <c:spPr>
            <a:solidFill>
              <a:schemeClr val="accent1">
                <a:lumMod val="60000"/>
              </a:schemeClr>
            </a:solidFill>
            <a:ln>
              <a:noFill/>
            </a:ln>
            <a:effectLst/>
          </c:spPr>
          <c:invertIfNegative val="0"/>
          <c:dLbls>
            <c:dLbl>
              <c:idx val="0"/>
              <c:layout>
                <c:manualLayout>
                  <c:x val="-6.9760404436449541E-2"/>
                  <c:y val="0.1270192553364457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B-0844-46BA-B287-58649BA9ECE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'R3高齢無職 '!$M$3:$N$3</c:f>
              <c:strCache>
                <c:ptCount val="2"/>
                <c:pt idx="0">
                  <c:v>支出</c:v>
                </c:pt>
                <c:pt idx="1">
                  <c:v>収入</c:v>
                </c:pt>
              </c:strCache>
            </c:strRef>
          </c:cat>
          <c:val>
            <c:numRef>
              <c:f>'R3高齢無職 '!$M$10:$N$10</c:f>
              <c:numCache>
                <c:formatCode>General</c:formatCode>
                <c:ptCount val="2"/>
                <c:pt idx="0" formatCode="#,##0">
                  <c:v>20959</c:v>
                </c:pt>
              </c:numCache>
            </c:numRef>
          </c:val>
          <c:extLst>
            <c:ext xmlns:c16="http://schemas.microsoft.com/office/drawing/2014/chart" uri="{C3380CC4-5D6E-409C-BE32-E72D297353CC}">
              <c16:uniqueId val="{0000000C-0844-46BA-B287-58649BA9ECE1}"/>
            </c:ext>
          </c:extLst>
        </c:ser>
        <c:ser>
          <c:idx val="7"/>
          <c:order val="7"/>
          <c:tx>
            <c:strRef>
              <c:f>'R3高齢無職 '!$L$11</c:f>
              <c:strCache>
                <c:ptCount val="1"/>
                <c:pt idx="0">
                  <c:v>家具・家事用品</c:v>
                </c:pt>
              </c:strCache>
            </c:strRef>
          </c:tx>
          <c:spPr>
            <a:solidFill>
              <a:schemeClr val="accent2">
                <a:lumMod val="60000"/>
              </a:schemeClr>
            </a:solidFill>
            <a:ln>
              <a:noFill/>
            </a:ln>
            <a:effectLst/>
          </c:spPr>
          <c:invertIfNegative val="0"/>
          <c:dLbls>
            <c:dLbl>
              <c:idx val="0"/>
              <c:layout>
                <c:manualLayout>
                  <c:x val="-8.287213072374161E-2"/>
                  <c:y val="-0.14695902246668918"/>
                </c:manualLayout>
              </c:layout>
              <c:tx>
                <c:rich>
                  <a:bodyPr/>
                  <a:lstStyle/>
                  <a:p>
                    <a:fld id="{781E62C6-4DDE-4F96-99FA-AAEBC0CEAC5E}" type="SERIESNAME">
                      <a:rPr lang="ja-JP" altLang="en-US" sz="1100"/>
                      <a:pPr/>
                      <a:t>[系列名]</a:t>
                    </a:fld>
                    <a:r>
                      <a:rPr lang="en-US" altLang="ja-JP" baseline="0"/>
                      <a:t>, </a:t>
                    </a:r>
                    <a:fld id="{34F0716E-C326-41A9-A86C-9EA265D7A1C9}"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0844-46BA-B287-58649BA9ECE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'!$M$11:$N$11</c:f>
              <c:numCache>
                <c:formatCode>General</c:formatCode>
                <c:ptCount val="2"/>
                <c:pt idx="0" formatCode="#,##0">
                  <c:v>10492</c:v>
                </c:pt>
              </c:numCache>
            </c:numRef>
          </c:val>
          <c:extLst>
            <c:ext xmlns:c16="http://schemas.microsoft.com/office/drawing/2014/chart" uri="{C3380CC4-5D6E-409C-BE32-E72D297353CC}">
              <c16:uniqueId val="{0000000E-0844-46BA-B287-58649BA9ECE1}"/>
            </c:ext>
          </c:extLst>
        </c:ser>
        <c:ser>
          <c:idx val="8"/>
          <c:order val="8"/>
          <c:tx>
            <c:strRef>
              <c:f>'R3高齢無職 '!$L$12</c:f>
              <c:strCache>
                <c:ptCount val="1"/>
                <c:pt idx="0">
                  <c:v>被服及び履物</c:v>
                </c:pt>
              </c:strCache>
            </c:strRef>
          </c:tx>
          <c:spPr>
            <a:solidFill>
              <a:schemeClr val="accent3">
                <a:lumMod val="60000"/>
              </a:schemeClr>
            </a:solidFill>
            <a:ln>
              <a:noFill/>
            </a:ln>
            <a:effectLst/>
          </c:spPr>
          <c:invertIfNegative val="0"/>
          <c:dLbls>
            <c:dLbl>
              <c:idx val="0"/>
              <c:layout>
                <c:manualLayout>
                  <c:x val="-1.4037650218483359E-2"/>
                  <c:y val="0.1809437205305089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F-0844-46BA-B287-58649BA9ECE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'!$M$12:$N$12</c:f>
              <c:numCache>
                <c:formatCode>General</c:formatCode>
                <c:ptCount val="2"/>
                <c:pt idx="0" formatCode="#,##0">
                  <c:v>5223</c:v>
                </c:pt>
              </c:numCache>
            </c:numRef>
          </c:val>
          <c:extLst>
            <c:ext xmlns:c16="http://schemas.microsoft.com/office/drawing/2014/chart" uri="{C3380CC4-5D6E-409C-BE32-E72D297353CC}">
              <c16:uniqueId val="{00000010-0844-46BA-B287-58649BA9ECE1}"/>
            </c:ext>
          </c:extLst>
        </c:ser>
        <c:ser>
          <c:idx val="9"/>
          <c:order val="9"/>
          <c:tx>
            <c:strRef>
              <c:f>'R3高齢無職 '!$L$13</c:f>
              <c:strCache>
                <c:ptCount val="1"/>
                <c:pt idx="0">
                  <c:v>保健医療</c:v>
                </c:pt>
              </c:strCache>
            </c:strRef>
          </c:tx>
          <c:spPr>
            <a:solidFill>
              <a:schemeClr val="accent4">
                <a:lumMod val="60000"/>
              </a:schemeClr>
            </a:solidFill>
            <a:ln>
              <a:noFill/>
            </a:ln>
            <a:effectLst/>
          </c:spPr>
          <c:invertIfNegative val="0"/>
          <c:dLbls>
            <c:dLbl>
              <c:idx val="0"/>
              <c:layout>
                <c:manualLayout>
                  <c:x val="1.9004491743593609E-2"/>
                  <c:y val="-0.13102546392227288"/>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1-0844-46BA-B287-58649BA9ECE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'!$M$13:$N$13</c:f>
              <c:numCache>
                <c:formatCode>General</c:formatCode>
                <c:ptCount val="2"/>
                <c:pt idx="0" formatCode="#,##0">
                  <c:v>15592</c:v>
                </c:pt>
              </c:numCache>
            </c:numRef>
          </c:val>
          <c:extLst>
            <c:ext xmlns:c16="http://schemas.microsoft.com/office/drawing/2014/chart" uri="{C3380CC4-5D6E-409C-BE32-E72D297353CC}">
              <c16:uniqueId val="{00000012-0844-46BA-B287-58649BA9ECE1}"/>
            </c:ext>
          </c:extLst>
        </c:ser>
        <c:ser>
          <c:idx val="10"/>
          <c:order val="10"/>
          <c:tx>
            <c:strRef>
              <c:f>'R3高齢無職 '!$L$14</c:f>
              <c:strCache>
                <c:ptCount val="1"/>
                <c:pt idx="0">
                  <c:v>交通・通信</c:v>
                </c:pt>
              </c:strCache>
            </c:strRef>
          </c:tx>
          <c:spPr>
            <a:solidFill>
              <a:schemeClr val="accent5">
                <a:lumMod val="60000"/>
              </a:schemeClr>
            </a:solidFill>
            <a:ln>
              <a:noFill/>
            </a:ln>
            <a:effectLst/>
          </c:spPr>
          <c:invertIfNegative val="0"/>
          <c:dLbls>
            <c:dLbl>
              <c:idx val="0"/>
              <c:layout>
                <c:manualLayout>
                  <c:x val="-1.0399014760637888E-2"/>
                  <c:y val="0.1133145193134043"/>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3-0844-46BA-B287-58649BA9ECE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'!$M$14:$N$14</c:f>
              <c:numCache>
                <c:formatCode>General</c:formatCode>
                <c:ptCount val="2"/>
                <c:pt idx="0" formatCode="#,##0">
                  <c:v>27162</c:v>
                </c:pt>
              </c:numCache>
            </c:numRef>
          </c:val>
          <c:extLst>
            <c:ext xmlns:c16="http://schemas.microsoft.com/office/drawing/2014/chart" uri="{C3380CC4-5D6E-409C-BE32-E72D297353CC}">
              <c16:uniqueId val="{00000014-0844-46BA-B287-58649BA9ECE1}"/>
            </c:ext>
          </c:extLst>
        </c:ser>
        <c:ser>
          <c:idx val="11"/>
          <c:order val="11"/>
          <c:tx>
            <c:strRef>
              <c:f>'R3高齢無職 '!$L$15</c:f>
              <c:strCache>
                <c:ptCount val="1"/>
                <c:pt idx="0">
                  <c:v>教育</c:v>
                </c:pt>
              </c:strCache>
            </c:strRef>
          </c:tx>
          <c:spPr>
            <a:solidFill>
              <a:schemeClr val="accent6">
                <a:lumMod val="60000"/>
              </a:schemeClr>
            </a:solidFill>
            <a:ln>
              <a:noFill/>
            </a:ln>
            <a:effectLst/>
          </c:spPr>
          <c:invertIfNegative val="0"/>
          <c:dLbls>
            <c:dLbl>
              <c:idx val="0"/>
              <c:layout>
                <c:manualLayout>
                  <c:x val="5.8367533059735521E-2"/>
                  <c:y val="-0.1888812104513836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5-0844-46BA-B287-58649BA9ECE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'!$M$15:$N$15</c:f>
              <c:numCache>
                <c:formatCode>General</c:formatCode>
                <c:ptCount val="2"/>
                <c:pt idx="0" formatCode="#,##0">
                  <c:v>317</c:v>
                </c:pt>
              </c:numCache>
            </c:numRef>
          </c:val>
          <c:extLst>
            <c:ext xmlns:c16="http://schemas.microsoft.com/office/drawing/2014/chart" uri="{C3380CC4-5D6E-409C-BE32-E72D297353CC}">
              <c16:uniqueId val="{00000016-0844-46BA-B287-58649BA9ECE1}"/>
            </c:ext>
          </c:extLst>
        </c:ser>
        <c:ser>
          <c:idx val="12"/>
          <c:order val="12"/>
          <c:tx>
            <c:strRef>
              <c:f>'R3高齢無職 '!$L$16</c:f>
              <c:strCache>
                <c:ptCount val="1"/>
                <c:pt idx="0">
                  <c:v>教養娯楽</c:v>
                </c:pt>
              </c:strCache>
            </c:strRef>
          </c:tx>
          <c:spPr>
            <a:solidFill>
              <a:schemeClr val="accent1">
                <a:lumMod val="80000"/>
                <a:lumOff val="20000"/>
              </a:schemeClr>
            </a:solidFill>
            <a:ln>
              <a:noFill/>
            </a:ln>
            <a:effectLst/>
          </c:spPr>
          <c:invertIfNegative val="0"/>
          <c:dLbls>
            <c:dLbl>
              <c:idx val="0"/>
              <c:layout>
                <c:manualLayout>
                  <c:x val="1.823985408116735E-3"/>
                  <c:y val="6.3643611810049374E-3"/>
                </c:manualLayout>
              </c:layout>
              <c:tx>
                <c:rich>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fld id="{D4B193F8-6DDA-4190-9724-8C6C407C01F8}" type="SERIESNAME">
                      <a:rPr lang="ja-JP" altLang="en-US" sz="900"/>
                      <a:pPr>
                        <a:defRPr>
                          <a:solidFill>
                            <a:sysClr val="windowText" lastClr="000000"/>
                          </a:solidFill>
                        </a:defRPr>
                      </a:pPr>
                      <a:t>[系列名]</a:t>
                    </a:fld>
                    <a:endParaRPr lang="ja-JP" altLang="en-US" sz="900"/>
                  </a:p>
                  <a:p>
                    <a:pPr>
                      <a:defRPr>
                        <a:solidFill>
                          <a:sysClr val="windowText" lastClr="000000"/>
                        </a:solidFill>
                      </a:defRPr>
                    </a:pPr>
                    <a:r>
                      <a:rPr lang="en-US" altLang="ja-JP" sz="900" baseline="0"/>
                      <a:t>, </a:t>
                    </a:r>
                    <a:fld id="{CF11DCFA-0942-4A90-BB91-D1EEE5C3A03C}" type="VALUE">
                      <a:rPr lang="en-US" altLang="ja-JP" sz="900" baseline="0"/>
                      <a:pPr>
                        <a:defRPr>
                          <a:solidFill>
                            <a:sysClr val="windowText" lastClr="000000"/>
                          </a:solidFill>
                        </a:defRPr>
                      </a:pPr>
                      <a:t>[値]</a:t>
                    </a:fld>
                    <a:endParaRPr lang="en-US" altLang="ja-JP" sz="900" baseline="0"/>
                  </a:p>
                </c:rich>
              </c:tx>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7-0844-46BA-B287-58649BA9ECE1}"/>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'!$M$16:$N$16</c:f>
              <c:numCache>
                <c:formatCode>General</c:formatCode>
                <c:ptCount val="2"/>
                <c:pt idx="0" formatCode="#,##0">
                  <c:v>19758</c:v>
                </c:pt>
              </c:numCache>
            </c:numRef>
          </c:val>
          <c:extLst>
            <c:ext xmlns:c16="http://schemas.microsoft.com/office/drawing/2014/chart" uri="{C3380CC4-5D6E-409C-BE32-E72D297353CC}">
              <c16:uniqueId val="{00000018-0844-46BA-B287-58649BA9ECE1}"/>
            </c:ext>
          </c:extLst>
        </c:ser>
        <c:ser>
          <c:idx val="13"/>
          <c:order val="13"/>
          <c:tx>
            <c:strRef>
              <c:f>'R3高齢無職 '!$L$17</c:f>
              <c:strCache>
                <c:ptCount val="1"/>
                <c:pt idx="0">
                  <c:v>交際費</c:v>
                </c:pt>
              </c:strCache>
            </c:strRef>
          </c:tx>
          <c:spPr>
            <a:solidFill>
              <a:schemeClr val="accent2">
                <a:lumMod val="80000"/>
                <a:lumOff val="20000"/>
              </a:schemeClr>
            </a:solidFill>
            <a:ln>
              <a:noFill/>
            </a:ln>
            <a:effectLst/>
          </c:spPr>
          <c:invertIfNegative val="0"/>
          <c:dLbls>
            <c:dLbl>
              <c:idx val="0"/>
              <c:layout>
                <c:manualLayout>
                  <c:x val="5.733633501010732E-2"/>
                  <c:y val="-0.1358356658223668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9-0844-46BA-B287-58649BA9ECE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'!$M$17:$N$17</c:f>
              <c:numCache>
                <c:formatCode>General</c:formatCode>
                <c:ptCount val="2"/>
                <c:pt idx="0" formatCode="#,##0">
                  <c:v>17315</c:v>
                </c:pt>
              </c:numCache>
            </c:numRef>
          </c:val>
          <c:extLst>
            <c:ext xmlns:c16="http://schemas.microsoft.com/office/drawing/2014/chart" uri="{C3380CC4-5D6E-409C-BE32-E72D297353CC}">
              <c16:uniqueId val="{0000001A-0844-46BA-B287-58649BA9ECE1}"/>
            </c:ext>
          </c:extLst>
        </c:ser>
        <c:ser>
          <c:idx val="14"/>
          <c:order val="14"/>
          <c:tx>
            <c:strRef>
              <c:f>'R3高齢無職 '!$L$18</c:f>
              <c:strCache>
                <c:ptCount val="1"/>
                <c:pt idx="0">
                  <c:v>その他</c:v>
                </c:pt>
              </c:strCache>
            </c:strRef>
          </c:tx>
          <c:spPr>
            <a:solidFill>
              <a:schemeClr val="accent3">
                <a:lumMod val="80000"/>
                <a:lumOff val="20000"/>
              </a:schemeClr>
            </a:solidFill>
            <a:ln>
              <a:noFill/>
            </a:ln>
            <a:effectLst/>
          </c:spPr>
          <c:invertIfNegative val="0"/>
          <c:dLbls>
            <c:dLbl>
              <c:idx val="0"/>
              <c:layout>
                <c:manualLayout>
                  <c:x val="1.8239854081166013E-3"/>
                  <c:y val="9.3353151386102746E-3"/>
                </c:manualLayout>
              </c:layout>
              <c:tx>
                <c:rich>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fld id="{34B1899A-E662-407B-9957-1073C3BCA57C}" type="SERIESNAME">
                      <a:rPr lang="ja-JP" altLang="en-US"/>
                      <a:pPr>
                        <a:defRPr sz="1100">
                          <a:solidFill>
                            <a:sysClr val="windowText" lastClr="000000"/>
                          </a:solidFill>
                        </a:defRPr>
                      </a:pPr>
                      <a:t>[系列名]</a:t>
                    </a:fld>
                    <a:r>
                      <a:rPr lang="en-US" altLang="ja-JP" baseline="0"/>
                      <a:t>,</a:t>
                    </a:r>
                  </a:p>
                  <a:p>
                    <a:pPr>
                      <a:defRPr sz="1100">
                        <a:solidFill>
                          <a:sysClr val="windowText" lastClr="000000"/>
                        </a:solidFill>
                      </a:defRPr>
                    </a:pPr>
                    <a:r>
                      <a:rPr lang="en-US" altLang="ja-JP" baseline="0"/>
                      <a:t> </a:t>
                    </a:r>
                    <a:fld id="{06AED7D6-4B77-4D26-ACB2-DE02081E0DA3}" type="VALUE">
                      <a:rPr lang="en-US" altLang="ja-JP" baseline="0"/>
                      <a:pPr>
                        <a:defRPr sz="1100">
                          <a:solidFill>
                            <a:sysClr val="windowText" lastClr="000000"/>
                          </a:solidFill>
                        </a:defRPr>
                      </a:pPr>
                      <a:t>[値]</a:t>
                    </a:fld>
                    <a:endParaRPr lang="en-US" altLang="ja-JP" baseline="0"/>
                  </a:p>
                </c:rich>
              </c:tx>
              <c:spPr>
                <a:noFill/>
                <a:ln>
                  <a:no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1B-0844-46BA-B287-58649BA9ECE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'R3高齢無職 '!$M$3:$N$3</c:f>
              <c:strCache>
                <c:ptCount val="2"/>
                <c:pt idx="0">
                  <c:v>支出</c:v>
                </c:pt>
                <c:pt idx="1">
                  <c:v>収入</c:v>
                </c:pt>
              </c:strCache>
            </c:strRef>
          </c:cat>
          <c:val>
            <c:numRef>
              <c:f>'R3高齢無職 '!$M$18:$N$18</c:f>
              <c:numCache>
                <c:formatCode>General</c:formatCode>
                <c:ptCount val="2"/>
                <c:pt idx="0" formatCode="#,##0">
                  <c:v>27063</c:v>
                </c:pt>
              </c:numCache>
            </c:numRef>
          </c:val>
          <c:extLst>
            <c:ext xmlns:c16="http://schemas.microsoft.com/office/drawing/2014/chart" uri="{C3380CC4-5D6E-409C-BE32-E72D297353CC}">
              <c16:uniqueId val="{0000001C-0844-46BA-B287-58649BA9ECE1}"/>
            </c:ext>
          </c:extLst>
        </c:ser>
        <c:dLbls>
          <c:showLegendKey val="0"/>
          <c:showVal val="0"/>
          <c:showCatName val="0"/>
          <c:showSerName val="0"/>
          <c:showPercent val="0"/>
          <c:showBubbleSize val="0"/>
        </c:dLbls>
        <c:gapWidth val="150"/>
        <c:overlap val="100"/>
        <c:axId val="539094264"/>
        <c:axId val="539094920"/>
      </c:barChart>
      <c:catAx>
        <c:axId val="539094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ja-JP"/>
          </a:p>
        </c:txPr>
        <c:crossAx val="539094920"/>
        <c:crosses val="autoZero"/>
        <c:auto val="1"/>
        <c:lblAlgn val="ctr"/>
        <c:lblOffset val="100"/>
        <c:noMultiLvlLbl val="0"/>
      </c:catAx>
      <c:valAx>
        <c:axId val="5390949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39094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4">
    <c:autoUpdate val="0"/>
  </c:externalData>
  <c:userShapes r:id="rId5"/>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ja-JP" altLang="en-US">
                <a:solidFill>
                  <a:sysClr val="windowText" lastClr="000000"/>
                </a:solidFill>
              </a:rPr>
              <a:t>高齢無職二人以上世帯の家計収支 －</a:t>
            </a:r>
            <a:r>
              <a:rPr lang="en-US" altLang="ja-JP">
                <a:solidFill>
                  <a:sysClr val="windowText" lastClr="000000"/>
                </a:solidFill>
              </a:rPr>
              <a:t>2020</a:t>
            </a:r>
            <a:r>
              <a:rPr lang="ja-JP" altLang="en-US">
                <a:solidFill>
                  <a:sysClr val="windowText" lastClr="000000"/>
                </a:solidFill>
              </a:rPr>
              <a:t>年－</a:t>
            </a:r>
          </a:p>
        </c:rich>
      </c:tx>
      <c:layout>
        <c:manualLayout>
          <c:xMode val="edge"/>
          <c:yMode val="edge"/>
          <c:x val="3.3965223097112862E-2"/>
          <c:y val="3.703703703703703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ja-JP"/>
        </a:p>
      </c:txPr>
    </c:title>
    <c:autoTitleDeleted val="0"/>
    <c:plotArea>
      <c:layout/>
      <c:barChart>
        <c:barDir val="bar"/>
        <c:grouping val="percentStacked"/>
        <c:varyColors val="0"/>
        <c:ser>
          <c:idx val="0"/>
          <c:order val="0"/>
          <c:tx>
            <c:strRef>
              <c:f>'R2高齢無職 '!$L$4</c:f>
              <c:strCache>
                <c:ptCount val="1"/>
                <c:pt idx="0">
                  <c:v>社会保障給付</c:v>
                </c:pt>
              </c:strCache>
            </c:strRef>
          </c:tx>
          <c:spPr>
            <a:solidFill>
              <a:schemeClr val="accent1"/>
            </a:solidFill>
            <a:ln>
              <a:noFill/>
            </a:ln>
            <a:effectLst/>
          </c:spPr>
          <c:invertIfNegative val="0"/>
          <c:dLbls>
            <c:dLbl>
              <c:idx val="1"/>
              <c:tx>
                <c:rich>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b="1" baseline="0"/>
                      <a:t>社会保障給付</a:t>
                    </a:r>
                    <a:r>
                      <a:rPr lang="en-US" altLang="ja-JP" b="1" baseline="0"/>
                      <a:t>, </a:t>
                    </a:r>
                    <a:fld id="{6ED97330-82E3-484D-A6B1-0F8892E9756E}" type="VALUE">
                      <a:rPr lang="en-US" altLang="ja-JP" b="1" baseline="0"/>
                      <a:pPr>
                        <a:defRPr sz="1200" b="1">
                          <a:solidFill>
                            <a:schemeClr val="bg1"/>
                          </a:solidFill>
                        </a:defRPr>
                      </a:pPr>
                      <a:t>[値]</a:t>
                    </a:fld>
                    <a:endParaRPr lang="en-US" altLang="ja-JP" b="1" baseline="0"/>
                  </a:p>
                </c:rich>
              </c:tx>
              <c:spPr>
                <a:noFill/>
                <a:ln>
                  <a:noFill/>
                </a:ln>
                <a:effectLst/>
              </c:spPr>
              <c:txPr>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0-F37A-48AB-A610-C358AF06BBD2}"/>
                </c:ext>
              </c:extLst>
            </c:dLbl>
            <c:spPr>
              <a:noFill/>
              <a:ln>
                <a:no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'R2高齢無職 '!$M$3:$N$3</c:f>
              <c:strCache>
                <c:ptCount val="2"/>
                <c:pt idx="0">
                  <c:v>支出</c:v>
                </c:pt>
                <c:pt idx="1">
                  <c:v>収入</c:v>
                </c:pt>
              </c:strCache>
            </c:strRef>
          </c:cat>
          <c:val>
            <c:numRef>
              <c:f>'R2高齢無職 '!$M$4:$N$4</c:f>
              <c:numCache>
                <c:formatCode>#,##0</c:formatCode>
                <c:ptCount val="2"/>
                <c:pt idx="1">
                  <c:v>200667</c:v>
                </c:pt>
              </c:numCache>
            </c:numRef>
          </c:val>
          <c:extLst>
            <c:ext xmlns:c16="http://schemas.microsoft.com/office/drawing/2014/chart" uri="{C3380CC4-5D6E-409C-BE32-E72D297353CC}">
              <c16:uniqueId val="{00000001-F37A-48AB-A610-C358AF06BBD2}"/>
            </c:ext>
          </c:extLst>
        </c:ser>
        <c:ser>
          <c:idx val="1"/>
          <c:order val="1"/>
          <c:tx>
            <c:strRef>
              <c:f>'R2高齢無職 '!$L$5</c:f>
              <c:strCache>
                <c:ptCount val="1"/>
                <c:pt idx="0">
                  <c:v>その他</c:v>
                </c:pt>
              </c:strCache>
            </c:strRef>
          </c:tx>
          <c:spPr>
            <a:solidFill>
              <a:schemeClr val="accent2"/>
            </a:solidFill>
            <a:ln>
              <a:noFill/>
            </a:ln>
            <a:effectLst/>
          </c:spPr>
          <c:invertIfNegative val="0"/>
          <c:dLbls>
            <c:dLbl>
              <c:idx val="1"/>
              <c:layout>
                <c:manualLayout>
                  <c:x val="-8.7019902265978724E-4"/>
                  <c:y val="1.4340464079157706E-3"/>
                </c:manualLayout>
              </c:layout>
              <c:tx>
                <c:rich>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sz="1200" b="1">
                        <a:solidFill>
                          <a:schemeClr val="bg1"/>
                        </a:solidFill>
                      </a:rPr>
                      <a:t>その他、</a:t>
                    </a:r>
                    <a:fld id="{D5E7E261-C226-4C96-9734-1F2571E154F0}" type="VALUE">
                      <a:rPr lang="en-US" altLang="ja-JP" sz="1200" b="1">
                        <a:solidFill>
                          <a:schemeClr val="bg1"/>
                        </a:solidFill>
                      </a:rPr>
                      <a:pPr>
                        <a:defRPr sz="1200" b="1">
                          <a:solidFill>
                            <a:schemeClr val="bg1"/>
                          </a:solidFill>
                        </a:defRPr>
                      </a:pPr>
                      <a:t>[値]</a:t>
                    </a:fld>
                    <a:endParaRPr lang="ja-JP" altLang="en-US" sz="1200" b="1">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10845822397200351"/>
                      <c:h val="0.12493073782443861"/>
                    </c:manualLayout>
                  </c15:layout>
                  <c15:dlblFieldTable/>
                  <c15:showDataLabelsRange val="0"/>
                </c:ext>
                <c:ext xmlns:c16="http://schemas.microsoft.com/office/drawing/2014/chart" uri="{C3380CC4-5D6E-409C-BE32-E72D297353CC}">
                  <c16:uniqueId val="{00000002-F37A-48AB-A610-C358AF06BBD2}"/>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'!$M$5:$N$5</c:f>
              <c:numCache>
                <c:formatCode>#,##0</c:formatCode>
                <c:ptCount val="2"/>
                <c:pt idx="1">
                  <c:v>64022</c:v>
                </c:pt>
              </c:numCache>
            </c:numRef>
          </c:val>
          <c:extLst>
            <c:ext xmlns:c16="http://schemas.microsoft.com/office/drawing/2014/chart" uri="{C3380CC4-5D6E-409C-BE32-E72D297353CC}">
              <c16:uniqueId val="{00000003-F37A-48AB-A610-C358AF06BBD2}"/>
            </c:ext>
          </c:extLst>
        </c:ser>
        <c:ser>
          <c:idx val="2"/>
          <c:order val="2"/>
          <c:tx>
            <c:strRef>
              <c:f>'R2高齢無職 '!$L$6</c:f>
              <c:strCache>
                <c:ptCount val="1"/>
                <c:pt idx="0">
                  <c:v>不足分</c:v>
                </c:pt>
              </c:strCache>
            </c:strRef>
          </c:tx>
          <c:spPr>
            <a:solidFill>
              <a:schemeClr val="accent3"/>
            </a:solidFill>
            <a:ln>
              <a:noFill/>
            </a:ln>
            <a:effectLst/>
          </c:spPr>
          <c:invertIfNegative val="0"/>
          <c:dLbls>
            <c:dLbl>
              <c:idx val="1"/>
              <c:layout>
                <c:manualLayout>
                  <c:x val="-3.2731147044158582E-2"/>
                  <c:y val="-0.21959874630780429"/>
                </c:manualLayout>
              </c:layout>
              <c:spPr>
                <a:noFill/>
                <a:ln>
                  <a:solidFill>
                    <a:schemeClr val="bg2">
                      <a:lumMod val="90000"/>
                    </a:schemeClr>
                  </a:solid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4-F37A-48AB-A610-C358AF06BBD2}"/>
                </c:ext>
              </c:extLst>
            </c:dLbl>
            <c:spPr>
              <a:noFill/>
              <a:ln>
                <a:solidFill>
                  <a:schemeClr val="bg2">
                    <a:lumMod val="50000"/>
                  </a:schemeClr>
                </a:solid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'!$M$6:$N$6</c:f>
              <c:numCache>
                <c:formatCode>#,##0</c:formatCode>
                <c:ptCount val="2"/>
                <c:pt idx="1">
                  <c:v>1200</c:v>
                </c:pt>
              </c:numCache>
            </c:numRef>
          </c:val>
          <c:extLst>
            <c:ext xmlns:c16="http://schemas.microsoft.com/office/drawing/2014/chart" uri="{C3380CC4-5D6E-409C-BE32-E72D297353CC}">
              <c16:uniqueId val="{00000005-F37A-48AB-A610-C358AF06BBD2}"/>
            </c:ext>
          </c:extLst>
        </c:ser>
        <c:ser>
          <c:idx val="3"/>
          <c:order val="3"/>
          <c:tx>
            <c:strRef>
              <c:f>'R2高齢無職 '!$L$7</c:f>
              <c:strCache>
                <c:ptCount val="1"/>
                <c:pt idx="0">
                  <c:v>非消費支出</c:v>
                </c:pt>
              </c:strCache>
            </c:strRef>
          </c:tx>
          <c:spPr>
            <a:solidFill>
              <a:schemeClr val="accent4"/>
            </a:solidFill>
            <a:ln>
              <a:noFill/>
            </a:ln>
            <a:effectLst/>
          </c:spPr>
          <c:invertIfNegative val="0"/>
          <c:dLbls>
            <c:dLbl>
              <c:idx val="0"/>
              <c:layout>
                <c:manualLayout>
                  <c:x val="2.5870145164822934E-2"/>
                  <c:y val="0.1332866466912875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6-F37A-48AB-A610-C358AF06BBD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'!$M$7:$N$7</c:f>
              <c:numCache>
                <c:formatCode>General</c:formatCode>
                <c:ptCount val="2"/>
                <c:pt idx="0" formatCode="#,##0">
                  <c:v>33344</c:v>
                </c:pt>
              </c:numCache>
            </c:numRef>
          </c:val>
          <c:extLst>
            <c:ext xmlns:c16="http://schemas.microsoft.com/office/drawing/2014/chart" uri="{C3380CC4-5D6E-409C-BE32-E72D297353CC}">
              <c16:uniqueId val="{00000007-F37A-48AB-A610-C358AF06BBD2}"/>
            </c:ext>
          </c:extLst>
        </c:ser>
        <c:ser>
          <c:idx val="4"/>
          <c:order val="4"/>
          <c:tx>
            <c:strRef>
              <c:f>'R2高齢無職 '!$L$8</c:f>
              <c:strCache>
                <c:ptCount val="1"/>
                <c:pt idx="0">
                  <c:v>食料</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'!$M$8:$N$8</c:f>
              <c:numCache>
                <c:formatCode>General</c:formatCode>
                <c:ptCount val="2"/>
                <c:pt idx="0" formatCode="#,##0">
                  <c:v>70090</c:v>
                </c:pt>
              </c:numCache>
            </c:numRef>
          </c:val>
          <c:extLst>
            <c:ext xmlns:c16="http://schemas.microsoft.com/office/drawing/2014/chart" uri="{C3380CC4-5D6E-409C-BE32-E72D297353CC}">
              <c16:uniqueId val="{00000008-F37A-48AB-A610-C358AF06BBD2}"/>
            </c:ext>
          </c:extLst>
        </c:ser>
        <c:ser>
          <c:idx val="5"/>
          <c:order val="5"/>
          <c:tx>
            <c:strRef>
              <c:f>'R2高齢無職 '!$L$9</c:f>
              <c:strCache>
                <c:ptCount val="1"/>
                <c:pt idx="0">
                  <c:v>住居</c:v>
                </c:pt>
              </c:strCache>
            </c:strRef>
          </c:tx>
          <c:spPr>
            <a:solidFill>
              <a:schemeClr val="accent6"/>
            </a:solidFill>
            <a:ln>
              <a:noFill/>
            </a:ln>
            <a:effectLst/>
          </c:spPr>
          <c:invertIfNegative val="0"/>
          <c:dLbls>
            <c:dLbl>
              <c:idx val="0"/>
              <c:layout>
                <c:manualLayout>
                  <c:x val="-0.11365066370807617"/>
                  <c:y val="-0.13302741463537154"/>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9-F37A-48AB-A610-C358AF06BBD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'!$M$9:$N$9</c:f>
              <c:numCache>
                <c:formatCode>General</c:formatCode>
                <c:ptCount val="2"/>
                <c:pt idx="0" formatCode="#,##0">
                  <c:v>15119</c:v>
                </c:pt>
              </c:numCache>
            </c:numRef>
          </c:val>
          <c:extLst>
            <c:ext xmlns:c16="http://schemas.microsoft.com/office/drawing/2014/chart" uri="{C3380CC4-5D6E-409C-BE32-E72D297353CC}">
              <c16:uniqueId val="{0000000A-F37A-48AB-A610-C358AF06BBD2}"/>
            </c:ext>
          </c:extLst>
        </c:ser>
        <c:ser>
          <c:idx val="6"/>
          <c:order val="6"/>
          <c:tx>
            <c:strRef>
              <c:f>'R2高齢無職 '!$L$10</c:f>
              <c:strCache>
                <c:ptCount val="1"/>
                <c:pt idx="0">
                  <c:v>光熱・水道</c:v>
                </c:pt>
              </c:strCache>
            </c:strRef>
          </c:tx>
          <c:spPr>
            <a:solidFill>
              <a:schemeClr val="accent1">
                <a:lumMod val="60000"/>
              </a:schemeClr>
            </a:solidFill>
            <a:ln>
              <a:noFill/>
            </a:ln>
            <a:effectLst/>
          </c:spPr>
          <c:invertIfNegative val="0"/>
          <c:dLbls>
            <c:dLbl>
              <c:idx val="0"/>
              <c:layout>
                <c:manualLayout>
                  <c:x val="-6.9760404436449541E-2"/>
                  <c:y val="0.1270192553364457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B-F37A-48AB-A610-C358AF06BBD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'R2高齢無職 '!$M$3:$N$3</c:f>
              <c:strCache>
                <c:ptCount val="2"/>
                <c:pt idx="0">
                  <c:v>支出</c:v>
                </c:pt>
                <c:pt idx="1">
                  <c:v>収入</c:v>
                </c:pt>
              </c:strCache>
            </c:strRef>
          </c:cat>
          <c:val>
            <c:numRef>
              <c:f>'R2高齢無職 '!$M$10:$N$10</c:f>
              <c:numCache>
                <c:formatCode>General</c:formatCode>
                <c:ptCount val="2"/>
                <c:pt idx="0" formatCode="#,##0">
                  <c:v>21371</c:v>
                </c:pt>
              </c:numCache>
            </c:numRef>
          </c:val>
          <c:extLst>
            <c:ext xmlns:c16="http://schemas.microsoft.com/office/drawing/2014/chart" uri="{C3380CC4-5D6E-409C-BE32-E72D297353CC}">
              <c16:uniqueId val="{0000000C-F37A-48AB-A610-C358AF06BBD2}"/>
            </c:ext>
          </c:extLst>
        </c:ser>
        <c:ser>
          <c:idx val="7"/>
          <c:order val="7"/>
          <c:tx>
            <c:strRef>
              <c:f>'R2高齢無職 '!$L$11</c:f>
              <c:strCache>
                <c:ptCount val="1"/>
                <c:pt idx="0">
                  <c:v>家具・家事用品</c:v>
                </c:pt>
              </c:strCache>
            </c:strRef>
          </c:tx>
          <c:spPr>
            <a:solidFill>
              <a:schemeClr val="accent2">
                <a:lumMod val="60000"/>
              </a:schemeClr>
            </a:solidFill>
            <a:ln>
              <a:noFill/>
            </a:ln>
            <a:effectLst/>
          </c:spPr>
          <c:invertIfNegative val="0"/>
          <c:dLbls>
            <c:dLbl>
              <c:idx val="0"/>
              <c:layout>
                <c:manualLayout>
                  <c:x val="-8.287213072374161E-2"/>
                  <c:y val="-0.14695902246668918"/>
                </c:manualLayout>
              </c:layout>
              <c:tx>
                <c:rich>
                  <a:bodyPr/>
                  <a:lstStyle/>
                  <a:p>
                    <a:fld id="{781E62C6-4DDE-4F96-99FA-AAEBC0CEAC5E}" type="SERIESNAME">
                      <a:rPr lang="ja-JP" altLang="en-US" sz="1100"/>
                      <a:pPr/>
                      <a:t>[系列名]</a:t>
                    </a:fld>
                    <a:r>
                      <a:rPr lang="en-US" altLang="ja-JP" baseline="0"/>
                      <a:t>, </a:t>
                    </a:r>
                    <a:fld id="{34F0716E-C326-41A9-A86C-9EA265D7A1C9}"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F37A-48AB-A610-C358AF06BBD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'!$M$11:$N$11</c:f>
              <c:numCache>
                <c:formatCode>General</c:formatCode>
                <c:ptCount val="2"/>
                <c:pt idx="0" formatCode="#,##0">
                  <c:v>10807</c:v>
                </c:pt>
              </c:numCache>
            </c:numRef>
          </c:val>
          <c:extLst>
            <c:ext xmlns:c16="http://schemas.microsoft.com/office/drawing/2014/chart" uri="{C3380CC4-5D6E-409C-BE32-E72D297353CC}">
              <c16:uniqueId val="{0000000E-F37A-48AB-A610-C358AF06BBD2}"/>
            </c:ext>
          </c:extLst>
        </c:ser>
        <c:ser>
          <c:idx val="8"/>
          <c:order val="8"/>
          <c:tx>
            <c:strRef>
              <c:f>'R2高齢無職 '!$L$12</c:f>
              <c:strCache>
                <c:ptCount val="1"/>
                <c:pt idx="0">
                  <c:v>被服及び履物</c:v>
                </c:pt>
              </c:strCache>
            </c:strRef>
          </c:tx>
          <c:spPr>
            <a:solidFill>
              <a:schemeClr val="accent3">
                <a:lumMod val="60000"/>
              </a:schemeClr>
            </a:solidFill>
            <a:ln>
              <a:noFill/>
            </a:ln>
            <a:effectLst/>
          </c:spPr>
          <c:invertIfNegative val="0"/>
          <c:dLbls>
            <c:dLbl>
              <c:idx val="0"/>
              <c:layout>
                <c:manualLayout>
                  <c:x val="-1.4037650218483359E-2"/>
                  <c:y val="0.1809437205305089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F-F37A-48AB-A610-C358AF06BBD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'!$M$12:$N$12</c:f>
              <c:numCache>
                <c:formatCode>General</c:formatCode>
                <c:ptCount val="2"/>
                <c:pt idx="0" formatCode="#,##0">
                  <c:v>5050</c:v>
                </c:pt>
              </c:numCache>
            </c:numRef>
          </c:val>
          <c:extLst>
            <c:ext xmlns:c16="http://schemas.microsoft.com/office/drawing/2014/chart" uri="{C3380CC4-5D6E-409C-BE32-E72D297353CC}">
              <c16:uniqueId val="{00000010-F37A-48AB-A610-C358AF06BBD2}"/>
            </c:ext>
          </c:extLst>
        </c:ser>
        <c:ser>
          <c:idx val="9"/>
          <c:order val="9"/>
          <c:tx>
            <c:strRef>
              <c:f>'R2高齢無職 '!$L$13</c:f>
              <c:strCache>
                <c:ptCount val="1"/>
                <c:pt idx="0">
                  <c:v>保健医療</c:v>
                </c:pt>
              </c:strCache>
            </c:strRef>
          </c:tx>
          <c:spPr>
            <a:solidFill>
              <a:schemeClr val="accent4">
                <a:lumMod val="60000"/>
              </a:schemeClr>
            </a:solidFill>
            <a:ln>
              <a:noFill/>
            </a:ln>
            <a:effectLst/>
          </c:spPr>
          <c:invertIfNegative val="0"/>
          <c:dLbls>
            <c:dLbl>
              <c:idx val="0"/>
              <c:layout>
                <c:manualLayout>
                  <c:x val="1.9004491743593609E-2"/>
                  <c:y val="-0.13102546392227288"/>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1-F37A-48AB-A610-C358AF06BBD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'!$M$13:$N$13</c:f>
              <c:numCache>
                <c:formatCode>General</c:formatCode>
                <c:ptCount val="2"/>
                <c:pt idx="0" formatCode="#,##0">
                  <c:v>15926</c:v>
                </c:pt>
              </c:numCache>
            </c:numRef>
          </c:val>
          <c:extLst>
            <c:ext xmlns:c16="http://schemas.microsoft.com/office/drawing/2014/chart" uri="{C3380CC4-5D6E-409C-BE32-E72D297353CC}">
              <c16:uniqueId val="{00000012-F37A-48AB-A610-C358AF06BBD2}"/>
            </c:ext>
          </c:extLst>
        </c:ser>
        <c:ser>
          <c:idx val="10"/>
          <c:order val="10"/>
          <c:tx>
            <c:strRef>
              <c:f>'R2高齢無職 '!$L$14</c:f>
              <c:strCache>
                <c:ptCount val="1"/>
                <c:pt idx="0">
                  <c:v>交通・通信</c:v>
                </c:pt>
              </c:strCache>
            </c:strRef>
          </c:tx>
          <c:spPr>
            <a:solidFill>
              <a:schemeClr val="accent5">
                <a:lumMod val="60000"/>
              </a:schemeClr>
            </a:solidFill>
            <a:ln>
              <a:noFill/>
            </a:ln>
            <a:effectLst/>
          </c:spPr>
          <c:invertIfNegative val="0"/>
          <c:dLbls>
            <c:dLbl>
              <c:idx val="0"/>
              <c:layout>
                <c:manualLayout>
                  <c:x val="-1.0399014760637888E-2"/>
                  <c:y val="0.1133145193134043"/>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3-F37A-48AB-A610-C358AF06BBD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'!$M$14:$N$14</c:f>
              <c:numCache>
                <c:formatCode>General</c:formatCode>
                <c:ptCount val="2"/>
                <c:pt idx="0" formatCode="#,##0">
                  <c:v>27945</c:v>
                </c:pt>
              </c:numCache>
            </c:numRef>
          </c:val>
          <c:extLst>
            <c:ext xmlns:c16="http://schemas.microsoft.com/office/drawing/2014/chart" uri="{C3380CC4-5D6E-409C-BE32-E72D297353CC}">
              <c16:uniqueId val="{00000014-F37A-48AB-A610-C358AF06BBD2}"/>
            </c:ext>
          </c:extLst>
        </c:ser>
        <c:ser>
          <c:idx val="11"/>
          <c:order val="11"/>
          <c:tx>
            <c:strRef>
              <c:f>'R2高齢無職 '!$L$15</c:f>
              <c:strCache>
                <c:ptCount val="1"/>
                <c:pt idx="0">
                  <c:v>教育</c:v>
                </c:pt>
              </c:strCache>
            </c:strRef>
          </c:tx>
          <c:spPr>
            <a:solidFill>
              <a:schemeClr val="accent6">
                <a:lumMod val="60000"/>
              </a:schemeClr>
            </a:solidFill>
            <a:ln>
              <a:noFill/>
            </a:ln>
            <a:effectLst/>
          </c:spPr>
          <c:invertIfNegative val="0"/>
          <c:dLbls>
            <c:dLbl>
              <c:idx val="0"/>
              <c:layout>
                <c:manualLayout>
                  <c:x val="5.8367533059735521E-2"/>
                  <c:y val="-0.1888812104513836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5-F37A-48AB-A610-C358AF06BBD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'!$M$15:$N$15</c:f>
              <c:numCache>
                <c:formatCode>General</c:formatCode>
                <c:ptCount val="2"/>
                <c:pt idx="0" formatCode="#,##0">
                  <c:v>359</c:v>
                </c:pt>
              </c:numCache>
            </c:numRef>
          </c:val>
          <c:extLst>
            <c:ext xmlns:c16="http://schemas.microsoft.com/office/drawing/2014/chart" uri="{C3380CC4-5D6E-409C-BE32-E72D297353CC}">
              <c16:uniqueId val="{00000016-F37A-48AB-A610-C358AF06BBD2}"/>
            </c:ext>
          </c:extLst>
        </c:ser>
        <c:ser>
          <c:idx val="12"/>
          <c:order val="12"/>
          <c:tx>
            <c:strRef>
              <c:f>'R2高齢無職 '!$L$16</c:f>
              <c:strCache>
                <c:ptCount val="1"/>
                <c:pt idx="0">
                  <c:v>教養娯楽</c:v>
                </c:pt>
              </c:strCache>
            </c:strRef>
          </c:tx>
          <c:spPr>
            <a:solidFill>
              <a:schemeClr val="accent1">
                <a:lumMod val="80000"/>
                <a:lumOff val="20000"/>
              </a:schemeClr>
            </a:solidFill>
            <a:ln>
              <a:noFill/>
            </a:ln>
            <a:effectLst/>
          </c:spPr>
          <c:invertIfNegative val="0"/>
          <c:dLbls>
            <c:dLbl>
              <c:idx val="0"/>
              <c:layout>
                <c:manualLayout>
                  <c:x val="1.823985408116735E-3"/>
                  <c:y val="6.3643611810049374E-3"/>
                </c:manualLayout>
              </c:layout>
              <c:tx>
                <c:rich>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n-lt"/>
                        <a:ea typeface="+mn-ea"/>
                        <a:cs typeface="+mn-cs"/>
                      </a:defRPr>
                    </a:pPr>
                    <a:fld id="{D4B193F8-6DDA-4190-9724-8C6C407C01F8}" type="SERIESNAME">
                      <a:rPr lang="ja-JP" altLang="en-US" sz="1000"/>
                      <a:pPr>
                        <a:defRPr sz="1000">
                          <a:solidFill>
                            <a:sysClr val="windowText" lastClr="000000"/>
                          </a:solidFill>
                        </a:defRPr>
                      </a:pPr>
                      <a:t>[系列名]</a:t>
                    </a:fld>
                    <a:endParaRPr lang="ja-JP" altLang="en-US" sz="1000"/>
                  </a:p>
                  <a:p>
                    <a:pPr>
                      <a:defRPr sz="1000">
                        <a:solidFill>
                          <a:sysClr val="windowText" lastClr="000000"/>
                        </a:solidFill>
                      </a:defRPr>
                    </a:pPr>
                    <a:r>
                      <a:rPr lang="en-US" altLang="ja-JP" sz="1000" baseline="0"/>
                      <a:t>, </a:t>
                    </a:r>
                    <a:fld id="{CF11DCFA-0942-4A90-BB91-D1EEE5C3A03C}" type="VALUE">
                      <a:rPr lang="en-US" altLang="ja-JP" sz="1000" baseline="0"/>
                      <a:pPr>
                        <a:defRPr sz="1000">
                          <a:solidFill>
                            <a:sysClr val="windowText" lastClr="000000"/>
                          </a:solidFill>
                        </a:defRPr>
                      </a:pPr>
                      <a:t>[値]</a:t>
                    </a:fld>
                    <a:endParaRPr lang="en-US" altLang="ja-JP" sz="1000" baseline="0"/>
                  </a:p>
                </c:rich>
              </c:tx>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7-F37A-48AB-A610-C358AF06BBD2}"/>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'!$M$16:$N$16</c:f>
              <c:numCache>
                <c:formatCode>General</c:formatCode>
                <c:ptCount val="2"/>
                <c:pt idx="0" formatCode="#,##0">
                  <c:v>20066</c:v>
                </c:pt>
              </c:numCache>
            </c:numRef>
          </c:val>
          <c:extLst>
            <c:ext xmlns:c16="http://schemas.microsoft.com/office/drawing/2014/chart" uri="{C3380CC4-5D6E-409C-BE32-E72D297353CC}">
              <c16:uniqueId val="{00000018-F37A-48AB-A610-C358AF06BBD2}"/>
            </c:ext>
          </c:extLst>
        </c:ser>
        <c:ser>
          <c:idx val="13"/>
          <c:order val="13"/>
          <c:tx>
            <c:strRef>
              <c:f>'R2高齢無職 '!$L$17</c:f>
              <c:strCache>
                <c:ptCount val="1"/>
                <c:pt idx="0">
                  <c:v>交際費</c:v>
                </c:pt>
              </c:strCache>
            </c:strRef>
          </c:tx>
          <c:spPr>
            <a:solidFill>
              <a:schemeClr val="accent2">
                <a:lumMod val="80000"/>
                <a:lumOff val="20000"/>
              </a:schemeClr>
            </a:solidFill>
            <a:ln>
              <a:noFill/>
            </a:ln>
            <a:effectLst/>
          </c:spPr>
          <c:invertIfNegative val="0"/>
          <c:dLbls>
            <c:dLbl>
              <c:idx val="0"/>
              <c:layout>
                <c:manualLayout>
                  <c:x val="5.733633501010732E-2"/>
                  <c:y val="-0.1358356658223668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9-F37A-48AB-A610-C358AF06BBD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'!$M$17:$N$17</c:f>
              <c:numCache>
                <c:formatCode>General</c:formatCode>
                <c:ptCount val="2"/>
                <c:pt idx="0" formatCode="#,##0">
                  <c:v>17426</c:v>
                </c:pt>
              </c:numCache>
            </c:numRef>
          </c:val>
          <c:extLst>
            <c:ext xmlns:c16="http://schemas.microsoft.com/office/drawing/2014/chart" uri="{C3380CC4-5D6E-409C-BE32-E72D297353CC}">
              <c16:uniqueId val="{0000001A-F37A-48AB-A610-C358AF06BBD2}"/>
            </c:ext>
          </c:extLst>
        </c:ser>
        <c:ser>
          <c:idx val="14"/>
          <c:order val="14"/>
          <c:tx>
            <c:strRef>
              <c:f>'R2高齢無職 '!$L$18</c:f>
              <c:strCache>
                <c:ptCount val="1"/>
                <c:pt idx="0">
                  <c:v>その他</c:v>
                </c:pt>
              </c:strCache>
            </c:strRef>
          </c:tx>
          <c:spPr>
            <a:solidFill>
              <a:schemeClr val="accent3">
                <a:lumMod val="80000"/>
                <a:lumOff val="20000"/>
              </a:schemeClr>
            </a:solidFill>
            <a:ln>
              <a:noFill/>
            </a:ln>
            <a:effectLst/>
          </c:spPr>
          <c:invertIfNegative val="0"/>
          <c:dLbls>
            <c:dLbl>
              <c:idx val="0"/>
              <c:layout>
                <c:manualLayout>
                  <c:x val="1.8239854081166013E-3"/>
                  <c:y val="9.3353151386102746E-3"/>
                </c:manualLayout>
              </c:layout>
              <c:tx>
                <c:rich>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fld id="{34B1899A-E662-407B-9957-1073C3BCA57C}" type="SERIESNAME">
                      <a:rPr lang="ja-JP" altLang="en-US"/>
                      <a:pPr>
                        <a:defRPr sz="1100">
                          <a:solidFill>
                            <a:sysClr val="windowText" lastClr="000000"/>
                          </a:solidFill>
                        </a:defRPr>
                      </a:pPr>
                      <a:t>[系列名]</a:t>
                    </a:fld>
                    <a:r>
                      <a:rPr lang="en-US" altLang="ja-JP" baseline="0"/>
                      <a:t>,</a:t>
                    </a:r>
                  </a:p>
                  <a:p>
                    <a:pPr>
                      <a:defRPr sz="1100">
                        <a:solidFill>
                          <a:sysClr val="windowText" lastClr="000000"/>
                        </a:solidFill>
                      </a:defRPr>
                    </a:pPr>
                    <a:r>
                      <a:rPr lang="en-US" altLang="ja-JP" baseline="0"/>
                      <a:t> </a:t>
                    </a:r>
                    <a:fld id="{06AED7D6-4B77-4D26-ACB2-DE02081E0DA3}" type="VALUE">
                      <a:rPr lang="en-US" altLang="ja-JP" baseline="0"/>
                      <a:pPr>
                        <a:defRPr sz="1100">
                          <a:solidFill>
                            <a:sysClr val="windowText" lastClr="000000"/>
                          </a:solidFill>
                        </a:defRPr>
                      </a:pPr>
                      <a:t>[値]</a:t>
                    </a:fld>
                    <a:endParaRPr lang="en-US" altLang="ja-JP" baseline="0"/>
                  </a:p>
                </c:rich>
              </c:tx>
              <c:spPr>
                <a:noFill/>
                <a:ln>
                  <a:no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1B-F37A-48AB-A610-C358AF06BBD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'R2高齢無職 '!$M$3:$N$3</c:f>
              <c:strCache>
                <c:ptCount val="2"/>
                <c:pt idx="0">
                  <c:v>支出</c:v>
                </c:pt>
                <c:pt idx="1">
                  <c:v>収入</c:v>
                </c:pt>
              </c:strCache>
            </c:strRef>
          </c:cat>
          <c:val>
            <c:numRef>
              <c:f>'R2高齢無職 '!$M$18:$N$18</c:f>
              <c:numCache>
                <c:formatCode>General</c:formatCode>
                <c:ptCount val="2"/>
                <c:pt idx="0" formatCode="#,##0">
                  <c:v>28385</c:v>
                </c:pt>
              </c:numCache>
            </c:numRef>
          </c:val>
          <c:extLst>
            <c:ext xmlns:c16="http://schemas.microsoft.com/office/drawing/2014/chart" uri="{C3380CC4-5D6E-409C-BE32-E72D297353CC}">
              <c16:uniqueId val="{0000001C-F37A-48AB-A610-C358AF06BBD2}"/>
            </c:ext>
          </c:extLst>
        </c:ser>
        <c:dLbls>
          <c:showLegendKey val="0"/>
          <c:showVal val="0"/>
          <c:showCatName val="0"/>
          <c:showSerName val="0"/>
          <c:showPercent val="0"/>
          <c:showBubbleSize val="0"/>
        </c:dLbls>
        <c:gapWidth val="150"/>
        <c:overlap val="100"/>
        <c:axId val="539094264"/>
        <c:axId val="539094920"/>
      </c:barChart>
      <c:catAx>
        <c:axId val="539094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ja-JP"/>
          </a:p>
        </c:txPr>
        <c:crossAx val="539094920"/>
        <c:crosses val="autoZero"/>
        <c:auto val="1"/>
        <c:lblAlgn val="ctr"/>
        <c:lblOffset val="100"/>
        <c:noMultiLvlLbl val="0"/>
      </c:catAx>
      <c:valAx>
        <c:axId val="5390949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39094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4">
    <c:autoUpdate val="0"/>
  </c:externalData>
  <c:userShapes r:id="rId5"/>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ja-JP" altLang="en-US" dirty="0">
                <a:solidFill>
                  <a:sysClr val="windowText" lastClr="000000"/>
                </a:solidFill>
              </a:rPr>
              <a:t>高齢無職二人以上世帯の家計収支 －</a:t>
            </a:r>
            <a:r>
              <a:rPr lang="en-US" altLang="ja-JP" dirty="0">
                <a:solidFill>
                  <a:sysClr val="windowText" lastClr="000000"/>
                </a:solidFill>
              </a:rPr>
              <a:t>2017</a:t>
            </a:r>
            <a:r>
              <a:rPr lang="ja-JP" altLang="en-US" dirty="0">
                <a:solidFill>
                  <a:sysClr val="windowText" lastClr="000000"/>
                </a:solidFill>
              </a:rPr>
              <a:t>年－</a:t>
            </a:r>
          </a:p>
        </c:rich>
      </c:tx>
      <c:layout>
        <c:manualLayout>
          <c:xMode val="edge"/>
          <c:yMode val="edge"/>
          <c:x val="3.3965223097112862E-2"/>
          <c:y val="3.703703703703703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ja-JP"/>
        </a:p>
      </c:txPr>
    </c:title>
    <c:autoTitleDeleted val="0"/>
    <c:plotArea>
      <c:layout/>
      <c:barChart>
        <c:barDir val="bar"/>
        <c:grouping val="percentStacked"/>
        <c:varyColors val="0"/>
        <c:ser>
          <c:idx val="0"/>
          <c:order val="0"/>
          <c:tx>
            <c:strRef>
              <c:f>'H29高齢無職 '!$L$4</c:f>
              <c:strCache>
                <c:ptCount val="1"/>
                <c:pt idx="0">
                  <c:v>社会保障給付</c:v>
                </c:pt>
              </c:strCache>
            </c:strRef>
          </c:tx>
          <c:spPr>
            <a:solidFill>
              <a:schemeClr val="accent1"/>
            </a:solidFill>
            <a:ln>
              <a:noFill/>
            </a:ln>
            <a:effectLst/>
          </c:spPr>
          <c:invertIfNegative val="0"/>
          <c:dLbls>
            <c:dLbl>
              <c:idx val="1"/>
              <c:tx>
                <c:rich>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b="1" baseline="0"/>
                      <a:t>社会保障給付</a:t>
                    </a:r>
                    <a:r>
                      <a:rPr lang="en-US" altLang="ja-JP" b="1" baseline="0"/>
                      <a:t>, </a:t>
                    </a:r>
                    <a:fld id="{6ED97330-82E3-484D-A6B1-0F8892E9756E}" type="VALUE">
                      <a:rPr lang="en-US" altLang="ja-JP" b="1" baseline="0"/>
                      <a:pPr>
                        <a:defRPr sz="1200" b="1">
                          <a:solidFill>
                            <a:schemeClr val="bg1"/>
                          </a:solidFill>
                        </a:defRPr>
                      </a:pPr>
                      <a:t>[値]</a:t>
                    </a:fld>
                    <a:endParaRPr lang="en-US" altLang="ja-JP" b="1" baseline="0"/>
                  </a:p>
                </c:rich>
              </c:tx>
              <c:spPr>
                <a:noFill/>
                <a:ln>
                  <a:noFill/>
                </a:ln>
                <a:effectLst/>
              </c:spPr>
              <c:txPr>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0-B065-4043-BAE0-FC1709279921}"/>
                </c:ext>
              </c:extLst>
            </c:dLbl>
            <c:spPr>
              <a:noFill/>
              <a:ln>
                <a:no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'H29高齢無職 '!$M$3:$N$3</c:f>
              <c:strCache>
                <c:ptCount val="2"/>
                <c:pt idx="0">
                  <c:v>支出</c:v>
                </c:pt>
                <c:pt idx="1">
                  <c:v>収入</c:v>
                </c:pt>
              </c:strCache>
            </c:strRef>
          </c:cat>
          <c:val>
            <c:numRef>
              <c:f>'H29高齢無職 '!$M$4:$N$4</c:f>
              <c:numCache>
                <c:formatCode>#,##0</c:formatCode>
                <c:ptCount val="2"/>
                <c:pt idx="1">
                  <c:v>175799</c:v>
                </c:pt>
              </c:numCache>
            </c:numRef>
          </c:val>
          <c:extLst>
            <c:ext xmlns:c16="http://schemas.microsoft.com/office/drawing/2014/chart" uri="{C3380CC4-5D6E-409C-BE32-E72D297353CC}">
              <c16:uniqueId val="{00000001-B065-4043-BAE0-FC1709279921}"/>
            </c:ext>
          </c:extLst>
        </c:ser>
        <c:ser>
          <c:idx val="1"/>
          <c:order val="1"/>
          <c:tx>
            <c:strRef>
              <c:f>'H29高齢無職 '!$L$5</c:f>
              <c:strCache>
                <c:ptCount val="1"/>
                <c:pt idx="0">
                  <c:v>その他</c:v>
                </c:pt>
              </c:strCache>
            </c:strRef>
          </c:tx>
          <c:spPr>
            <a:solidFill>
              <a:schemeClr val="accent2"/>
            </a:solidFill>
            <a:ln>
              <a:noFill/>
            </a:ln>
            <a:effectLst/>
          </c:spPr>
          <c:invertIfNegative val="0"/>
          <c:dLbls>
            <c:dLbl>
              <c:idx val="1"/>
              <c:layout>
                <c:manualLayout>
                  <c:x val="-1.1579080685752913E-2"/>
                  <c:y val="-4.2251622577274333E-3"/>
                </c:manualLayout>
              </c:layout>
              <c:tx>
                <c:rich>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mn-lt"/>
                        <a:ea typeface="+mn-ea"/>
                        <a:cs typeface="+mn-cs"/>
                      </a:defRPr>
                    </a:pPr>
                    <a:r>
                      <a:rPr lang="ja-JP" altLang="en-US" sz="1100" b="1">
                        <a:solidFill>
                          <a:schemeClr val="bg1"/>
                        </a:solidFill>
                      </a:rPr>
                      <a:t>その他、</a:t>
                    </a:r>
                    <a:fld id="{D5E7E261-C226-4C96-9734-1F2571E154F0}" type="VALUE">
                      <a:rPr lang="en-US" altLang="ja-JP" sz="1100" b="1">
                        <a:solidFill>
                          <a:schemeClr val="bg1"/>
                        </a:solidFill>
                      </a:rPr>
                      <a:pPr>
                        <a:defRPr sz="1100" b="1">
                          <a:solidFill>
                            <a:schemeClr val="bg1"/>
                          </a:solidFill>
                        </a:defRPr>
                      </a:pPr>
                      <a:t>[値]</a:t>
                    </a:fld>
                    <a:endParaRPr lang="ja-JP" altLang="en-US" sz="1100" b="1">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10845822397200351"/>
                      <c:h val="0.12493073782443861"/>
                    </c:manualLayout>
                  </c15:layout>
                  <c15:dlblFieldTable/>
                  <c15:showDataLabelsRange val="0"/>
                </c:ext>
                <c:ext xmlns:c16="http://schemas.microsoft.com/office/drawing/2014/chart" uri="{C3380CC4-5D6E-409C-BE32-E72D297353CC}">
                  <c16:uniqueId val="{00000002-B065-4043-BAE0-FC1709279921}"/>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'!$M$5:$N$5</c:f>
              <c:numCache>
                <c:formatCode>#,##0_);[Red]\(#,##0\)</c:formatCode>
                <c:ptCount val="2"/>
                <c:pt idx="1">
                  <c:v>28788</c:v>
                </c:pt>
              </c:numCache>
            </c:numRef>
          </c:val>
          <c:extLst>
            <c:ext xmlns:c16="http://schemas.microsoft.com/office/drawing/2014/chart" uri="{C3380CC4-5D6E-409C-BE32-E72D297353CC}">
              <c16:uniqueId val="{00000003-B065-4043-BAE0-FC1709279921}"/>
            </c:ext>
          </c:extLst>
        </c:ser>
        <c:ser>
          <c:idx val="2"/>
          <c:order val="2"/>
          <c:tx>
            <c:strRef>
              <c:f>'H29高齢無職 '!$L$6</c:f>
              <c:strCache>
                <c:ptCount val="1"/>
                <c:pt idx="0">
                  <c:v>不足分</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'!$M$6:$N$6</c:f>
              <c:numCache>
                <c:formatCode>#,##0_);[Red]\(#,##0\)</c:formatCode>
                <c:ptCount val="2"/>
                <c:pt idx="1">
                  <c:v>61047</c:v>
                </c:pt>
              </c:numCache>
            </c:numRef>
          </c:val>
          <c:extLst>
            <c:ext xmlns:c16="http://schemas.microsoft.com/office/drawing/2014/chart" uri="{C3380CC4-5D6E-409C-BE32-E72D297353CC}">
              <c16:uniqueId val="{00000004-B065-4043-BAE0-FC1709279921}"/>
            </c:ext>
          </c:extLst>
        </c:ser>
        <c:ser>
          <c:idx val="3"/>
          <c:order val="3"/>
          <c:tx>
            <c:strRef>
              <c:f>'H29高齢無職 '!$L$7</c:f>
              <c:strCache>
                <c:ptCount val="1"/>
                <c:pt idx="0">
                  <c:v>非消費支出</c:v>
                </c:pt>
              </c:strCache>
            </c:strRef>
          </c:tx>
          <c:spPr>
            <a:solidFill>
              <a:schemeClr val="accent4"/>
            </a:solidFill>
            <a:ln>
              <a:noFill/>
            </a:ln>
            <a:effectLst/>
          </c:spPr>
          <c:invertIfNegative val="0"/>
          <c:dLbls>
            <c:dLbl>
              <c:idx val="0"/>
              <c:layout>
                <c:manualLayout>
                  <c:x val="2.5870145164822934E-2"/>
                  <c:y val="0.1332866466912875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5-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'!$M$7:$N$7</c:f>
              <c:numCache>
                <c:formatCode>General</c:formatCode>
                <c:ptCount val="2"/>
                <c:pt idx="0" formatCode="#,##0_);[Red]\(#,##0\)">
                  <c:v>27952</c:v>
                </c:pt>
              </c:numCache>
            </c:numRef>
          </c:val>
          <c:extLst>
            <c:ext xmlns:c16="http://schemas.microsoft.com/office/drawing/2014/chart" uri="{C3380CC4-5D6E-409C-BE32-E72D297353CC}">
              <c16:uniqueId val="{00000006-B065-4043-BAE0-FC1709279921}"/>
            </c:ext>
          </c:extLst>
        </c:ser>
        <c:ser>
          <c:idx val="4"/>
          <c:order val="4"/>
          <c:tx>
            <c:strRef>
              <c:f>'H29高齢無職 '!$L$8</c:f>
              <c:strCache>
                <c:ptCount val="1"/>
                <c:pt idx="0">
                  <c:v>食料</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'!$M$8:$N$8</c:f>
              <c:numCache>
                <c:formatCode>General</c:formatCode>
                <c:ptCount val="2"/>
                <c:pt idx="0" formatCode="#,##0_);[Red]\(#,##0\)">
                  <c:v>68154</c:v>
                </c:pt>
              </c:numCache>
            </c:numRef>
          </c:val>
          <c:extLst>
            <c:ext xmlns:c16="http://schemas.microsoft.com/office/drawing/2014/chart" uri="{C3380CC4-5D6E-409C-BE32-E72D297353CC}">
              <c16:uniqueId val="{00000007-B065-4043-BAE0-FC1709279921}"/>
            </c:ext>
          </c:extLst>
        </c:ser>
        <c:ser>
          <c:idx val="5"/>
          <c:order val="5"/>
          <c:tx>
            <c:strRef>
              <c:f>'H29高齢無職 '!$L$9</c:f>
              <c:strCache>
                <c:ptCount val="1"/>
                <c:pt idx="0">
                  <c:v>住居</c:v>
                </c:pt>
              </c:strCache>
            </c:strRef>
          </c:tx>
          <c:spPr>
            <a:solidFill>
              <a:schemeClr val="accent6"/>
            </a:solidFill>
            <a:ln>
              <a:noFill/>
            </a:ln>
            <a:effectLst/>
          </c:spPr>
          <c:invertIfNegative val="0"/>
          <c:dLbls>
            <c:dLbl>
              <c:idx val="0"/>
              <c:layout>
                <c:manualLayout>
                  <c:x val="-0.16859893542404769"/>
                  <c:y val="-0.1273682498445935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8-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'!$M$9:$N$9</c:f>
              <c:numCache>
                <c:formatCode>General</c:formatCode>
                <c:ptCount val="2"/>
                <c:pt idx="0" formatCode="#,##0_);[Red]\(#,##0\)">
                  <c:v>13885</c:v>
                </c:pt>
              </c:numCache>
            </c:numRef>
          </c:val>
          <c:extLst>
            <c:ext xmlns:c16="http://schemas.microsoft.com/office/drawing/2014/chart" uri="{C3380CC4-5D6E-409C-BE32-E72D297353CC}">
              <c16:uniqueId val="{00000009-B065-4043-BAE0-FC1709279921}"/>
            </c:ext>
          </c:extLst>
        </c:ser>
        <c:ser>
          <c:idx val="6"/>
          <c:order val="6"/>
          <c:tx>
            <c:strRef>
              <c:f>'H29高齢無職 '!$L$10</c:f>
              <c:strCache>
                <c:ptCount val="1"/>
                <c:pt idx="0">
                  <c:v>光熱・水道</c:v>
                </c:pt>
              </c:strCache>
            </c:strRef>
          </c:tx>
          <c:spPr>
            <a:solidFill>
              <a:schemeClr val="accent1">
                <a:lumMod val="60000"/>
              </a:schemeClr>
            </a:solidFill>
            <a:ln>
              <a:noFill/>
            </a:ln>
            <a:effectLst/>
          </c:spPr>
          <c:invertIfNegative val="0"/>
          <c:dLbls>
            <c:dLbl>
              <c:idx val="0"/>
              <c:layout>
                <c:manualLayout>
                  <c:x val="-6.9760404436449541E-2"/>
                  <c:y val="0.1270192553364457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A-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'H29高齢無職 '!$M$3:$N$3</c:f>
              <c:strCache>
                <c:ptCount val="2"/>
                <c:pt idx="0">
                  <c:v>支出</c:v>
                </c:pt>
                <c:pt idx="1">
                  <c:v>収入</c:v>
                </c:pt>
              </c:strCache>
            </c:strRef>
          </c:cat>
          <c:val>
            <c:numRef>
              <c:f>'H29高齢無職 '!$M$10:$N$10</c:f>
              <c:numCache>
                <c:formatCode>General</c:formatCode>
                <c:ptCount val="2"/>
                <c:pt idx="0" formatCode="#,##0_);[Red]\(#,##0\)">
                  <c:v>21115</c:v>
                </c:pt>
              </c:numCache>
            </c:numRef>
          </c:val>
          <c:extLst>
            <c:ext xmlns:c16="http://schemas.microsoft.com/office/drawing/2014/chart" uri="{C3380CC4-5D6E-409C-BE32-E72D297353CC}">
              <c16:uniqueId val="{0000000B-B065-4043-BAE0-FC1709279921}"/>
            </c:ext>
          </c:extLst>
        </c:ser>
        <c:ser>
          <c:idx val="7"/>
          <c:order val="7"/>
          <c:tx>
            <c:strRef>
              <c:f>'H29高齢無職 '!$L$11</c:f>
              <c:strCache>
                <c:ptCount val="1"/>
                <c:pt idx="0">
                  <c:v>家具・家事用品</c:v>
                </c:pt>
              </c:strCache>
            </c:strRef>
          </c:tx>
          <c:spPr>
            <a:solidFill>
              <a:schemeClr val="accent2">
                <a:lumMod val="60000"/>
              </a:schemeClr>
            </a:solidFill>
            <a:ln>
              <a:noFill/>
            </a:ln>
            <a:effectLst/>
          </c:spPr>
          <c:invertIfNegative val="0"/>
          <c:dLbls>
            <c:dLbl>
              <c:idx val="0"/>
              <c:layout>
                <c:manualLayout>
                  <c:x val="-8.287213072374161E-2"/>
                  <c:y val="-0.14695902246668918"/>
                </c:manualLayout>
              </c:layout>
              <c:tx>
                <c:rich>
                  <a:bodyPr/>
                  <a:lstStyle/>
                  <a:p>
                    <a:fld id="{781E62C6-4DDE-4F96-99FA-AAEBC0CEAC5E}" type="SERIESNAME">
                      <a:rPr lang="ja-JP" altLang="en-US" sz="1100"/>
                      <a:pPr/>
                      <a:t>[系列名]</a:t>
                    </a:fld>
                    <a:r>
                      <a:rPr lang="en-US" altLang="ja-JP" baseline="0"/>
                      <a:t>, </a:t>
                    </a:r>
                    <a:fld id="{34F0716E-C326-41A9-A86C-9EA265D7A1C9}"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C-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'!$M$11:$N$11</c:f>
              <c:numCache>
                <c:formatCode>General</c:formatCode>
                <c:ptCount val="2"/>
                <c:pt idx="0" formatCode="#,##0_);[Red]\(#,##0\)">
                  <c:v>9608</c:v>
                </c:pt>
              </c:numCache>
            </c:numRef>
          </c:val>
          <c:extLst>
            <c:ext xmlns:c16="http://schemas.microsoft.com/office/drawing/2014/chart" uri="{C3380CC4-5D6E-409C-BE32-E72D297353CC}">
              <c16:uniqueId val="{0000000D-B065-4043-BAE0-FC1709279921}"/>
            </c:ext>
          </c:extLst>
        </c:ser>
        <c:ser>
          <c:idx val="8"/>
          <c:order val="8"/>
          <c:tx>
            <c:strRef>
              <c:f>'H29高齢無職 '!$L$12</c:f>
              <c:strCache>
                <c:ptCount val="1"/>
                <c:pt idx="0">
                  <c:v>被服及び履物</c:v>
                </c:pt>
              </c:strCache>
            </c:strRef>
          </c:tx>
          <c:spPr>
            <a:solidFill>
              <a:schemeClr val="accent3">
                <a:lumMod val="60000"/>
              </a:schemeClr>
            </a:solidFill>
            <a:ln>
              <a:noFill/>
            </a:ln>
            <a:effectLst/>
          </c:spPr>
          <c:invertIfNegative val="0"/>
          <c:dLbls>
            <c:dLbl>
              <c:idx val="0"/>
              <c:layout>
                <c:manualLayout>
                  <c:x val="1.2258792238149393E-3"/>
                  <c:y val="0.16679559648235487"/>
                </c:manualLayout>
              </c:layout>
              <c:tx>
                <c:rich>
                  <a:bodyPr/>
                  <a:lstStyle/>
                  <a:p>
                    <a:fld id="{EFDF20C2-F0D2-4661-A907-57AED2817FC6}" type="SERIESNAME">
                      <a:rPr lang="ja-JP" altLang="en-US" sz="1050"/>
                      <a:pPr/>
                      <a:t>[系列名]</a:t>
                    </a:fld>
                    <a:r>
                      <a:rPr lang="en-US" altLang="ja-JP" sz="1050" baseline="0" dirty="0"/>
                      <a:t>, </a:t>
                    </a:r>
                    <a:fld id="{5C75ED96-79B0-4342-A651-43EF338A78F8}" type="VALUE">
                      <a:rPr lang="en-US" altLang="ja-JP" sz="1050" baseline="0"/>
                      <a:pPr/>
                      <a:t>[値]</a:t>
                    </a:fld>
                    <a:endParaRPr lang="en-US" altLang="ja-JP" sz="1050" baseline="0" dirty="0"/>
                  </a:p>
                </c:rich>
              </c:tx>
              <c:showLegendKey val="0"/>
              <c:showVal val="1"/>
              <c:showCatName val="0"/>
              <c:showSerName val="1"/>
              <c:showPercent val="0"/>
              <c:showBubbleSize val="0"/>
              <c:extLst>
                <c:ext xmlns:c15="http://schemas.microsoft.com/office/drawing/2012/chart" uri="{CE6537A1-D6FC-4f65-9D91-7224C49458BB}">
                  <c15:layout>
                    <c:manualLayout>
                      <c:w val="0.18788946703738962"/>
                      <c:h val="0.11343313511116855"/>
                    </c:manualLayout>
                  </c15:layout>
                  <c15:dlblFieldTable/>
                  <c15:showDataLabelsRange val="0"/>
                </c:ext>
                <c:ext xmlns:c16="http://schemas.microsoft.com/office/drawing/2014/chart" uri="{C3380CC4-5D6E-409C-BE32-E72D297353CC}">
                  <c16:uniqueId val="{0000000E-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'!$M$12:$N$12</c:f>
              <c:numCache>
                <c:formatCode>General</c:formatCode>
                <c:ptCount val="2"/>
                <c:pt idx="0" formatCode="#,##0_);[Red]\(#,##0\)">
                  <c:v>6458</c:v>
                </c:pt>
              </c:numCache>
            </c:numRef>
          </c:val>
          <c:extLst>
            <c:ext xmlns:c16="http://schemas.microsoft.com/office/drawing/2014/chart" uri="{C3380CC4-5D6E-409C-BE32-E72D297353CC}">
              <c16:uniqueId val="{0000000F-B065-4043-BAE0-FC1709279921}"/>
            </c:ext>
          </c:extLst>
        </c:ser>
        <c:ser>
          <c:idx val="9"/>
          <c:order val="9"/>
          <c:tx>
            <c:strRef>
              <c:f>'H29高齢無職 '!$L$13</c:f>
              <c:strCache>
                <c:ptCount val="1"/>
                <c:pt idx="0">
                  <c:v>保健医療</c:v>
                </c:pt>
              </c:strCache>
            </c:strRef>
          </c:tx>
          <c:spPr>
            <a:solidFill>
              <a:schemeClr val="accent4">
                <a:lumMod val="60000"/>
              </a:schemeClr>
            </a:solidFill>
            <a:ln>
              <a:noFill/>
            </a:ln>
            <a:effectLst/>
          </c:spPr>
          <c:invertIfNegative val="0"/>
          <c:dLbls>
            <c:dLbl>
              <c:idx val="0"/>
              <c:layout>
                <c:manualLayout>
                  <c:x val="1.9004491743593609E-2"/>
                  <c:y val="-0.13102546392227288"/>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0-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'!$M$13:$N$13</c:f>
              <c:numCache>
                <c:formatCode>General</c:formatCode>
                <c:ptCount val="2"/>
                <c:pt idx="0" formatCode="#,##0_);[Red]\(#,##0\)">
                  <c:v>14513</c:v>
                </c:pt>
              </c:numCache>
            </c:numRef>
          </c:val>
          <c:extLst>
            <c:ext xmlns:c16="http://schemas.microsoft.com/office/drawing/2014/chart" uri="{C3380CC4-5D6E-409C-BE32-E72D297353CC}">
              <c16:uniqueId val="{00000011-B065-4043-BAE0-FC1709279921}"/>
            </c:ext>
          </c:extLst>
        </c:ser>
        <c:ser>
          <c:idx val="10"/>
          <c:order val="10"/>
          <c:tx>
            <c:strRef>
              <c:f>'H29高齢無職 '!$L$14</c:f>
              <c:strCache>
                <c:ptCount val="1"/>
                <c:pt idx="0">
                  <c:v>交通・通信</c:v>
                </c:pt>
              </c:strCache>
            </c:strRef>
          </c:tx>
          <c:spPr>
            <a:solidFill>
              <a:schemeClr val="accent5">
                <a:lumMod val="60000"/>
              </a:schemeClr>
            </a:solidFill>
            <a:ln>
              <a:noFill/>
            </a:ln>
            <a:effectLst/>
          </c:spPr>
          <c:invertIfNegative val="0"/>
          <c:dLbls>
            <c:dLbl>
              <c:idx val="0"/>
              <c:layout>
                <c:manualLayout>
                  <c:x val="3.437365343577075E-2"/>
                  <c:y val="0.13878121219277967"/>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2-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'!$M$14:$N$14</c:f>
              <c:numCache>
                <c:formatCode>General</c:formatCode>
                <c:ptCount val="2"/>
                <c:pt idx="0" formatCode="#,##0_);[Red]\(#,##0\)">
                  <c:v>28630</c:v>
                </c:pt>
              </c:numCache>
            </c:numRef>
          </c:val>
          <c:extLst>
            <c:ext xmlns:c16="http://schemas.microsoft.com/office/drawing/2014/chart" uri="{C3380CC4-5D6E-409C-BE32-E72D297353CC}">
              <c16:uniqueId val="{00000013-B065-4043-BAE0-FC1709279921}"/>
            </c:ext>
          </c:extLst>
        </c:ser>
        <c:ser>
          <c:idx val="11"/>
          <c:order val="11"/>
          <c:tx>
            <c:strRef>
              <c:f>'H29高齢無職 '!$L$15</c:f>
              <c:strCache>
                <c:ptCount val="1"/>
                <c:pt idx="0">
                  <c:v>教育</c:v>
                </c:pt>
              </c:strCache>
            </c:strRef>
          </c:tx>
          <c:spPr>
            <a:solidFill>
              <a:schemeClr val="accent6">
                <a:lumMod val="60000"/>
              </a:schemeClr>
            </a:solidFill>
            <a:ln>
              <a:noFill/>
            </a:ln>
            <a:effectLst/>
          </c:spPr>
          <c:invertIfNegative val="0"/>
          <c:dLbls>
            <c:dLbl>
              <c:idx val="0"/>
              <c:layout>
                <c:manualLayout>
                  <c:x val="6.0191518467852256E-2"/>
                  <c:y val="-0.16978822623248657"/>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4-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'!$M$15:$N$15</c:f>
              <c:numCache>
                <c:formatCode>General</c:formatCode>
                <c:ptCount val="2"/>
                <c:pt idx="0" formatCode="#,##0_);[Red]\(#,##0\)">
                  <c:v>382</c:v>
                </c:pt>
              </c:numCache>
            </c:numRef>
          </c:val>
          <c:extLst>
            <c:ext xmlns:c16="http://schemas.microsoft.com/office/drawing/2014/chart" uri="{C3380CC4-5D6E-409C-BE32-E72D297353CC}">
              <c16:uniqueId val="{00000015-B065-4043-BAE0-FC1709279921}"/>
            </c:ext>
          </c:extLst>
        </c:ser>
        <c:ser>
          <c:idx val="12"/>
          <c:order val="12"/>
          <c:tx>
            <c:strRef>
              <c:f>'H29高齢無職 '!$L$16</c:f>
              <c:strCache>
                <c:ptCount val="1"/>
                <c:pt idx="0">
                  <c:v>教養娯楽</c:v>
                </c:pt>
              </c:strCache>
            </c:strRef>
          </c:tx>
          <c:spPr>
            <a:solidFill>
              <a:schemeClr val="accent1">
                <a:lumMod val="80000"/>
                <a:lumOff val="20000"/>
              </a:schemeClr>
            </a:solidFill>
            <a:ln>
              <a:noFill/>
            </a:ln>
            <a:effectLst/>
          </c:spPr>
          <c:invertIfNegative val="0"/>
          <c:dLbls>
            <c:dLbl>
              <c:idx val="0"/>
              <c:tx>
                <c:rich>
                  <a:bodyPr/>
                  <a:lstStyle/>
                  <a:p>
                    <a:fld id="{D4B193F8-6DDA-4190-9724-8C6C407C01F8}" type="SERIESNAME">
                      <a:rPr lang="ja-JP" altLang="en-US"/>
                      <a:pPr/>
                      <a:t>[系列名]</a:t>
                    </a:fld>
                    <a:endParaRPr lang="ja-JP" altLang="en-US"/>
                  </a:p>
                  <a:p>
                    <a:r>
                      <a:rPr lang="en-US" altLang="ja-JP" baseline="0"/>
                      <a:t>, </a:t>
                    </a:r>
                    <a:fld id="{CF11DCFA-0942-4A90-BB91-D1EEE5C3A03C}"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6-B065-4043-BAE0-FC1709279921}"/>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'!$M$16:$N$16</c:f>
              <c:numCache>
                <c:formatCode>General</c:formatCode>
                <c:ptCount val="2"/>
                <c:pt idx="0" formatCode="#,##0_);[Red]\(#,##0\)">
                  <c:v>24268</c:v>
                </c:pt>
              </c:numCache>
            </c:numRef>
          </c:val>
          <c:extLst>
            <c:ext xmlns:c16="http://schemas.microsoft.com/office/drawing/2014/chart" uri="{C3380CC4-5D6E-409C-BE32-E72D297353CC}">
              <c16:uniqueId val="{00000017-B065-4043-BAE0-FC1709279921}"/>
            </c:ext>
          </c:extLst>
        </c:ser>
        <c:ser>
          <c:idx val="13"/>
          <c:order val="13"/>
          <c:tx>
            <c:strRef>
              <c:f>'H29高齢無職 '!$L$17</c:f>
              <c:strCache>
                <c:ptCount val="1"/>
                <c:pt idx="0">
                  <c:v>交際費</c:v>
                </c:pt>
              </c:strCache>
            </c:strRef>
          </c:tx>
          <c:spPr>
            <a:solidFill>
              <a:schemeClr val="accent2">
                <a:lumMod val="80000"/>
                <a:lumOff val="20000"/>
              </a:schemeClr>
            </a:solidFill>
            <a:ln>
              <a:noFill/>
            </a:ln>
            <a:effectLst/>
          </c:spPr>
          <c:invertIfNegative val="0"/>
          <c:dLbls>
            <c:dLbl>
              <c:idx val="0"/>
              <c:layout>
                <c:manualLayout>
                  <c:x val="5.3688364193873718E-2"/>
                  <c:y val="-0.11514596261092544"/>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8-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'!$M$17:$N$17</c:f>
              <c:numCache>
                <c:formatCode>General</c:formatCode>
                <c:ptCount val="2"/>
                <c:pt idx="0" formatCode="#,##0_);[Red]\(#,##0\)">
                  <c:v>23273</c:v>
                </c:pt>
              </c:numCache>
            </c:numRef>
          </c:val>
          <c:extLst>
            <c:ext xmlns:c16="http://schemas.microsoft.com/office/drawing/2014/chart" uri="{C3380CC4-5D6E-409C-BE32-E72D297353CC}">
              <c16:uniqueId val="{00000019-B065-4043-BAE0-FC1709279921}"/>
            </c:ext>
          </c:extLst>
        </c:ser>
        <c:ser>
          <c:idx val="14"/>
          <c:order val="14"/>
          <c:tx>
            <c:strRef>
              <c:f>'H29高齢無職 '!$L$18</c:f>
              <c:strCache>
                <c:ptCount val="1"/>
                <c:pt idx="0">
                  <c:v>その他</c:v>
                </c:pt>
              </c:strCache>
            </c:strRef>
          </c:tx>
          <c:spPr>
            <a:solidFill>
              <a:schemeClr val="accent3">
                <a:lumMod val="80000"/>
                <a:lumOff val="20000"/>
              </a:schemeClr>
            </a:solidFill>
            <a:ln>
              <a:noFill/>
            </a:ln>
            <a:effectLst/>
          </c:spPr>
          <c:invertIfNegative val="0"/>
          <c:dLbls>
            <c:dLbl>
              <c:idx val="0"/>
              <c:layout>
                <c:manualLayout>
                  <c:x val="1.823985408116735E-2"/>
                  <c:y val="0.12389380530973451"/>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A-B065-4043-BAE0-FC170927992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'H29高齢無職 '!$M$3:$N$3</c:f>
              <c:strCache>
                <c:ptCount val="2"/>
                <c:pt idx="0">
                  <c:v>支出</c:v>
                </c:pt>
                <c:pt idx="1">
                  <c:v>収入</c:v>
                </c:pt>
              </c:strCache>
            </c:strRef>
          </c:cat>
          <c:val>
            <c:numRef>
              <c:f>'H29高齢無職 '!$M$18:$N$18</c:f>
              <c:numCache>
                <c:formatCode>General</c:formatCode>
                <c:ptCount val="2"/>
                <c:pt idx="0" formatCode="#,##0">
                  <c:v>27394</c:v>
                </c:pt>
              </c:numCache>
            </c:numRef>
          </c:val>
          <c:extLst>
            <c:ext xmlns:c16="http://schemas.microsoft.com/office/drawing/2014/chart" uri="{C3380CC4-5D6E-409C-BE32-E72D297353CC}">
              <c16:uniqueId val="{0000001B-B065-4043-BAE0-FC1709279921}"/>
            </c:ext>
          </c:extLst>
        </c:ser>
        <c:dLbls>
          <c:showLegendKey val="0"/>
          <c:showVal val="0"/>
          <c:showCatName val="0"/>
          <c:showSerName val="0"/>
          <c:showPercent val="0"/>
          <c:showBubbleSize val="0"/>
        </c:dLbls>
        <c:gapWidth val="150"/>
        <c:overlap val="100"/>
        <c:axId val="539094264"/>
        <c:axId val="539094920"/>
      </c:barChart>
      <c:catAx>
        <c:axId val="539094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ja-JP"/>
          </a:p>
        </c:txPr>
        <c:crossAx val="539094920"/>
        <c:crosses val="autoZero"/>
        <c:auto val="1"/>
        <c:lblAlgn val="ctr"/>
        <c:lblOffset val="100"/>
        <c:noMultiLvlLbl val="0"/>
      </c:catAx>
      <c:valAx>
        <c:axId val="5390949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39094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ja-JP" altLang="en-US">
                <a:solidFill>
                  <a:sysClr val="windowText" lastClr="000000"/>
                </a:solidFill>
              </a:rPr>
              <a:t>高齢無職二人以上世帯の家計収支 －</a:t>
            </a:r>
            <a:r>
              <a:rPr lang="en-US" altLang="ja-JP">
                <a:solidFill>
                  <a:sysClr val="windowText" lastClr="000000"/>
                </a:solidFill>
              </a:rPr>
              <a:t>2016</a:t>
            </a:r>
            <a:r>
              <a:rPr lang="ja-JP" altLang="en-US">
                <a:solidFill>
                  <a:sysClr val="windowText" lastClr="000000"/>
                </a:solidFill>
              </a:rPr>
              <a:t>年－</a:t>
            </a:r>
          </a:p>
        </c:rich>
      </c:tx>
      <c:layout>
        <c:manualLayout>
          <c:xMode val="edge"/>
          <c:yMode val="edge"/>
          <c:x val="3.3965223097112862E-2"/>
          <c:y val="3.703703703703703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ja-JP"/>
        </a:p>
      </c:txPr>
    </c:title>
    <c:autoTitleDeleted val="0"/>
    <c:plotArea>
      <c:layout>
        <c:manualLayout>
          <c:layoutTarget val="inner"/>
          <c:xMode val="edge"/>
          <c:yMode val="edge"/>
          <c:x val="5.5726155452863801E-2"/>
          <c:y val="0.13611173546928332"/>
          <c:w val="0.91527375808583789"/>
          <c:h val="0.80655035246052531"/>
        </c:manualLayout>
      </c:layout>
      <c:barChart>
        <c:barDir val="bar"/>
        <c:grouping val="percentStacked"/>
        <c:varyColors val="0"/>
        <c:ser>
          <c:idx val="0"/>
          <c:order val="0"/>
          <c:tx>
            <c:strRef>
              <c:f>'H28高齢無職 '!$L$4</c:f>
              <c:strCache>
                <c:ptCount val="1"/>
                <c:pt idx="0">
                  <c:v>社会保障給付</c:v>
                </c:pt>
              </c:strCache>
            </c:strRef>
          </c:tx>
          <c:spPr>
            <a:solidFill>
              <a:schemeClr val="accent1"/>
            </a:solidFill>
            <a:ln>
              <a:noFill/>
            </a:ln>
            <a:effectLst/>
          </c:spPr>
          <c:invertIfNegative val="0"/>
          <c:dLbls>
            <c:dLbl>
              <c:idx val="1"/>
              <c:tx>
                <c:rich>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b="1" baseline="0"/>
                      <a:t>社会保障給付</a:t>
                    </a:r>
                    <a:r>
                      <a:rPr lang="en-US" altLang="ja-JP" b="1" baseline="0"/>
                      <a:t>, </a:t>
                    </a:r>
                    <a:fld id="{6ED97330-82E3-484D-A6B1-0F8892E9756E}" type="VALUE">
                      <a:rPr lang="en-US" altLang="ja-JP" b="1" baseline="0"/>
                      <a:pPr>
                        <a:defRPr sz="1200" b="1">
                          <a:solidFill>
                            <a:schemeClr val="bg1"/>
                          </a:solidFill>
                        </a:defRPr>
                      </a:pPr>
                      <a:t>[値]</a:t>
                    </a:fld>
                    <a:endParaRPr lang="en-US" altLang="ja-JP" b="1" baseline="0"/>
                  </a:p>
                </c:rich>
              </c:tx>
              <c:spPr>
                <a:noFill/>
                <a:ln>
                  <a:noFill/>
                </a:ln>
                <a:effectLst/>
              </c:spPr>
              <c:txPr>
                <a:bodyPr rot="0" spcFirstLastPara="1" vertOverflow="clip" horzOverflow="clip"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dlblFieldTable/>
                  <c15:showDataLabelsRange val="0"/>
                </c:ext>
                <c:ext xmlns:c16="http://schemas.microsoft.com/office/drawing/2014/chart" uri="{C3380CC4-5D6E-409C-BE32-E72D297353CC}">
                  <c16:uniqueId val="{00000000-D1C3-4164-82CE-8E29344C402B}"/>
                </c:ext>
              </c:extLst>
            </c:dLbl>
            <c:spPr>
              <a:noFill/>
              <a:ln>
                <a:no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'H28高齢無職 '!$M$3:$N$3</c:f>
              <c:strCache>
                <c:ptCount val="2"/>
                <c:pt idx="0">
                  <c:v>支出</c:v>
                </c:pt>
                <c:pt idx="1">
                  <c:v>収入</c:v>
                </c:pt>
              </c:strCache>
            </c:strRef>
          </c:cat>
          <c:val>
            <c:numRef>
              <c:f>'H28高齢無職 '!$M$4:$N$4</c:f>
              <c:numCache>
                <c:formatCode>#,##0</c:formatCode>
                <c:ptCount val="2"/>
                <c:pt idx="1">
                  <c:v>175312</c:v>
                </c:pt>
              </c:numCache>
            </c:numRef>
          </c:val>
          <c:extLst>
            <c:ext xmlns:c16="http://schemas.microsoft.com/office/drawing/2014/chart" uri="{C3380CC4-5D6E-409C-BE32-E72D297353CC}">
              <c16:uniqueId val="{00000001-D1C3-4164-82CE-8E29344C402B}"/>
            </c:ext>
          </c:extLst>
        </c:ser>
        <c:ser>
          <c:idx val="1"/>
          <c:order val="1"/>
          <c:tx>
            <c:strRef>
              <c:f>'H28高齢無職 '!$L$5</c:f>
              <c:strCache>
                <c:ptCount val="1"/>
                <c:pt idx="0">
                  <c:v>その他</c:v>
                </c:pt>
              </c:strCache>
            </c:strRef>
          </c:tx>
          <c:spPr>
            <a:solidFill>
              <a:schemeClr val="accent2"/>
            </a:solidFill>
            <a:ln>
              <a:noFill/>
            </a:ln>
            <a:effectLst/>
          </c:spPr>
          <c:invertIfNegative val="0"/>
          <c:dLbls>
            <c:dLbl>
              <c:idx val="1"/>
              <c:layout>
                <c:manualLayout>
                  <c:x val="-8.7019902265978724E-4"/>
                  <c:y val="1.4340464079157706E-3"/>
                </c:manualLayout>
              </c:layout>
              <c:tx>
                <c:rich>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r>
                      <a:rPr lang="ja-JP" altLang="en-US" sz="1200" b="1">
                        <a:solidFill>
                          <a:schemeClr val="bg1"/>
                        </a:solidFill>
                      </a:rPr>
                      <a:t>その他、</a:t>
                    </a:r>
                    <a:fld id="{D5E7E261-C226-4C96-9734-1F2571E154F0}" type="VALUE">
                      <a:rPr lang="en-US" altLang="ja-JP" sz="1200" b="1">
                        <a:solidFill>
                          <a:schemeClr val="bg1"/>
                        </a:solidFill>
                      </a:rPr>
                      <a:pPr>
                        <a:defRPr sz="1200" b="1">
                          <a:solidFill>
                            <a:schemeClr val="bg1"/>
                          </a:solidFill>
                        </a:defRPr>
                      </a:pPr>
                      <a:t>[値]</a:t>
                    </a:fld>
                    <a:endParaRPr lang="ja-JP" altLang="en-US" sz="1200" b="1">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10845822397200351"/>
                      <c:h val="0.12493073782443861"/>
                    </c:manualLayout>
                  </c15:layout>
                  <c15:dlblFieldTable/>
                  <c15:showDataLabelsRange val="0"/>
                </c:ext>
                <c:ext xmlns:c16="http://schemas.microsoft.com/office/drawing/2014/chart" uri="{C3380CC4-5D6E-409C-BE32-E72D297353CC}">
                  <c16:uniqueId val="{00000002-D1C3-4164-82CE-8E29344C402B}"/>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'!$M$5:$N$5</c:f>
              <c:numCache>
                <c:formatCode>#,##0_);[Red]\(#,##0\)</c:formatCode>
                <c:ptCount val="2"/>
                <c:pt idx="1">
                  <c:v>32799</c:v>
                </c:pt>
              </c:numCache>
            </c:numRef>
          </c:val>
          <c:extLst>
            <c:ext xmlns:c16="http://schemas.microsoft.com/office/drawing/2014/chart" uri="{C3380CC4-5D6E-409C-BE32-E72D297353CC}">
              <c16:uniqueId val="{00000003-D1C3-4164-82CE-8E29344C402B}"/>
            </c:ext>
          </c:extLst>
        </c:ser>
        <c:ser>
          <c:idx val="2"/>
          <c:order val="2"/>
          <c:tx>
            <c:strRef>
              <c:f>'H28高齢無職 '!$L$6</c:f>
              <c:strCache>
                <c:ptCount val="1"/>
                <c:pt idx="0">
                  <c:v>不足分</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'!$M$6:$N$6</c:f>
              <c:numCache>
                <c:formatCode>#,##0_);[Red]\(#,##0\)</c:formatCode>
                <c:ptCount val="2"/>
                <c:pt idx="1">
                  <c:v>60517</c:v>
                </c:pt>
              </c:numCache>
            </c:numRef>
          </c:val>
          <c:extLst>
            <c:ext xmlns:c16="http://schemas.microsoft.com/office/drawing/2014/chart" uri="{C3380CC4-5D6E-409C-BE32-E72D297353CC}">
              <c16:uniqueId val="{00000004-D1C3-4164-82CE-8E29344C402B}"/>
            </c:ext>
          </c:extLst>
        </c:ser>
        <c:ser>
          <c:idx val="3"/>
          <c:order val="3"/>
          <c:tx>
            <c:strRef>
              <c:f>'H28高齢無職 '!$L$7</c:f>
              <c:strCache>
                <c:ptCount val="1"/>
                <c:pt idx="0">
                  <c:v>非消費支出</c:v>
                </c:pt>
              </c:strCache>
            </c:strRef>
          </c:tx>
          <c:spPr>
            <a:solidFill>
              <a:schemeClr val="accent4"/>
            </a:solidFill>
            <a:ln>
              <a:noFill/>
            </a:ln>
            <a:effectLst/>
          </c:spPr>
          <c:invertIfNegative val="0"/>
          <c:dLbls>
            <c:dLbl>
              <c:idx val="0"/>
              <c:layout>
                <c:manualLayout>
                  <c:x val="2.5870145164822934E-2"/>
                  <c:y val="0.1332866466912875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5-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'!$M$7:$N$7</c:f>
              <c:numCache>
                <c:formatCode>General</c:formatCode>
                <c:ptCount val="2"/>
                <c:pt idx="0" formatCode="#,##0_);[Red]\(#,##0\)">
                  <c:v>29024</c:v>
                </c:pt>
              </c:numCache>
            </c:numRef>
          </c:val>
          <c:extLst>
            <c:ext xmlns:c16="http://schemas.microsoft.com/office/drawing/2014/chart" uri="{C3380CC4-5D6E-409C-BE32-E72D297353CC}">
              <c16:uniqueId val="{00000006-D1C3-4164-82CE-8E29344C402B}"/>
            </c:ext>
          </c:extLst>
        </c:ser>
        <c:ser>
          <c:idx val="4"/>
          <c:order val="4"/>
          <c:tx>
            <c:strRef>
              <c:f>'H28高齢無職 '!$L$8</c:f>
              <c:strCache>
                <c:ptCount val="1"/>
                <c:pt idx="0">
                  <c:v>食料</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'!$M$8:$N$8</c:f>
              <c:numCache>
                <c:formatCode>General</c:formatCode>
                <c:ptCount val="2"/>
                <c:pt idx="0" formatCode="#,##0_);[Red]\(#,##0\)">
                  <c:v>68193</c:v>
                </c:pt>
              </c:numCache>
            </c:numRef>
          </c:val>
          <c:extLst>
            <c:ext xmlns:c16="http://schemas.microsoft.com/office/drawing/2014/chart" uri="{C3380CC4-5D6E-409C-BE32-E72D297353CC}">
              <c16:uniqueId val="{00000007-D1C3-4164-82CE-8E29344C402B}"/>
            </c:ext>
          </c:extLst>
        </c:ser>
        <c:ser>
          <c:idx val="5"/>
          <c:order val="5"/>
          <c:tx>
            <c:strRef>
              <c:f>'H28高齢無職 '!$L$9</c:f>
              <c:strCache>
                <c:ptCount val="1"/>
                <c:pt idx="0">
                  <c:v>住居</c:v>
                </c:pt>
              </c:strCache>
            </c:strRef>
          </c:tx>
          <c:spPr>
            <a:solidFill>
              <a:schemeClr val="accent6"/>
            </a:solidFill>
            <a:ln>
              <a:noFill/>
            </a:ln>
            <a:effectLst/>
          </c:spPr>
          <c:invertIfNegative val="0"/>
          <c:dLbls>
            <c:dLbl>
              <c:idx val="0"/>
              <c:layout>
                <c:manualLayout>
                  <c:x val="-0.15979930333142062"/>
                  <c:y val="-0.13905001906373357"/>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8-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'!$M$9:$N$9</c:f>
              <c:numCache>
                <c:formatCode>General</c:formatCode>
                <c:ptCount val="2"/>
                <c:pt idx="0" formatCode="#,##0_);[Red]\(#,##0\)">
                  <c:v>14346</c:v>
                </c:pt>
              </c:numCache>
            </c:numRef>
          </c:val>
          <c:extLst>
            <c:ext xmlns:c16="http://schemas.microsoft.com/office/drawing/2014/chart" uri="{C3380CC4-5D6E-409C-BE32-E72D297353CC}">
              <c16:uniqueId val="{00000009-D1C3-4164-82CE-8E29344C402B}"/>
            </c:ext>
          </c:extLst>
        </c:ser>
        <c:ser>
          <c:idx val="6"/>
          <c:order val="6"/>
          <c:tx>
            <c:strRef>
              <c:f>'H28高齢無職 '!$L$10</c:f>
              <c:strCache>
                <c:ptCount val="1"/>
                <c:pt idx="0">
                  <c:v>光熱・水道</c:v>
                </c:pt>
              </c:strCache>
            </c:strRef>
          </c:tx>
          <c:spPr>
            <a:solidFill>
              <a:schemeClr val="accent1">
                <a:lumMod val="60000"/>
              </a:schemeClr>
            </a:solidFill>
            <a:ln>
              <a:noFill/>
            </a:ln>
            <a:effectLst/>
          </c:spPr>
          <c:invertIfNegative val="0"/>
          <c:dLbls>
            <c:dLbl>
              <c:idx val="0"/>
              <c:layout>
                <c:manualLayout>
                  <c:x val="-6.9760404436449541E-2"/>
                  <c:y val="0.1270192553364457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A-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'H28高齢無職 '!$M$3:$N$3</c:f>
              <c:strCache>
                <c:ptCount val="2"/>
                <c:pt idx="0">
                  <c:v>支出</c:v>
                </c:pt>
                <c:pt idx="1">
                  <c:v>収入</c:v>
                </c:pt>
              </c:strCache>
            </c:strRef>
          </c:cat>
          <c:val>
            <c:numRef>
              <c:f>'H28高齢無職 '!$M$10:$N$10</c:f>
              <c:numCache>
                <c:formatCode>General</c:formatCode>
                <c:ptCount val="2"/>
                <c:pt idx="0" formatCode="#,##0_);[Red]\(#,##0\)">
                  <c:v>20427</c:v>
                </c:pt>
              </c:numCache>
            </c:numRef>
          </c:val>
          <c:extLst>
            <c:ext xmlns:c16="http://schemas.microsoft.com/office/drawing/2014/chart" uri="{C3380CC4-5D6E-409C-BE32-E72D297353CC}">
              <c16:uniqueId val="{0000000B-D1C3-4164-82CE-8E29344C402B}"/>
            </c:ext>
          </c:extLst>
        </c:ser>
        <c:ser>
          <c:idx val="7"/>
          <c:order val="7"/>
          <c:tx>
            <c:strRef>
              <c:f>'H28高齢無職 '!$L$11</c:f>
              <c:strCache>
                <c:ptCount val="1"/>
                <c:pt idx="0">
                  <c:v>家具・家事用品</c:v>
                </c:pt>
              </c:strCache>
            </c:strRef>
          </c:tx>
          <c:spPr>
            <a:solidFill>
              <a:schemeClr val="accent2">
                <a:lumMod val="60000"/>
              </a:schemeClr>
            </a:solidFill>
            <a:ln>
              <a:noFill/>
            </a:ln>
            <a:effectLst/>
          </c:spPr>
          <c:invertIfNegative val="0"/>
          <c:dLbls>
            <c:dLbl>
              <c:idx val="0"/>
              <c:layout>
                <c:manualLayout>
                  <c:x val="-8.287213072374161E-2"/>
                  <c:y val="-0.14695902246668918"/>
                </c:manualLayout>
              </c:layout>
              <c:tx>
                <c:rich>
                  <a:bodyPr/>
                  <a:lstStyle/>
                  <a:p>
                    <a:fld id="{781E62C6-4DDE-4F96-99FA-AAEBC0CEAC5E}" type="SERIESNAME">
                      <a:rPr lang="ja-JP" altLang="en-US" sz="1100"/>
                      <a:pPr/>
                      <a:t>[系列名]</a:t>
                    </a:fld>
                    <a:r>
                      <a:rPr lang="en-US" altLang="ja-JP" baseline="0"/>
                      <a:t>, </a:t>
                    </a:r>
                    <a:fld id="{34F0716E-C326-41A9-A86C-9EA265D7A1C9}"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C-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'!$M$11:$N$11</c:f>
              <c:numCache>
                <c:formatCode>General</c:formatCode>
                <c:ptCount val="2"/>
                <c:pt idx="0" formatCode="#,##0_);[Red]\(#,##0\)">
                  <c:v>9290</c:v>
                </c:pt>
              </c:numCache>
            </c:numRef>
          </c:val>
          <c:extLst>
            <c:ext xmlns:c16="http://schemas.microsoft.com/office/drawing/2014/chart" uri="{C3380CC4-5D6E-409C-BE32-E72D297353CC}">
              <c16:uniqueId val="{0000000D-D1C3-4164-82CE-8E29344C402B}"/>
            </c:ext>
          </c:extLst>
        </c:ser>
        <c:ser>
          <c:idx val="8"/>
          <c:order val="8"/>
          <c:tx>
            <c:strRef>
              <c:f>'H28高齢無職 '!$L$12</c:f>
              <c:strCache>
                <c:ptCount val="1"/>
                <c:pt idx="0">
                  <c:v>被服及び履物</c:v>
                </c:pt>
              </c:strCache>
            </c:strRef>
          </c:tx>
          <c:spPr>
            <a:solidFill>
              <a:schemeClr val="accent3">
                <a:lumMod val="60000"/>
              </a:schemeClr>
            </a:solidFill>
            <a:ln>
              <a:noFill/>
            </a:ln>
            <a:effectLst/>
          </c:spPr>
          <c:invertIfNegative val="0"/>
          <c:dLbls>
            <c:dLbl>
              <c:idx val="0"/>
              <c:layout>
                <c:manualLayout>
                  <c:x val="-1.4037650218483359E-2"/>
                  <c:y val="0.1809437205305089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E-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'!$M$12:$N$12</c:f>
              <c:numCache>
                <c:formatCode>General</c:formatCode>
                <c:ptCount val="2"/>
                <c:pt idx="0" formatCode="#,##0_);[Red]\(#,##0\)">
                  <c:v>6737</c:v>
                </c:pt>
              </c:numCache>
            </c:numRef>
          </c:val>
          <c:extLst>
            <c:ext xmlns:c16="http://schemas.microsoft.com/office/drawing/2014/chart" uri="{C3380CC4-5D6E-409C-BE32-E72D297353CC}">
              <c16:uniqueId val="{0000000F-D1C3-4164-82CE-8E29344C402B}"/>
            </c:ext>
          </c:extLst>
        </c:ser>
        <c:ser>
          <c:idx val="9"/>
          <c:order val="9"/>
          <c:tx>
            <c:strRef>
              <c:f>'H28高齢無職 '!$L$13</c:f>
              <c:strCache>
                <c:ptCount val="1"/>
                <c:pt idx="0">
                  <c:v>保健医療</c:v>
                </c:pt>
              </c:strCache>
            </c:strRef>
          </c:tx>
          <c:spPr>
            <a:solidFill>
              <a:schemeClr val="accent4">
                <a:lumMod val="60000"/>
              </a:schemeClr>
            </a:solidFill>
            <a:ln>
              <a:noFill/>
            </a:ln>
            <a:effectLst/>
          </c:spPr>
          <c:invertIfNegative val="0"/>
          <c:dLbls>
            <c:dLbl>
              <c:idx val="0"/>
              <c:layout>
                <c:manualLayout>
                  <c:x val="1.9004491743593609E-2"/>
                  <c:y val="-0.13102546392227288"/>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0-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'!$M$13:$N$13</c:f>
              <c:numCache>
                <c:formatCode>General</c:formatCode>
                <c:ptCount val="2"/>
                <c:pt idx="0" formatCode="#,##0_);[Red]\(#,##0\)">
                  <c:v>14646</c:v>
                </c:pt>
              </c:numCache>
            </c:numRef>
          </c:val>
          <c:extLst>
            <c:ext xmlns:c16="http://schemas.microsoft.com/office/drawing/2014/chart" uri="{C3380CC4-5D6E-409C-BE32-E72D297353CC}">
              <c16:uniqueId val="{00000011-D1C3-4164-82CE-8E29344C402B}"/>
            </c:ext>
          </c:extLst>
        </c:ser>
        <c:ser>
          <c:idx val="10"/>
          <c:order val="10"/>
          <c:tx>
            <c:strRef>
              <c:f>'H28高齢無職 '!$L$14</c:f>
              <c:strCache>
                <c:ptCount val="1"/>
                <c:pt idx="0">
                  <c:v>交通・通信</c:v>
                </c:pt>
              </c:strCache>
            </c:strRef>
          </c:tx>
          <c:spPr>
            <a:solidFill>
              <a:schemeClr val="accent5">
                <a:lumMod val="60000"/>
              </a:schemeClr>
            </a:solidFill>
            <a:ln>
              <a:noFill/>
            </a:ln>
            <a:effectLst/>
          </c:spPr>
          <c:invertIfNegative val="0"/>
          <c:dLbls>
            <c:dLbl>
              <c:idx val="0"/>
              <c:layout>
                <c:manualLayout>
                  <c:x val="-1.0399014760637888E-2"/>
                  <c:y val="0.1133145193134043"/>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2-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'!$M$14:$N$14</c:f>
              <c:numCache>
                <c:formatCode>General</c:formatCode>
                <c:ptCount val="2"/>
                <c:pt idx="0" formatCode="#,##0_);[Red]\(#,##0\)">
                  <c:v>26505</c:v>
                </c:pt>
              </c:numCache>
            </c:numRef>
          </c:val>
          <c:extLst>
            <c:ext xmlns:c16="http://schemas.microsoft.com/office/drawing/2014/chart" uri="{C3380CC4-5D6E-409C-BE32-E72D297353CC}">
              <c16:uniqueId val="{00000013-D1C3-4164-82CE-8E29344C402B}"/>
            </c:ext>
          </c:extLst>
        </c:ser>
        <c:ser>
          <c:idx val="11"/>
          <c:order val="11"/>
          <c:tx>
            <c:strRef>
              <c:f>'H28高齢無職 '!$L$15</c:f>
              <c:strCache>
                <c:ptCount val="1"/>
                <c:pt idx="0">
                  <c:v>教育</c:v>
                </c:pt>
              </c:strCache>
            </c:strRef>
          </c:tx>
          <c:spPr>
            <a:solidFill>
              <a:schemeClr val="accent6">
                <a:lumMod val="60000"/>
              </a:schemeClr>
            </a:solidFill>
            <a:ln>
              <a:noFill/>
            </a:ln>
            <a:effectLst/>
          </c:spPr>
          <c:invertIfNegative val="0"/>
          <c:dLbls>
            <c:dLbl>
              <c:idx val="0"/>
              <c:layout>
                <c:manualLayout>
                  <c:x val="6.0191518467852256E-2"/>
                  <c:y val="-0.16978822623248657"/>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4-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'!$M$15:$N$15</c:f>
              <c:numCache>
                <c:formatCode>General</c:formatCode>
                <c:ptCount val="2"/>
                <c:pt idx="0" formatCode="#,##0_);[Red]\(#,##0\)">
                  <c:v>428</c:v>
                </c:pt>
              </c:numCache>
            </c:numRef>
          </c:val>
          <c:extLst>
            <c:ext xmlns:c16="http://schemas.microsoft.com/office/drawing/2014/chart" uri="{C3380CC4-5D6E-409C-BE32-E72D297353CC}">
              <c16:uniqueId val="{00000015-D1C3-4164-82CE-8E29344C402B}"/>
            </c:ext>
          </c:extLst>
        </c:ser>
        <c:ser>
          <c:idx val="12"/>
          <c:order val="12"/>
          <c:tx>
            <c:strRef>
              <c:f>'H28高齢無職 '!$L$16</c:f>
              <c:strCache>
                <c:ptCount val="1"/>
                <c:pt idx="0">
                  <c:v>教養娯楽</c:v>
                </c:pt>
              </c:strCache>
            </c:strRef>
          </c:tx>
          <c:spPr>
            <a:solidFill>
              <a:schemeClr val="accent1">
                <a:lumMod val="80000"/>
                <a:lumOff val="20000"/>
              </a:schemeClr>
            </a:solidFill>
            <a:ln>
              <a:noFill/>
            </a:ln>
            <a:effectLst/>
          </c:spPr>
          <c:invertIfNegative val="0"/>
          <c:dLbls>
            <c:dLbl>
              <c:idx val="0"/>
              <c:tx>
                <c:rich>
                  <a:bodyPr/>
                  <a:lstStyle/>
                  <a:p>
                    <a:fld id="{D4B193F8-6DDA-4190-9724-8C6C407C01F8}" type="SERIESNAME">
                      <a:rPr lang="ja-JP" altLang="en-US"/>
                      <a:pPr/>
                      <a:t>[系列名]</a:t>
                    </a:fld>
                    <a:endParaRPr lang="ja-JP" altLang="en-US"/>
                  </a:p>
                  <a:p>
                    <a:r>
                      <a:rPr lang="en-US" altLang="ja-JP" baseline="0"/>
                      <a:t>, </a:t>
                    </a:r>
                    <a:fld id="{CF11DCFA-0942-4A90-BB91-D1EEE5C3A03C}"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6-D1C3-4164-82CE-8E29344C402B}"/>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'!$M$16:$N$16</c:f>
              <c:numCache>
                <c:formatCode>General</c:formatCode>
                <c:ptCount val="2"/>
                <c:pt idx="0" formatCode="#,##0_);[Red]\(#,##0\)">
                  <c:v>25284</c:v>
                </c:pt>
              </c:numCache>
            </c:numRef>
          </c:val>
          <c:extLst>
            <c:ext xmlns:c16="http://schemas.microsoft.com/office/drawing/2014/chart" uri="{C3380CC4-5D6E-409C-BE32-E72D297353CC}">
              <c16:uniqueId val="{00000017-D1C3-4164-82CE-8E29344C402B}"/>
            </c:ext>
          </c:extLst>
        </c:ser>
        <c:ser>
          <c:idx val="13"/>
          <c:order val="13"/>
          <c:tx>
            <c:strRef>
              <c:f>'H28高齢無職 '!$L$17</c:f>
              <c:strCache>
                <c:ptCount val="1"/>
                <c:pt idx="0">
                  <c:v>交際費</c:v>
                </c:pt>
              </c:strCache>
            </c:strRef>
          </c:tx>
          <c:spPr>
            <a:solidFill>
              <a:schemeClr val="accent2">
                <a:lumMod val="80000"/>
                <a:lumOff val="20000"/>
              </a:schemeClr>
            </a:solidFill>
            <a:ln>
              <a:noFill/>
            </a:ln>
            <a:effectLst/>
          </c:spPr>
          <c:invertIfNegative val="0"/>
          <c:dLbls>
            <c:dLbl>
              <c:idx val="0"/>
              <c:layout>
                <c:manualLayout>
                  <c:x val="5.3688364193873718E-2"/>
                  <c:y val="-0.11514596261092544"/>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8-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'!$M$17:$N$17</c:f>
              <c:numCache>
                <c:formatCode>General</c:formatCode>
                <c:ptCount val="2"/>
                <c:pt idx="0" formatCode="#,##0_);[Red]\(#,##0\)">
                  <c:v>25243</c:v>
                </c:pt>
              </c:numCache>
            </c:numRef>
          </c:val>
          <c:extLst>
            <c:ext xmlns:c16="http://schemas.microsoft.com/office/drawing/2014/chart" uri="{C3380CC4-5D6E-409C-BE32-E72D297353CC}">
              <c16:uniqueId val="{00000019-D1C3-4164-82CE-8E29344C402B}"/>
            </c:ext>
          </c:extLst>
        </c:ser>
        <c:ser>
          <c:idx val="14"/>
          <c:order val="14"/>
          <c:tx>
            <c:strRef>
              <c:f>'H28高齢無職 '!$L$18</c:f>
              <c:strCache>
                <c:ptCount val="1"/>
                <c:pt idx="0">
                  <c:v>その他</c:v>
                </c:pt>
              </c:strCache>
            </c:strRef>
          </c:tx>
          <c:spPr>
            <a:solidFill>
              <a:schemeClr val="accent3">
                <a:lumMod val="80000"/>
                <a:lumOff val="20000"/>
              </a:schemeClr>
            </a:solidFill>
            <a:ln>
              <a:noFill/>
            </a:ln>
            <a:effectLst/>
          </c:spPr>
          <c:invertIfNegative val="0"/>
          <c:dLbls>
            <c:dLbl>
              <c:idx val="0"/>
              <c:layout>
                <c:manualLayout>
                  <c:x val="1.823985408116735E-2"/>
                  <c:y val="0.12389380530973451"/>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A-D1C3-4164-82CE-8E29344C402B}"/>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'H28高齢無職 '!$M$3:$N$3</c:f>
              <c:strCache>
                <c:ptCount val="2"/>
                <c:pt idx="0">
                  <c:v>支出</c:v>
                </c:pt>
                <c:pt idx="1">
                  <c:v>収入</c:v>
                </c:pt>
              </c:strCache>
            </c:strRef>
          </c:cat>
          <c:val>
            <c:numRef>
              <c:f>'H28高齢無職 '!$M$18:$N$18</c:f>
              <c:numCache>
                <c:formatCode>General</c:formatCode>
                <c:ptCount val="2"/>
                <c:pt idx="0" formatCode="#,##0">
                  <c:v>28505</c:v>
                </c:pt>
              </c:numCache>
            </c:numRef>
          </c:val>
          <c:extLst>
            <c:ext xmlns:c16="http://schemas.microsoft.com/office/drawing/2014/chart" uri="{C3380CC4-5D6E-409C-BE32-E72D297353CC}">
              <c16:uniqueId val="{0000001B-D1C3-4164-82CE-8E29344C402B}"/>
            </c:ext>
          </c:extLst>
        </c:ser>
        <c:dLbls>
          <c:showLegendKey val="0"/>
          <c:showVal val="0"/>
          <c:showCatName val="0"/>
          <c:showSerName val="0"/>
          <c:showPercent val="0"/>
          <c:showBubbleSize val="0"/>
        </c:dLbls>
        <c:gapWidth val="150"/>
        <c:overlap val="100"/>
        <c:axId val="539094264"/>
        <c:axId val="539094920"/>
      </c:barChart>
      <c:catAx>
        <c:axId val="539094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ja-JP"/>
          </a:p>
        </c:txPr>
        <c:crossAx val="539094920"/>
        <c:crosses val="autoZero"/>
        <c:auto val="1"/>
        <c:lblAlgn val="ctr"/>
        <c:lblOffset val="100"/>
        <c:noMultiLvlLbl val="0"/>
      </c:catAx>
      <c:valAx>
        <c:axId val="5390949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39094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4">
    <c:autoUpdate val="0"/>
  </c:externalData>
  <c:userShapes r:id="rId5"/>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ja-JP" altLang="en-US">
                <a:solidFill>
                  <a:sysClr val="windowText" lastClr="000000"/>
                </a:solidFill>
              </a:rPr>
              <a:t>高齢無職二人以上世帯の家計収支 －</a:t>
            </a:r>
            <a:r>
              <a:rPr lang="en-US" altLang="ja-JP">
                <a:solidFill>
                  <a:sysClr val="windowText" lastClr="000000"/>
                </a:solidFill>
              </a:rPr>
              <a:t>2015</a:t>
            </a:r>
            <a:r>
              <a:rPr lang="ja-JP" altLang="en-US">
                <a:solidFill>
                  <a:sysClr val="windowText" lastClr="000000"/>
                </a:solidFill>
              </a:rPr>
              <a:t>年－</a:t>
            </a:r>
          </a:p>
        </c:rich>
      </c:tx>
      <c:layout>
        <c:manualLayout>
          <c:xMode val="edge"/>
          <c:yMode val="edge"/>
          <c:x val="3.3965223097112862E-2"/>
          <c:y val="3.703703703703703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ja-JP"/>
        </a:p>
      </c:txPr>
    </c:title>
    <c:autoTitleDeleted val="0"/>
    <c:plotArea>
      <c:layout/>
      <c:barChart>
        <c:barDir val="bar"/>
        <c:grouping val="percentStacked"/>
        <c:varyColors val="0"/>
        <c:ser>
          <c:idx val="0"/>
          <c:order val="0"/>
          <c:tx>
            <c:strRef>
              <c:f>'H27高齢無職  '!$L$4</c:f>
              <c:strCache>
                <c:ptCount val="1"/>
                <c:pt idx="0">
                  <c:v>社会保障給付</c:v>
                </c:pt>
              </c:strCache>
            </c:strRef>
          </c:tx>
          <c:spPr>
            <a:solidFill>
              <a:schemeClr val="accent1"/>
            </a:solidFill>
            <a:ln>
              <a:noFill/>
            </a:ln>
            <a:effectLst/>
          </c:spPr>
          <c:invertIfNegative val="0"/>
          <c:dLbls>
            <c:dLbl>
              <c:idx val="1"/>
              <c:tx>
                <c:rich>
                  <a:bodyPr rot="0" spcFirstLastPara="1" vertOverflow="clip" horzOverflow="clip" vert="horz" wrap="square" lIns="38100" tIns="19050" rIns="38100" bIns="19050" anchor="ctr" anchorCtr="1">
                    <a:noAutofit/>
                  </a:bodyPr>
                  <a:lstStyle/>
                  <a:p>
                    <a:pPr>
                      <a:defRPr sz="1400" b="1" i="0" u="none" strike="noStrike" kern="1200" baseline="0">
                        <a:solidFill>
                          <a:schemeClr val="bg1"/>
                        </a:solidFill>
                        <a:latin typeface="+mn-lt"/>
                        <a:ea typeface="+mn-ea"/>
                        <a:cs typeface="+mn-cs"/>
                      </a:defRPr>
                    </a:pPr>
                    <a:r>
                      <a:rPr lang="ja-JP" altLang="en-US" sz="1400" b="1" baseline="0"/>
                      <a:t>社会保障給付</a:t>
                    </a:r>
                    <a:r>
                      <a:rPr lang="en-US" altLang="ja-JP" sz="1400" b="1" baseline="0"/>
                      <a:t>, </a:t>
                    </a:r>
                    <a:fld id="{6ED97330-82E3-484D-A6B1-0F8892E9756E}" type="VALUE">
                      <a:rPr lang="en-US" altLang="ja-JP" sz="1400" b="1" baseline="0"/>
                      <a:pPr>
                        <a:defRPr sz="1400" b="1">
                          <a:solidFill>
                            <a:schemeClr val="bg1"/>
                          </a:solidFill>
                        </a:defRPr>
                      </a:pPr>
                      <a:t>[値]</a:t>
                    </a:fld>
                    <a:endParaRPr lang="en-US" altLang="ja-JP" sz="1400" b="1" baseline="0"/>
                  </a:p>
                </c:rich>
              </c:tx>
              <c:spPr>
                <a:noFill/>
                <a:ln>
                  <a:noFill/>
                </a:ln>
                <a:effectLst/>
              </c:spPr>
              <c:txPr>
                <a:bodyPr rot="0" spcFirstLastPara="1" vertOverflow="clip" horzOverflow="clip" vert="horz" wrap="square" lIns="38100" tIns="19050" rIns="38100" bIns="19050" anchor="ctr" anchorCtr="1">
                  <a:noAutofit/>
                </a:bodyPr>
                <a:lstStyle/>
                <a:p>
                  <a:pPr>
                    <a:defRPr sz="14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25362671453462038"/>
                      <c:h val="0.16261509393485321"/>
                    </c:manualLayout>
                  </c15:layout>
                  <c15:dlblFieldTable/>
                  <c15:showDataLabelsRange val="0"/>
                </c:ext>
                <c:ext xmlns:c16="http://schemas.microsoft.com/office/drawing/2014/chart" uri="{C3380CC4-5D6E-409C-BE32-E72D297353CC}">
                  <c16:uniqueId val="{00000000-BC42-4F1C-9725-743053246EB2}"/>
                </c:ext>
              </c:extLst>
            </c:dLbl>
            <c:spPr>
              <a:noFill/>
              <a:ln>
                <a:noFill/>
              </a:ln>
              <a:effectLst/>
            </c:spPr>
            <c:txPr>
              <a:bodyPr rot="0" spcFirstLastPara="1" vertOverflow="clip" horzOverflow="clip" vert="horz" wrap="square" lIns="38100" tIns="19050" rIns="38100" bIns="19050" anchor="ctr" anchorCtr="1">
                <a:spAutoFit/>
              </a:bodyPr>
              <a:lstStyle/>
              <a:p>
                <a:pPr>
                  <a:defRPr sz="1200" b="1" i="0" u="none" strike="noStrike" kern="1200" baseline="0">
                    <a:solidFill>
                      <a:schemeClr val="bg1"/>
                    </a:solidFill>
                    <a:latin typeface="+mn-lt"/>
                    <a:ea typeface="+mn-ea"/>
                    <a:cs typeface="+mn-cs"/>
                  </a:defRPr>
                </a:pPr>
                <a:endParaRPr lang="ja-JP"/>
              </a:p>
            </c:txPr>
            <c:showLegendKey val="0"/>
            <c:showVal val="1"/>
            <c:showCatName val="1"/>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'H27高齢無職  '!$M$3:$N$3</c:f>
              <c:strCache>
                <c:ptCount val="2"/>
                <c:pt idx="0">
                  <c:v>支出</c:v>
                </c:pt>
                <c:pt idx="1">
                  <c:v>収入</c:v>
                </c:pt>
              </c:strCache>
            </c:strRef>
          </c:cat>
          <c:val>
            <c:numRef>
              <c:f>'H27高齢無職  '!$M$4:$N$4</c:f>
              <c:numCache>
                <c:formatCode>#,##0</c:formatCode>
                <c:ptCount val="2"/>
                <c:pt idx="1">
                  <c:v>177970</c:v>
                </c:pt>
              </c:numCache>
            </c:numRef>
          </c:val>
          <c:extLst>
            <c:ext xmlns:c16="http://schemas.microsoft.com/office/drawing/2014/chart" uri="{C3380CC4-5D6E-409C-BE32-E72D297353CC}">
              <c16:uniqueId val="{00000001-BC42-4F1C-9725-743053246EB2}"/>
            </c:ext>
          </c:extLst>
        </c:ser>
        <c:ser>
          <c:idx val="1"/>
          <c:order val="1"/>
          <c:tx>
            <c:strRef>
              <c:f>'H27高齢無職  '!$L$5</c:f>
              <c:strCache>
                <c:ptCount val="1"/>
                <c:pt idx="0">
                  <c:v>その他</c:v>
                </c:pt>
              </c:strCache>
            </c:strRef>
          </c:tx>
          <c:spPr>
            <a:solidFill>
              <a:schemeClr val="accent2"/>
            </a:solidFill>
            <a:ln>
              <a:noFill/>
            </a:ln>
            <a:effectLst/>
          </c:spPr>
          <c:invertIfNegative val="0"/>
          <c:dLbls>
            <c:dLbl>
              <c:idx val="1"/>
              <c:layout>
                <c:manualLayout>
                  <c:x val="-8.7019902265978724E-4"/>
                  <c:y val="1.4340464079157706E-3"/>
                </c:manualLayout>
              </c:layout>
              <c:tx>
                <c:rich>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mn-lt"/>
                        <a:ea typeface="+mn-ea"/>
                        <a:cs typeface="+mn-cs"/>
                      </a:defRPr>
                    </a:pPr>
                    <a:r>
                      <a:rPr lang="ja-JP" altLang="en-US" sz="1100" b="1" dirty="0">
                        <a:solidFill>
                          <a:schemeClr val="bg1"/>
                        </a:solidFill>
                      </a:rPr>
                      <a:t>その他、</a:t>
                    </a:r>
                    <a:fld id="{D5E7E261-C226-4C96-9734-1F2571E154F0}" type="VALUE">
                      <a:rPr lang="en-US" altLang="ja-JP" sz="1100" b="1">
                        <a:solidFill>
                          <a:schemeClr val="bg1"/>
                        </a:solidFill>
                      </a:rPr>
                      <a:pPr>
                        <a:defRPr sz="1100" b="1">
                          <a:solidFill>
                            <a:schemeClr val="bg1"/>
                          </a:solidFill>
                        </a:defRPr>
                      </a:pPr>
                      <a:t>[値]</a:t>
                    </a:fld>
                    <a:endParaRPr lang="ja-JP" altLang="en-US" sz="1100" b="1" dirty="0">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100" b="1" i="0" u="none" strike="noStrike" kern="1200" baseline="0">
                      <a:solidFill>
                        <a:schemeClr val="bg1"/>
                      </a:solidFill>
                      <a:latin typeface="+mn-lt"/>
                      <a:ea typeface="+mn-ea"/>
                      <a:cs typeface="+mn-cs"/>
                    </a:defRPr>
                  </a:pPr>
                  <a:endParaRPr lang="ja-JP"/>
                </a:p>
              </c:txPr>
              <c:showLegendKey val="0"/>
              <c:showVal val="1"/>
              <c:showCatName val="0"/>
              <c:showSerName val="0"/>
              <c:showPercent val="0"/>
              <c:showBubbleSize val="0"/>
              <c:extLst>
                <c:ext xmlns:c15="http://schemas.microsoft.com/office/drawing/2012/chart" uri="{CE6537A1-D6FC-4f65-9D91-7224C49458BB}">
                  <c15:layout>
                    <c:manualLayout>
                      <c:w val="0.10845822397200351"/>
                      <c:h val="0.12493073782443861"/>
                    </c:manualLayout>
                  </c15:layout>
                  <c15:dlblFieldTable/>
                  <c15:showDataLabelsRange val="0"/>
                </c:ext>
                <c:ext xmlns:c16="http://schemas.microsoft.com/office/drawing/2014/chart" uri="{C3380CC4-5D6E-409C-BE32-E72D297353CC}">
                  <c16:uniqueId val="{00000002-BC42-4F1C-9725-743053246EB2}"/>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'!$M$5:$N$5</c:f>
              <c:numCache>
                <c:formatCode>#,##0_);[Red]\(#,##0\)</c:formatCode>
                <c:ptCount val="2"/>
                <c:pt idx="1">
                  <c:v>33165</c:v>
                </c:pt>
              </c:numCache>
            </c:numRef>
          </c:val>
          <c:extLst>
            <c:ext xmlns:c16="http://schemas.microsoft.com/office/drawing/2014/chart" uri="{C3380CC4-5D6E-409C-BE32-E72D297353CC}">
              <c16:uniqueId val="{00000003-BC42-4F1C-9725-743053246EB2}"/>
            </c:ext>
          </c:extLst>
        </c:ser>
        <c:ser>
          <c:idx val="2"/>
          <c:order val="2"/>
          <c:tx>
            <c:strRef>
              <c:f>'H27高齢無職  '!$L$6</c:f>
              <c:strCache>
                <c:ptCount val="1"/>
                <c:pt idx="0">
                  <c:v>不足分</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'!$M$6:$N$6</c:f>
              <c:numCache>
                <c:formatCode>#,##0_);[Red]\(#,##0\)</c:formatCode>
                <c:ptCount val="2"/>
                <c:pt idx="1">
                  <c:v>67510</c:v>
                </c:pt>
              </c:numCache>
            </c:numRef>
          </c:val>
          <c:extLst>
            <c:ext xmlns:c16="http://schemas.microsoft.com/office/drawing/2014/chart" uri="{C3380CC4-5D6E-409C-BE32-E72D297353CC}">
              <c16:uniqueId val="{00000004-BC42-4F1C-9725-743053246EB2}"/>
            </c:ext>
          </c:extLst>
        </c:ser>
        <c:ser>
          <c:idx val="3"/>
          <c:order val="3"/>
          <c:tx>
            <c:strRef>
              <c:f>'H27高齢無職  '!$L$7</c:f>
              <c:strCache>
                <c:ptCount val="1"/>
                <c:pt idx="0">
                  <c:v>非消費支出</c:v>
                </c:pt>
              </c:strCache>
            </c:strRef>
          </c:tx>
          <c:spPr>
            <a:solidFill>
              <a:schemeClr val="accent4"/>
            </a:solidFill>
            <a:ln>
              <a:noFill/>
            </a:ln>
            <a:effectLst/>
          </c:spPr>
          <c:invertIfNegative val="0"/>
          <c:dLbls>
            <c:dLbl>
              <c:idx val="0"/>
              <c:layout>
                <c:manualLayout>
                  <c:x val="2.5870145164822934E-2"/>
                  <c:y val="0.13328664669128759"/>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5-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'!$M$7:$N$7</c:f>
              <c:numCache>
                <c:formatCode>General</c:formatCode>
                <c:ptCount val="2"/>
                <c:pt idx="0" formatCode="#,##0_);[Red]\(#,##0\)">
                  <c:v>30830</c:v>
                </c:pt>
              </c:numCache>
            </c:numRef>
          </c:val>
          <c:extLst>
            <c:ext xmlns:c16="http://schemas.microsoft.com/office/drawing/2014/chart" uri="{C3380CC4-5D6E-409C-BE32-E72D297353CC}">
              <c16:uniqueId val="{00000006-BC42-4F1C-9725-743053246EB2}"/>
            </c:ext>
          </c:extLst>
        </c:ser>
        <c:ser>
          <c:idx val="4"/>
          <c:order val="4"/>
          <c:tx>
            <c:strRef>
              <c:f>'H27高齢無職  '!$L$8</c:f>
              <c:strCache>
                <c:ptCount val="1"/>
                <c:pt idx="0">
                  <c:v>食料</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'!$M$8:$N$8</c:f>
              <c:numCache>
                <c:formatCode>General</c:formatCode>
                <c:ptCount val="2"/>
                <c:pt idx="0" formatCode="#,##0_);[Red]\(#,##0\)">
                  <c:v>66517</c:v>
                </c:pt>
              </c:numCache>
            </c:numRef>
          </c:val>
          <c:extLst>
            <c:ext xmlns:c16="http://schemas.microsoft.com/office/drawing/2014/chart" uri="{C3380CC4-5D6E-409C-BE32-E72D297353CC}">
              <c16:uniqueId val="{00000007-BC42-4F1C-9725-743053246EB2}"/>
            </c:ext>
          </c:extLst>
        </c:ser>
        <c:ser>
          <c:idx val="5"/>
          <c:order val="5"/>
          <c:tx>
            <c:strRef>
              <c:f>'H27高齢無職  '!$L$9</c:f>
              <c:strCache>
                <c:ptCount val="1"/>
                <c:pt idx="0">
                  <c:v>住居</c:v>
                </c:pt>
              </c:strCache>
            </c:strRef>
          </c:tx>
          <c:spPr>
            <a:solidFill>
              <a:schemeClr val="accent6"/>
            </a:solidFill>
            <a:ln>
              <a:noFill/>
            </a:ln>
            <a:effectLst/>
          </c:spPr>
          <c:invertIfNegative val="0"/>
          <c:dLbls>
            <c:dLbl>
              <c:idx val="0"/>
              <c:layout>
                <c:manualLayout>
                  <c:x val="-0.13894609707233696"/>
                  <c:y val="-0.14039881276041108"/>
                </c:manualLayout>
              </c:layout>
              <c:showLegendKey val="0"/>
              <c:showVal val="1"/>
              <c:showCatName val="0"/>
              <c:showSerName val="1"/>
              <c:showPercent val="0"/>
              <c:showBubbleSize val="0"/>
              <c:extLst>
                <c:ext xmlns:c15="http://schemas.microsoft.com/office/drawing/2012/chart" uri="{CE6537A1-D6FC-4f65-9D91-7224C49458BB}">
                  <c15:layout>
                    <c:manualLayout>
                      <c:w val="0.14293033508997607"/>
                      <c:h val="5.9500354528092221E-2"/>
                    </c:manualLayout>
                  </c15:layout>
                </c:ext>
                <c:ext xmlns:c16="http://schemas.microsoft.com/office/drawing/2014/chart" uri="{C3380CC4-5D6E-409C-BE32-E72D297353CC}">
                  <c16:uniqueId val="{00000008-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'!$M$9:$N$9</c:f>
              <c:numCache>
                <c:formatCode>General</c:formatCode>
                <c:ptCount val="2"/>
                <c:pt idx="0" formatCode="#,##0_);[Red]\(#,##0\)">
                  <c:v>17140</c:v>
                </c:pt>
              </c:numCache>
            </c:numRef>
          </c:val>
          <c:extLst>
            <c:ext xmlns:c16="http://schemas.microsoft.com/office/drawing/2014/chart" uri="{C3380CC4-5D6E-409C-BE32-E72D297353CC}">
              <c16:uniqueId val="{00000009-BC42-4F1C-9725-743053246EB2}"/>
            </c:ext>
          </c:extLst>
        </c:ser>
        <c:ser>
          <c:idx val="6"/>
          <c:order val="6"/>
          <c:tx>
            <c:strRef>
              <c:f>'H27高齢無職  '!$L$10</c:f>
              <c:strCache>
                <c:ptCount val="1"/>
                <c:pt idx="0">
                  <c:v>光熱・水道</c:v>
                </c:pt>
              </c:strCache>
            </c:strRef>
          </c:tx>
          <c:spPr>
            <a:solidFill>
              <a:schemeClr val="accent1">
                <a:lumMod val="60000"/>
              </a:schemeClr>
            </a:solidFill>
            <a:ln>
              <a:noFill/>
            </a:ln>
            <a:effectLst/>
          </c:spPr>
          <c:invertIfNegative val="0"/>
          <c:dLbls>
            <c:dLbl>
              <c:idx val="0"/>
              <c:layout>
                <c:manualLayout>
                  <c:x val="-0.10867656711268107"/>
                  <c:y val="0.17124821284872957"/>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A-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strRef>
              <c:f>'H27高齢無職  '!$M$3:$N$3</c:f>
              <c:strCache>
                <c:ptCount val="2"/>
                <c:pt idx="0">
                  <c:v>支出</c:v>
                </c:pt>
                <c:pt idx="1">
                  <c:v>収入</c:v>
                </c:pt>
              </c:strCache>
            </c:strRef>
          </c:cat>
          <c:val>
            <c:numRef>
              <c:f>'H27高齢無職  '!$M$10:$N$10</c:f>
              <c:numCache>
                <c:formatCode>General</c:formatCode>
                <c:ptCount val="2"/>
                <c:pt idx="0" formatCode="#,##0_);[Red]\(#,##0\)">
                  <c:v>22390</c:v>
                </c:pt>
              </c:numCache>
            </c:numRef>
          </c:val>
          <c:extLst>
            <c:ext xmlns:c16="http://schemas.microsoft.com/office/drawing/2014/chart" uri="{C3380CC4-5D6E-409C-BE32-E72D297353CC}">
              <c16:uniqueId val="{0000000B-BC42-4F1C-9725-743053246EB2}"/>
            </c:ext>
          </c:extLst>
        </c:ser>
        <c:ser>
          <c:idx val="7"/>
          <c:order val="7"/>
          <c:tx>
            <c:strRef>
              <c:f>'H27高齢無職  '!$L$11</c:f>
              <c:strCache>
                <c:ptCount val="1"/>
                <c:pt idx="0">
                  <c:v>家具・家事用品</c:v>
                </c:pt>
              </c:strCache>
            </c:strRef>
          </c:tx>
          <c:spPr>
            <a:solidFill>
              <a:schemeClr val="accent2">
                <a:lumMod val="60000"/>
              </a:schemeClr>
            </a:solidFill>
            <a:ln>
              <a:noFill/>
            </a:ln>
            <a:effectLst/>
          </c:spPr>
          <c:invertIfNegative val="0"/>
          <c:dLbls>
            <c:dLbl>
              <c:idx val="0"/>
              <c:layout>
                <c:manualLayout>
                  <c:x val="-3.811842293151177E-2"/>
                  <c:y val="-0.17497064173067287"/>
                </c:manualLayout>
              </c:layout>
              <c:tx>
                <c:rich>
                  <a:bodyPr rot="0" spcFirstLastPara="1" vertOverflow="clip" horzOverflow="clip" vert="horz" wrap="square" lIns="36576" tIns="18288" rIns="36576" bIns="18288" anchor="ctr" anchorCtr="1">
                    <a:spAutoFit/>
                  </a:bodyPr>
                  <a:lstStyle/>
                  <a:p>
                    <a:pPr>
                      <a:defRPr sz="1050" b="0" i="0" u="none" strike="noStrike" kern="1200" baseline="0">
                        <a:solidFill>
                          <a:sysClr val="windowText" lastClr="000000"/>
                        </a:solidFill>
                        <a:latin typeface="+mn-lt"/>
                        <a:ea typeface="+mn-ea"/>
                        <a:cs typeface="+mn-cs"/>
                      </a:defRPr>
                    </a:pPr>
                    <a:fld id="{781E62C6-4DDE-4F96-99FA-AAEBC0CEAC5E}" type="SERIESNAME">
                      <a:rPr lang="ja-JP" altLang="en-US" sz="1050"/>
                      <a:pPr>
                        <a:defRPr sz="1050">
                          <a:solidFill>
                            <a:sysClr val="windowText" lastClr="000000"/>
                          </a:solidFill>
                        </a:defRPr>
                      </a:pPr>
                      <a:t>[系列名]</a:t>
                    </a:fld>
                    <a:r>
                      <a:rPr lang="en-US" altLang="ja-JP" sz="1050" baseline="0"/>
                      <a:t>, </a:t>
                    </a:r>
                    <a:fld id="{34F0716E-C326-41A9-A86C-9EA265D7A1C9}" type="VALUE">
                      <a:rPr lang="en-US" altLang="ja-JP" sz="1050" baseline="0"/>
                      <a:pPr>
                        <a:defRPr sz="1050">
                          <a:solidFill>
                            <a:sysClr val="windowText" lastClr="000000"/>
                          </a:solidFill>
                        </a:defRPr>
                      </a:pPr>
                      <a:t>[値]</a:t>
                    </a:fld>
                    <a:endParaRPr lang="en-US" altLang="ja-JP" sz="1050" baseline="0"/>
                  </a:p>
                </c:rich>
              </c:tx>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05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extLst>
                <c:ext xmlns:c15="http://schemas.microsoft.com/office/drawing/2012/chart" uri="{CE6537A1-D6FC-4f65-9D91-7224C49458BB}">
                  <c15:spPr xmlns:c15="http://schemas.microsoft.com/office/drawing/2012/chart">
                    <a:prstGeom prst="wedgeRectCallout">
                      <a:avLst/>
                    </a:prstGeom>
                    <a:noFill/>
                    <a:ln>
                      <a:noFill/>
                    </a:ln>
                  </c15:spPr>
                  <c15:layout>
                    <c:manualLayout>
                      <c:w val="0.17647212036935461"/>
                      <c:h val="0.12516861560378664"/>
                    </c:manualLayout>
                  </c15:layout>
                  <c15:dlblFieldTable/>
                  <c15:showDataLabelsRange val="0"/>
                </c:ext>
                <c:ext xmlns:c16="http://schemas.microsoft.com/office/drawing/2014/chart" uri="{C3380CC4-5D6E-409C-BE32-E72D297353CC}">
                  <c16:uniqueId val="{0000000C-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2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'!$M$11:$N$11</c:f>
              <c:numCache>
                <c:formatCode>General</c:formatCode>
                <c:ptCount val="2"/>
                <c:pt idx="0" formatCode="#,##0_);[Red]\(#,##0\)">
                  <c:v>9471</c:v>
                </c:pt>
              </c:numCache>
            </c:numRef>
          </c:val>
          <c:extLst>
            <c:ext xmlns:c16="http://schemas.microsoft.com/office/drawing/2014/chart" uri="{C3380CC4-5D6E-409C-BE32-E72D297353CC}">
              <c16:uniqueId val="{0000000D-BC42-4F1C-9725-743053246EB2}"/>
            </c:ext>
          </c:extLst>
        </c:ser>
        <c:ser>
          <c:idx val="8"/>
          <c:order val="8"/>
          <c:tx>
            <c:strRef>
              <c:f>'H27高齢無職  '!$L$12</c:f>
              <c:strCache>
                <c:ptCount val="1"/>
                <c:pt idx="0">
                  <c:v>被服及び履物</c:v>
                </c:pt>
              </c:strCache>
            </c:strRef>
          </c:tx>
          <c:spPr>
            <a:solidFill>
              <a:schemeClr val="accent3">
                <a:lumMod val="60000"/>
              </a:schemeClr>
            </a:solidFill>
            <a:ln>
              <a:noFill/>
            </a:ln>
            <a:effectLst/>
          </c:spPr>
          <c:invertIfNegative val="0"/>
          <c:dLbls>
            <c:dLbl>
              <c:idx val="0"/>
              <c:layout>
                <c:manualLayout>
                  <c:x val="-1.4037650218483359E-2"/>
                  <c:y val="0.1809437205305089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E-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'!$M$12:$N$12</c:f>
              <c:numCache>
                <c:formatCode>General</c:formatCode>
                <c:ptCount val="2"/>
                <c:pt idx="0" formatCode="#,##0_);[Red]\(#,##0\)">
                  <c:v>7116</c:v>
                </c:pt>
              </c:numCache>
            </c:numRef>
          </c:val>
          <c:extLst>
            <c:ext xmlns:c16="http://schemas.microsoft.com/office/drawing/2014/chart" uri="{C3380CC4-5D6E-409C-BE32-E72D297353CC}">
              <c16:uniqueId val="{0000000F-BC42-4F1C-9725-743053246EB2}"/>
            </c:ext>
          </c:extLst>
        </c:ser>
        <c:ser>
          <c:idx val="9"/>
          <c:order val="9"/>
          <c:tx>
            <c:strRef>
              <c:f>'H27高齢無職  '!$L$13</c:f>
              <c:strCache>
                <c:ptCount val="1"/>
                <c:pt idx="0">
                  <c:v>保健医療</c:v>
                </c:pt>
              </c:strCache>
            </c:strRef>
          </c:tx>
          <c:spPr>
            <a:solidFill>
              <a:schemeClr val="accent4">
                <a:lumMod val="60000"/>
              </a:schemeClr>
            </a:solidFill>
            <a:ln>
              <a:noFill/>
            </a:ln>
            <a:effectLst/>
          </c:spPr>
          <c:invertIfNegative val="0"/>
          <c:dLbls>
            <c:dLbl>
              <c:idx val="0"/>
              <c:layout>
                <c:manualLayout>
                  <c:x val="8.3216176148840013E-2"/>
                  <c:y val="-0.17525435707363643"/>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0-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'!$M$13:$N$13</c:f>
              <c:numCache>
                <c:formatCode>General</c:formatCode>
                <c:ptCount val="2"/>
                <c:pt idx="0" formatCode="#,##0_);[Red]\(#,##0\)">
                  <c:v>15027</c:v>
                </c:pt>
              </c:numCache>
            </c:numRef>
          </c:val>
          <c:extLst>
            <c:ext xmlns:c16="http://schemas.microsoft.com/office/drawing/2014/chart" uri="{C3380CC4-5D6E-409C-BE32-E72D297353CC}">
              <c16:uniqueId val="{00000011-BC42-4F1C-9725-743053246EB2}"/>
            </c:ext>
          </c:extLst>
        </c:ser>
        <c:ser>
          <c:idx val="10"/>
          <c:order val="10"/>
          <c:tx>
            <c:strRef>
              <c:f>'H27高齢無職  '!$L$14</c:f>
              <c:strCache>
                <c:ptCount val="1"/>
                <c:pt idx="0">
                  <c:v>交通・通信</c:v>
                </c:pt>
              </c:strCache>
            </c:strRef>
          </c:tx>
          <c:spPr>
            <a:solidFill>
              <a:schemeClr val="accent5">
                <a:lumMod val="60000"/>
              </a:schemeClr>
            </a:solidFill>
            <a:ln>
              <a:noFill/>
            </a:ln>
            <a:effectLst/>
          </c:spPr>
          <c:invertIfNegative val="0"/>
          <c:dLbls>
            <c:dLbl>
              <c:idx val="0"/>
              <c:layout>
                <c:manualLayout>
                  <c:x val="0.10634956190158674"/>
                  <c:y val="0.1516463151599184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2-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'!$M$14:$N$14</c:f>
              <c:numCache>
                <c:formatCode>General</c:formatCode>
                <c:ptCount val="2"/>
                <c:pt idx="0" formatCode="#,##0_);[Red]\(#,##0\)">
                  <c:v>28448</c:v>
                </c:pt>
              </c:numCache>
            </c:numRef>
          </c:val>
          <c:extLst>
            <c:ext xmlns:c16="http://schemas.microsoft.com/office/drawing/2014/chart" uri="{C3380CC4-5D6E-409C-BE32-E72D297353CC}">
              <c16:uniqueId val="{00000013-BC42-4F1C-9725-743053246EB2}"/>
            </c:ext>
          </c:extLst>
        </c:ser>
        <c:ser>
          <c:idx val="11"/>
          <c:order val="11"/>
          <c:tx>
            <c:strRef>
              <c:f>'H27高齢無職  '!$L$15</c:f>
              <c:strCache>
                <c:ptCount val="1"/>
                <c:pt idx="0">
                  <c:v>教育</c:v>
                </c:pt>
              </c:strCache>
            </c:strRef>
          </c:tx>
          <c:spPr>
            <a:solidFill>
              <a:schemeClr val="accent6">
                <a:lumMod val="60000"/>
              </a:schemeClr>
            </a:solidFill>
            <a:ln>
              <a:noFill/>
            </a:ln>
            <a:effectLst/>
          </c:spPr>
          <c:invertIfNegative val="0"/>
          <c:dLbls>
            <c:dLbl>
              <c:idx val="0"/>
              <c:layout>
                <c:manualLayout>
                  <c:x val="7.1866433455434198E-2"/>
                  <c:y val="-0.12850795912084462"/>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4-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'!$M$15:$N$15</c:f>
              <c:numCache>
                <c:formatCode>General</c:formatCode>
                <c:ptCount val="2"/>
                <c:pt idx="0" formatCode="#,##0_);[Red]\(#,##0\)">
                  <c:v>649</c:v>
                </c:pt>
              </c:numCache>
            </c:numRef>
          </c:val>
          <c:extLst>
            <c:ext xmlns:c16="http://schemas.microsoft.com/office/drawing/2014/chart" uri="{C3380CC4-5D6E-409C-BE32-E72D297353CC}">
              <c16:uniqueId val="{00000015-BC42-4F1C-9725-743053246EB2}"/>
            </c:ext>
          </c:extLst>
        </c:ser>
        <c:ser>
          <c:idx val="12"/>
          <c:order val="12"/>
          <c:tx>
            <c:strRef>
              <c:f>'H27高齢無職  '!$L$16</c:f>
              <c:strCache>
                <c:ptCount val="1"/>
                <c:pt idx="0">
                  <c:v>教養娯楽</c:v>
                </c:pt>
              </c:strCache>
            </c:strRef>
          </c:tx>
          <c:spPr>
            <a:solidFill>
              <a:schemeClr val="accent1">
                <a:lumMod val="80000"/>
                <a:lumOff val="20000"/>
              </a:schemeClr>
            </a:solidFill>
            <a:ln>
              <a:noFill/>
            </a:ln>
            <a:effectLst/>
          </c:spPr>
          <c:invertIfNegative val="0"/>
          <c:dLbls>
            <c:dLbl>
              <c:idx val="0"/>
              <c:tx>
                <c:rich>
                  <a:bodyPr/>
                  <a:lstStyle/>
                  <a:p>
                    <a:fld id="{D4B193F8-6DDA-4190-9724-8C6C407C01F8}" type="SERIESNAME">
                      <a:rPr lang="ja-JP" altLang="en-US"/>
                      <a:pPr/>
                      <a:t>[系列名]</a:t>
                    </a:fld>
                    <a:endParaRPr lang="ja-JP" altLang="en-US"/>
                  </a:p>
                  <a:p>
                    <a:r>
                      <a:rPr lang="en-US" altLang="ja-JP" baseline="0"/>
                      <a:t>, </a:t>
                    </a:r>
                    <a:fld id="{CF11DCFA-0942-4A90-BB91-D1EEE5C3A03C}" type="VALUE">
                      <a:rPr lang="en-US" altLang="ja-JP" baseline="0"/>
                      <a:pPr/>
                      <a:t>[値]</a:t>
                    </a:fld>
                    <a:endParaRPr lang="en-US" altLang="ja-JP" baseline="0"/>
                  </a:p>
                </c:rich>
              </c:tx>
              <c:showLegendKey val="0"/>
              <c:showVal val="1"/>
              <c:showCatName val="0"/>
              <c:showSerName val="1"/>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6-BC42-4F1C-9725-743053246EB2}"/>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'!$M$16:$N$16</c:f>
              <c:numCache>
                <c:formatCode>General</c:formatCode>
                <c:ptCount val="2"/>
                <c:pt idx="0" formatCode="#,##0_);[Red]\(#,##0\)">
                  <c:v>25405</c:v>
                </c:pt>
              </c:numCache>
            </c:numRef>
          </c:val>
          <c:extLst>
            <c:ext xmlns:c16="http://schemas.microsoft.com/office/drawing/2014/chart" uri="{C3380CC4-5D6E-409C-BE32-E72D297353CC}">
              <c16:uniqueId val="{00000017-BC42-4F1C-9725-743053246EB2}"/>
            </c:ext>
          </c:extLst>
        </c:ser>
        <c:ser>
          <c:idx val="13"/>
          <c:order val="13"/>
          <c:tx>
            <c:strRef>
              <c:f>'H27高齢無職  '!$L$17</c:f>
              <c:strCache>
                <c:ptCount val="1"/>
                <c:pt idx="0">
                  <c:v>交際費</c:v>
                </c:pt>
              </c:strCache>
            </c:strRef>
          </c:tx>
          <c:spPr>
            <a:solidFill>
              <a:schemeClr val="accent2">
                <a:lumMod val="80000"/>
                <a:lumOff val="20000"/>
              </a:schemeClr>
            </a:solidFill>
            <a:ln>
              <a:noFill/>
            </a:ln>
            <a:effectLst/>
          </c:spPr>
          <c:invertIfNegative val="0"/>
          <c:dLbls>
            <c:dLbl>
              <c:idx val="0"/>
              <c:layout>
                <c:manualLayout>
                  <c:x val="4.9796808380895882E-2"/>
                  <c:y val="-0.20655243138476781"/>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8-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'!$M$17:$N$17</c:f>
              <c:numCache>
                <c:formatCode>General</c:formatCode>
                <c:ptCount val="2"/>
                <c:pt idx="0" formatCode="#,##0_);[Red]\(#,##0\)">
                  <c:v>26445</c:v>
                </c:pt>
              </c:numCache>
            </c:numRef>
          </c:val>
          <c:extLst>
            <c:ext xmlns:c16="http://schemas.microsoft.com/office/drawing/2014/chart" uri="{C3380CC4-5D6E-409C-BE32-E72D297353CC}">
              <c16:uniqueId val="{00000019-BC42-4F1C-9725-743053246EB2}"/>
            </c:ext>
          </c:extLst>
        </c:ser>
        <c:ser>
          <c:idx val="14"/>
          <c:order val="14"/>
          <c:tx>
            <c:strRef>
              <c:f>'H27高齢無職  '!$L$18</c:f>
              <c:strCache>
                <c:ptCount val="1"/>
                <c:pt idx="0">
                  <c:v>その他</c:v>
                </c:pt>
              </c:strCache>
            </c:strRef>
          </c:tx>
          <c:spPr>
            <a:solidFill>
              <a:schemeClr val="accent3">
                <a:lumMod val="80000"/>
                <a:lumOff val="20000"/>
              </a:schemeClr>
            </a:solidFill>
            <a:ln>
              <a:noFill/>
            </a:ln>
            <a:effectLst/>
          </c:spPr>
          <c:invertIfNegative val="0"/>
          <c:dLbls>
            <c:dLbl>
              <c:idx val="0"/>
              <c:layout>
                <c:manualLayout>
                  <c:x val="1.823985408116735E-2"/>
                  <c:y val="0.12389380530973451"/>
                </c:manualLayout>
              </c:layout>
              <c:showLegendKey val="0"/>
              <c:showVal val="1"/>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1A-BC42-4F1C-9725-743053246EB2}"/>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1100" b="0" i="0" u="none" strike="noStrike" kern="1200" baseline="0">
                    <a:solidFill>
                      <a:sysClr val="windowText" lastClr="000000"/>
                    </a:solidFill>
                    <a:latin typeface="+mn-lt"/>
                    <a:ea typeface="+mn-ea"/>
                    <a:cs typeface="+mn-cs"/>
                  </a:defRPr>
                </a:pPr>
                <a:endParaRPr lang="ja-JP"/>
              </a:p>
            </c:txPr>
            <c:showLegendKey val="0"/>
            <c:showVal val="1"/>
            <c:showCatName val="0"/>
            <c:showSerName val="1"/>
            <c:showPercent val="0"/>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15:showLeaderLines val="1"/>
                <c15:leaderLines>
                  <c:spPr>
                    <a:ln w="9525" cap="flat" cmpd="sng" algn="ctr">
                      <a:solidFill>
                        <a:schemeClr val="tx1">
                          <a:lumMod val="35000"/>
                          <a:lumOff val="65000"/>
                        </a:schemeClr>
                      </a:solidFill>
                      <a:round/>
                    </a:ln>
                    <a:effectLst/>
                  </c:spPr>
                </c15:leaderLines>
              </c:ext>
            </c:extLst>
          </c:dLbls>
          <c:cat>
            <c:strRef>
              <c:f>'H27高齢無職  '!$M$3:$N$3</c:f>
              <c:strCache>
                <c:ptCount val="2"/>
                <c:pt idx="0">
                  <c:v>支出</c:v>
                </c:pt>
                <c:pt idx="1">
                  <c:v>収入</c:v>
                </c:pt>
              </c:strCache>
            </c:strRef>
          </c:cat>
          <c:val>
            <c:numRef>
              <c:f>'H27高齢無職  '!$M$18:$N$18</c:f>
              <c:numCache>
                <c:formatCode>General</c:formatCode>
                <c:ptCount val="2"/>
                <c:pt idx="0" formatCode="#,##0">
                  <c:v>29206</c:v>
                </c:pt>
              </c:numCache>
            </c:numRef>
          </c:val>
          <c:extLst>
            <c:ext xmlns:c16="http://schemas.microsoft.com/office/drawing/2014/chart" uri="{C3380CC4-5D6E-409C-BE32-E72D297353CC}">
              <c16:uniqueId val="{0000001B-BC42-4F1C-9725-743053246EB2}"/>
            </c:ext>
          </c:extLst>
        </c:ser>
        <c:dLbls>
          <c:showLegendKey val="0"/>
          <c:showVal val="0"/>
          <c:showCatName val="0"/>
          <c:showSerName val="0"/>
          <c:showPercent val="0"/>
          <c:showBubbleSize val="0"/>
        </c:dLbls>
        <c:gapWidth val="150"/>
        <c:overlap val="100"/>
        <c:axId val="539094264"/>
        <c:axId val="539094920"/>
      </c:barChart>
      <c:catAx>
        <c:axId val="539094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ysClr val="windowText" lastClr="000000"/>
                </a:solidFill>
                <a:latin typeface="+mn-lt"/>
                <a:ea typeface="+mn-ea"/>
                <a:cs typeface="+mn-cs"/>
              </a:defRPr>
            </a:pPr>
            <a:endParaRPr lang="ja-JP"/>
          </a:p>
        </c:txPr>
        <c:crossAx val="539094920"/>
        <c:crosses val="autoZero"/>
        <c:auto val="1"/>
        <c:lblAlgn val="ctr"/>
        <c:lblOffset val="100"/>
        <c:noMultiLvlLbl val="0"/>
      </c:catAx>
      <c:valAx>
        <c:axId val="539094920"/>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539094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46B90F-6778-41CB-8669-4ACFA36C0EAE}"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C000EB89-C3C4-48CA-B818-F133504BB615}">
      <dgm:prSet/>
      <dgm:spPr/>
      <dgm:t>
        <a:bodyPr/>
        <a:lstStyle/>
        <a:p>
          <a:r>
            <a:rPr lang="en-US" altLang="ja-JP" dirty="0"/>
            <a:t>2008</a:t>
          </a:r>
          <a:r>
            <a:rPr lang="ja-JP" altLang="en-US" dirty="0"/>
            <a:t>年</a:t>
          </a:r>
          <a:endParaRPr lang="en-US" dirty="0"/>
        </a:p>
      </dgm:t>
    </dgm:pt>
    <dgm:pt modelId="{DC458DC9-CCF1-40E3-B09E-9DB4778F0B94}" type="parTrans" cxnId="{B4DD73A4-A169-41C4-BEE3-FAC57DB40B15}">
      <dgm:prSet/>
      <dgm:spPr/>
      <dgm:t>
        <a:bodyPr/>
        <a:lstStyle/>
        <a:p>
          <a:endParaRPr kumimoji="1" lang="ja-JP" altLang="en-US"/>
        </a:p>
      </dgm:t>
    </dgm:pt>
    <dgm:pt modelId="{825AD4FA-AF62-4330-A32A-F9EB1F16B7FE}" type="sibTrans" cxnId="{B4DD73A4-A169-41C4-BEE3-FAC57DB40B15}">
      <dgm:prSet/>
      <dgm:spPr/>
      <dgm:t>
        <a:bodyPr/>
        <a:lstStyle/>
        <a:p>
          <a:endParaRPr kumimoji="1" lang="ja-JP" altLang="en-US"/>
        </a:p>
      </dgm:t>
    </dgm:pt>
    <dgm:pt modelId="{D1FA401A-D4B3-47E6-946D-4F1C8DAC2254}">
      <dgm:prSet/>
      <dgm:spPr/>
      <dgm:t>
        <a:bodyPr/>
        <a:lstStyle/>
        <a:p>
          <a:r>
            <a:rPr lang="en-US" altLang="ja-JP" dirty="0"/>
            <a:t>2009</a:t>
          </a:r>
          <a:r>
            <a:rPr lang="ja-JP" altLang="en-US" dirty="0"/>
            <a:t>年</a:t>
          </a:r>
          <a:endParaRPr lang="en-US" dirty="0"/>
        </a:p>
      </dgm:t>
    </dgm:pt>
    <dgm:pt modelId="{CCA346FB-FF74-4FB4-841F-0EF0B9250A95}" type="parTrans" cxnId="{30A888CE-0343-4227-9473-16BF9A268A57}">
      <dgm:prSet/>
      <dgm:spPr/>
      <dgm:t>
        <a:bodyPr/>
        <a:lstStyle/>
        <a:p>
          <a:endParaRPr kumimoji="1" lang="ja-JP" altLang="en-US"/>
        </a:p>
      </dgm:t>
    </dgm:pt>
    <dgm:pt modelId="{52F8C231-9150-4091-9AF5-5E0321BDEDA5}" type="sibTrans" cxnId="{30A888CE-0343-4227-9473-16BF9A268A57}">
      <dgm:prSet/>
      <dgm:spPr/>
      <dgm:t>
        <a:bodyPr/>
        <a:lstStyle/>
        <a:p>
          <a:endParaRPr kumimoji="1" lang="ja-JP" altLang="en-US"/>
        </a:p>
      </dgm:t>
    </dgm:pt>
    <dgm:pt modelId="{915A65FC-9105-46EE-8B16-EEE926A031F8}">
      <dgm:prSet/>
      <dgm:spPr/>
      <dgm:t>
        <a:bodyPr/>
        <a:lstStyle/>
        <a:p>
          <a:r>
            <a:rPr lang="en-US" altLang="ja-JP" dirty="0"/>
            <a:t>2010</a:t>
          </a:r>
          <a:r>
            <a:rPr lang="ja-JP" altLang="en-US" dirty="0"/>
            <a:t>年</a:t>
          </a:r>
          <a:endParaRPr lang="en-US" dirty="0"/>
        </a:p>
      </dgm:t>
    </dgm:pt>
    <dgm:pt modelId="{0F4A3225-CBE0-4633-A0A4-86447E61B0B7}" type="parTrans" cxnId="{1E5ED3BA-FA7E-4E01-90BC-F14E17993307}">
      <dgm:prSet/>
      <dgm:spPr/>
      <dgm:t>
        <a:bodyPr/>
        <a:lstStyle/>
        <a:p>
          <a:endParaRPr kumimoji="1" lang="ja-JP" altLang="en-US"/>
        </a:p>
      </dgm:t>
    </dgm:pt>
    <dgm:pt modelId="{71C476E4-6384-4771-A829-20AB15D545B7}" type="sibTrans" cxnId="{1E5ED3BA-FA7E-4E01-90BC-F14E17993307}">
      <dgm:prSet/>
      <dgm:spPr/>
      <dgm:t>
        <a:bodyPr/>
        <a:lstStyle/>
        <a:p>
          <a:endParaRPr kumimoji="1" lang="ja-JP" altLang="en-US"/>
        </a:p>
      </dgm:t>
    </dgm:pt>
    <dgm:pt modelId="{E9CC8BA0-9716-4C65-ABE6-B5C767DE52BA}">
      <dgm:prSet/>
      <dgm:spPr/>
      <dgm:t>
        <a:bodyPr/>
        <a:lstStyle/>
        <a:p>
          <a:r>
            <a:rPr lang="en-US" altLang="ja-JP" dirty="0"/>
            <a:t>2011</a:t>
          </a:r>
          <a:r>
            <a:rPr lang="ja-JP" altLang="en-US" dirty="0"/>
            <a:t>年</a:t>
          </a:r>
          <a:endParaRPr lang="en-US" dirty="0"/>
        </a:p>
      </dgm:t>
    </dgm:pt>
    <dgm:pt modelId="{E1A2D1B2-4648-4233-876F-E8F4CCBB1F58}" type="parTrans" cxnId="{017E3869-633F-4BEC-B511-AF27F0C5E06F}">
      <dgm:prSet/>
      <dgm:spPr/>
      <dgm:t>
        <a:bodyPr/>
        <a:lstStyle/>
        <a:p>
          <a:endParaRPr kumimoji="1" lang="ja-JP" altLang="en-US"/>
        </a:p>
      </dgm:t>
    </dgm:pt>
    <dgm:pt modelId="{C5A7B241-D66F-4B29-A59F-DEF6F10B4E09}" type="sibTrans" cxnId="{017E3869-633F-4BEC-B511-AF27F0C5E06F}">
      <dgm:prSet/>
      <dgm:spPr/>
      <dgm:t>
        <a:bodyPr/>
        <a:lstStyle/>
        <a:p>
          <a:endParaRPr kumimoji="1" lang="ja-JP" altLang="en-US"/>
        </a:p>
      </dgm:t>
    </dgm:pt>
    <dgm:pt modelId="{F99633A5-13BE-4E2D-8DDE-F87FBA5A9690}">
      <dgm:prSet/>
      <dgm:spPr/>
      <dgm:t>
        <a:bodyPr/>
        <a:lstStyle/>
        <a:p>
          <a:r>
            <a:rPr lang="en-US" altLang="ja-JP" dirty="0"/>
            <a:t>2012</a:t>
          </a:r>
          <a:r>
            <a:rPr lang="ja-JP" altLang="en-US" dirty="0"/>
            <a:t>年</a:t>
          </a:r>
          <a:endParaRPr lang="en-US" dirty="0"/>
        </a:p>
      </dgm:t>
    </dgm:pt>
    <dgm:pt modelId="{EE983DA5-6C45-401D-9F9B-D42E06DE2305}" type="parTrans" cxnId="{30F596A6-14E2-4AB0-BD08-3183B455A605}">
      <dgm:prSet/>
      <dgm:spPr/>
      <dgm:t>
        <a:bodyPr/>
        <a:lstStyle/>
        <a:p>
          <a:endParaRPr kumimoji="1" lang="ja-JP" altLang="en-US"/>
        </a:p>
      </dgm:t>
    </dgm:pt>
    <dgm:pt modelId="{8A778EBB-D4CB-43CC-93A5-FC2D64264C3C}" type="sibTrans" cxnId="{30F596A6-14E2-4AB0-BD08-3183B455A605}">
      <dgm:prSet/>
      <dgm:spPr/>
      <dgm:t>
        <a:bodyPr/>
        <a:lstStyle/>
        <a:p>
          <a:endParaRPr kumimoji="1" lang="ja-JP" altLang="en-US"/>
        </a:p>
      </dgm:t>
    </dgm:pt>
    <dgm:pt modelId="{D37E576F-B901-4C07-BE5C-FC7EA9D5F432}">
      <dgm:prSet/>
      <dgm:spPr/>
      <dgm:t>
        <a:bodyPr/>
        <a:lstStyle/>
        <a:p>
          <a:r>
            <a:rPr lang="en-US" altLang="ja-JP" dirty="0"/>
            <a:t>2013</a:t>
          </a:r>
          <a:r>
            <a:rPr lang="ja-JP" altLang="en-US" dirty="0"/>
            <a:t>年</a:t>
          </a:r>
          <a:endParaRPr lang="en-US" dirty="0"/>
        </a:p>
      </dgm:t>
    </dgm:pt>
    <dgm:pt modelId="{53133061-4878-4660-A489-B342DF23C411}" type="parTrans" cxnId="{AC43175B-EB44-4181-89CC-61BDF87F2A5E}">
      <dgm:prSet/>
      <dgm:spPr/>
      <dgm:t>
        <a:bodyPr/>
        <a:lstStyle/>
        <a:p>
          <a:endParaRPr kumimoji="1" lang="ja-JP" altLang="en-US"/>
        </a:p>
      </dgm:t>
    </dgm:pt>
    <dgm:pt modelId="{BE4EE230-4062-4B60-A13F-F50E0C6EFAF4}" type="sibTrans" cxnId="{AC43175B-EB44-4181-89CC-61BDF87F2A5E}">
      <dgm:prSet/>
      <dgm:spPr/>
      <dgm:t>
        <a:bodyPr/>
        <a:lstStyle/>
        <a:p>
          <a:endParaRPr kumimoji="1" lang="ja-JP" altLang="en-US"/>
        </a:p>
      </dgm:t>
    </dgm:pt>
    <dgm:pt modelId="{BED12636-8801-4295-B007-268675399599}">
      <dgm:prSet/>
      <dgm:spPr/>
      <dgm:t>
        <a:bodyPr/>
        <a:lstStyle/>
        <a:p>
          <a:r>
            <a:rPr lang="en-US" altLang="ja-JP" dirty="0"/>
            <a:t>2014</a:t>
          </a:r>
          <a:r>
            <a:rPr lang="ja-JP" altLang="en-US" dirty="0"/>
            <a:t>年</a:t>
          </a:r>
          <a:endParaRPr lang="en-US" dirty="0"/>
        </a:p>
      </dgm:t>
    </dgm:pt>
    <dgm:pt modelId="{03B9D77C-5368-48D5-9EEF-2B7182155E4B}" type="parTrans" cxnId="{60259822-3532-4C38-9C48-3CF6FD78FD08}">
      <dgm:prSet/>
      <dgm:spPr/>
      <dgm:t>
        <a:bodyPr/>
        <a:lstStyle/>
        <a:p>
          <a:endParaRPr kumimoji="1" lang="ja-JP" altLang="en-US"/>
        </a:p>
      </dgm:t>
    </dgm:pt>
    <dgm:pt modelId="{7EB039F1-9EA5-47C5-940C-D53545A3A2F2}" type="sibTrans" cxnId="{60259822-3532-4C38-9C48-3CF6FD78FD08}">
      <dgm:prSet/>
      <dgm:spPr/>
      <dgm:t>
        <a:bodyPr/>
        <a:lstStyle/>
        <a:p>
          <a:endParaRPr kumimoji="1" lang="ja-JP" altLang="en-US"/>
        </a:p>
      </dgm:t>
    </dgm:pt>
    <dgm:pt modelId="{18B36931-CF37-41D8-A2CE-5E8E9738C38C}">
      <dgm:prSet/>
      <dgm:spPr/>
      <dgm:t>
        <a:bodyPr/>
        <a:lstStyle/>
        <a:p>
          <a:r>
            <a:rPr lang="en-US" altLang="ja-JP" dirty="0"/>
            <a:t>2015</a:t>
          </a:r>
          <a:r>
            <a:rPr lang="ja-JP" altLang="en-US" dirty="0"/>
            <a:t>年</a:t>
          </a:r>
          <a:endParaRPr lang="en-US" dirty="0"/>
        </a:p>
      </dgm:t>
    </dgm:pt>
    <dgm:pt modelId="{C74DB740-9B92-41AF-AE9B-87A0BA53DDC1}" type="parTrans" cxnId="{F0AC1E48-66CC-4F0F-9814-EF81B64777D0}">
      <dgm:prSet/>
      <dgm:spPr/>
      <dgm:t>
        <a:bodyPr/>
        <a:lstStyle/>
        <a:p>
          <a:endParaRPr kumimoji="1" lang="ja-JP" altLang="en-US"/>
        </a:p>
      </dgm:t>
    </dgm:pt>
    <dgm:pt modelId="{41894FAB-A4D5-4863-9B3B-B407FF0F9366}" type="sibTrans" cxnId="{F0AC1E48-66CC-4F0F-9814-EF81B64777D0}">
      <dgm:prSet/>
      <dgm:spPr/>
      <dgm:t>
        <a:bodyPr/>
        <a:lstStyle/>
        <a:p>
          <a:endParaRPr kumimoji="1" lang="ja-JP" altLang="en-US"/>
        </a:p>
      </dgm:t>
    </dgm:pt>
    <dgm:pt modelId="{907D5263-6684-4550-BAE0-4033DE69BF9D}">
      <dgm:prSet/>
      <dgm:spPr/>
      <dgm:t>
        <a:bodyPr/>
        <a:lstStyle/>
        <a:p>
          <a:r>
            <a:rPr lang="en-US" altLang="ja-JP" dirty="0"/>
            <a:t>2016</a:t>
          </a:r>
          <a:r>
            <a:rPr lang="ja-JP" altLang="en-US" dirty="0"/>
            <a:t>年</a:t>
          </a:r>
          <a:endParaRPr lang="en-US" dirty="0"/>
        </a:p>
      </dgm:t>
    </dgm:pt>
    <dgm:pt modelId="{91806804-953A-45D3-874E-C147DF62933D}" type="parTrans" cxnId="{F36468B4-61D3-48E5-8FDF-83DA891120BF}">
      <dgm:prSet/>
      <dgm:spPr/>
      <dgm:t>
        <a:bodyPr/>
        <a:lstStyle/>
        <a:p>
          <a:endParaRPr kumimoji="1" lang="ja-JP" altLang="en-US"/>
        </a:p>
      </dgm:t>
    </dgm:pt>
    <dgm:pt modelId="{F472CB7E-BB6B-4302-BE84-1A1B11507F36}" type="sibTrans" cxnId="{F36468B4-61D3-48E5-8FDF-83DA891120BF}">
      <dgm:prSet/>
      <dgm:spPr/>
      <dgm:t>
        <a:bodyPr/>
        <a:lstStyle/>
        <a:p>
          <a:endParaRPr kumimoji="1" lang="ja-JP" altLang="en-US"/>
        </a:p>
      </dgm:t>
    </dgm:pt>
    <dgm:pt modelId="{10FB3FEF-B569-4367-A505-2C86330DCC69}">
      <dgm:prSet/>
      <dgm:spPr/>
      <dgm:t>
        <a:bodyPr/>
        <a:lstStyle/>
        <a:p>
          <a:r>
            <a:rPr lang="en-US" altLang="ja-JP" dirty="0"/>
            <a:t>2017</a:t>
          </a:r>
          <a:r>
            <a:rPr lang="ja-JP" altLang="en-US" dirty="0"/>
            <a:t>年</a:t>
          </a:r>
          <a:endParaRPr lang="en-US" dirty="0"/>
        </a:p>
      </dgm:t>
    </dgm:pt>
    <dgm:pt modelId="{4C8C73BA-12CA-415D-AB7C-C3451CB5149C}" type="parTrans" cxnId="{B0585B87-E71E-4FA0-992F-83C061BC4D82}">
      <dgm:prSet/>
      <dgm:spPr/>
      <dgm:t>
        <a:bodyPr/>
        <a:lstStyle/>
        <a:p>
          <a:endParaRPr kumimoji="1" lang="ja-JP" altLang="en-US"/>
        </a:p>
      </dgm:t>
    </dgm:pt>
    <dgm:pt modelId="{1BF6E31B-4AD7-42D8-BB27-5FA9182DBECF}" type="sibTrans" cxnId="{B0585B87-E71E-4FA0-992F-83C061BC4D82}">
      <dgm:prSet/>
      <dgm:spPr/>
      <dgm:t>
        <a:bodyPr/>
        <a:lstStyle/>
        <a:p>
          <a:endParaRPr kumimoji="1" lang="ja-JP" altLang="en-US"/>
        </a:p>
      </dgm:t>
    </dgm:pt>
    <dgm:pt modelId="{00D2B3AE-1E12-47A5-9E1C-42BA6A2995DC}">
      <dgm:prSet/>
      <dgm:spPr/>
      <dgm:t>
        <a:bodyPr/>
        <a:lstStyle/>
        <a:p>
          <a:r>
            <a:rPr lang="en-US" altLang="ja-JP" dirty="0"/>
            <a:t>2018</a:t>
          </a:r>
          <a:r>
            <a:rPr lang="ja-JP" altLang="en-US" dirty="0"/>
            <a:t>年</a:t>
          </a:r>
          <a:endParaRPr lang="en-US" dirty="0"/>
        </a:p>
      </dgm:t>
    </dgm:pt>
    <dgm:pt modelId="{64CB6669-F8C1-4513-BF33-EC922E136C65}" type="parTrans" cxnId="{6AC6C6AB-FB8D-4EAB-8518-2692362C0F8A}">
      <dgm:prSet/>
      <dgm:spPr/>
      <dgm:t>
        <a:bodyPr/>
        <a:lstStyle/>
        <a:p>
          <a:endParaRPr kumimoji="1" lang="ja-JP" altLang="en-US"/>
        </a:p>
      </dgm:t>
    </dgm:pt>
    <dgm:pt modelId="{5105C4D5-16DA-4B75-BE96-2BA2E3908B53}" type="sibTrans" cxnId="{6AC6C6AB-FB8D-4EAB-8518-2692362C0F8A}">
      <dgm:prSet/>
      <dgm:spPr/>
      <dgm:t>
        <a:bodyPr/>
        <a:lstStyle/>
        <a:p>
          <a:endParaRPr kumimoji="1" lang="ja-JP" altLang="en-US"/>
        </a:p>
      </dgm:t>
    </dgm:pt>
    <dgm:pt modelId="{C651CDA3-2FB6-412B-9E27-6BE73A2197A0}">
      <dgm:prSet/>
      <dgm:spPr/>
      <dgm:t>
        <a:bodyPr/>
        <a:lstStyle/>
        <a:p>
          <a:r>
            <a:rPr lang="en-US" altLang="ja-JP" dirty="0"/>
            <a:t>2019</a:t>
          </a:r>
          <a:r>
            <a:rPr lang="ja-JP" altLang="en-US" dirty="0"/>
            <a:t>年</a:t>
          </a:r>
          <a:endParaRPr lang="en-US" dirty="0"/>
        </a:p>
      </dgm:t>
    </dgm:pt>
    <dgm:pt modelId="{02532AF3-9CDF-42D3-8558-216E34D4828A}" type="parTrans" cxnId="{77C8CDF7-3517-4F4B-992D-C4F6551EC3EB}">
      <dgm:prSet/>
      <dgm:spPr/>
      <dgm:t>
        <a:bodyPr/>
        <a:lstStyle/>
        <a:p>
          <a:endParaRPr kumimoji="1" lang="ja-JP" altLang="en-US"/>
        </a:p>
      </dgm:t>
    </dgm:pt>
    <dgm:pt modelId="{B315DC17-0FF9-4FE9-92E3-E345F5FDBFB3}" type="sibTrans" cxnId="{77C8CDF7-3517-4F4B-992D-C4F6551EC3EB}">
      <dgm:prSet/>
      <dgm:spPr/>
      <dgm:t>
        <a:bodyPr/>
        <a:lstStyle/>
        <a:p>
          <a:endParaRPr kumimoji="1" lang="ja-JP" altLang="en-US"/>
        </a:p>
      </dgm:t>
    </dgm:pt>
    <dgm:pt modelId="{64E6F2D7-ADB8-409D-BD55-20CFF8986DFF}">
      <dgm:prSet/>
      <dgm:spPr/>
      <dgm:t>
        <a:bodyPr/>
        <a:lstStyle/>
        <a:p>
          <a:r>
            <a:rPr lang="en-US" altLang="ja-JP" dirty="0"/>
            <a:t>2020</a:t>
          </a:r>
          <a:r>
            <a:rPr lang="ja-JP" altLang="en-US" dirty="0"/>
            <a:t>年</a:t>
          </a:r>
          <a:endParaRPr lang="en-US" dirty="0"/>
        </a:p>
      </dgm:t>
    </dgm:pt>
    <dgm:pt modelId="{0F166E1B-6CED-427D-A767-62A7950172BD}" type="parTrans" cxnId="{36FEC8F8-1FC0-4E10-A266-8097A33631D3}">
      <dgm:prSet/>
      <dgm:spPr/>
      <dgm:t>
        <a:bodyPr/>
        <a:lstStyle/>
        <a:p>
          <a:endParaRPr kumimoji="1" lang="ja-JP" altLang="en-US"/>
        </a:p>
      </dgm:t>
    </dgm:pt>
    <dgm:pt modelId="{A93ECC3B-29A2-408D-9114-F1C7417C44EA}" type="sibTrans" cxnId="{36FEC8F8-1FC0-4E10-A266-8097A33631D3}">
      <dgm:prSet/>
      <dgm:spPr/>
      <dgm:t>
        <a:bodyPr/>
        <a:lstStyle/>
        <a:p>
          <a:endParaRPr kumimoji="1" lang="ja-JP" altLang="en-US"/>
        </a:p>
      </dgm:t>
    </dgm:pt>
    <dgm:pt modelId="{C81ED26D-1F45-405E-9810-9979E5026049}">
      <dgm:prSet/>
      <dgm:spPr/>
      <dgm:t>
        <a:bodyPr/>
        <a:lstStyle/>
        <a:p>
          <a:r>
            <a:rPr lang="en-US" altLang="ja-JP" dirty="0"/>
            <a:t>2021</a:t>
          </a:r>
          <a:r>
            <a:rPr lang="ja-JP" altLang="en-US" dirty="0"/>
            <a:t>年</a:t>
          </a:r>
          <a:endParaRPr lang="en-US" dirty="0"/>
        </a:p>
      </dgm:t>
    </dgm:pt>
    <dgm:pt modelId="{35B2265A-7B3C-45F0-85F5-7FD7FC949A18}" type="parTrans" cxnId="{64544404-3539-4A31-8105-F432225695FC}">
      <dgm:prSet/>
      <dgm:spPr/>
      <dgm:t>
        <a:bodyPr/>
        <a:lstStyle/>
        <a:p>
          <a:endParaRPr kumimoji="1" lang="ja-JP" altLang="en-US"/>
        </a:p>
      </dgm:t>
    </dgm:pt>
    <dgm:pt modelId="{0D8A7772-F64D-4EA8-82D9-7C6FE5CE29CF}" type="sibTrans" cxnId="{64544404-3539-4A31-8105-F432225695FC}">
      <dgm:prSet/>
      <dgm:spPr/>
      <dgm:t>
        <a:bodyPr/>
        <a:lstStyle/>
        <a:p>
          <a:endParaRPr kumimoji="1" lang="ja-JP" altLang="en-US"/>
        </a:p>
      </dgm:t>
    </dgm:pt>
    <dgm:pt modelId="{F870573F-E7C1-4E35-A32F-9B95A5B79776}">
      <dgm:prSet/>
      <dgm:spPr/>
      <dgm:t>
        <a:bodyPr/>
        <a:lstStyle/>
        <a:p>
          <a:r>
            <a:rPr lang="en-US" altLang="ja-JP" dirty="0"/>
            <a:t>2022</a:t>
          </a:r>
          <a:r>
            <a:rPr lang="ja-JP" altLang="en-US" dirty="0"/>
            <a:t>年</a:t>
          </a:r>
          <a:endParaRPr lang="en-US" dirty="0"/>
        </a:p>
      </dgm:t>
    </dgm:pt>
    <dgm:pt modelId="{1463B89A-BB1E-4FDE-859C-45034344C0DF}" type="parTrans" cxnId="{D942C67F-70B8-4C8D-A4B0-6B392D6EF33E}">
      <dgm:prSet/>
      <dgm:spPr/>
      <dgm:t>
        <a:bodyPr/>
        <a:lstStyle/>
        <a:p>
          <a:endParaRPr kumimoji="1" lang="ja-JP" altLang="en-US"/>
        </a:p>
      </dgm:t>
    </dgm:pt>
    <dgm:pt modelId="{D824A2FE-3458-42B3-A19D-2CA25198F663}" type="sibTrans" cxnId="{D942C67F-70B8-4C8D-A4B0-6B392D6EF33E}">
      <dgm:prSet/>
      <dgm:spPr/>
      <dgm:t>
        <a:bodyPr/>
        <a:lstStyle/>
        <a:p>
          <a:endParaRPr kumimoji="1" lang="ja-JP" altLang="en-US"/>
        </a:p>
      </dgm:t>
    </dgm:pt>
    <dgm:pt modelId="{2E36FEA0-3D6A-426D-8973-00134A379217}" type="pres">
      <dgm:prSet presAssocID="{0E46B90F-6778-41CB-8669-4ACFA36C0EAE}" presName="diagram" presStyleCnt="0">
        <dgm:presLayoutVars>
          <dgm:dir/>
          <dgm:resizeHandles val="exact"/>
        </dgm:presLayoutVars>
      </dgm:prSet>
      <dgm:spPr/>
    </dgm:pt>
    <dgm:pt modelId="{AB3C2B93-AC9C-454D-91A7-F18E97906CBD}" type="pres">
      <dgm:prSet presAssocID="{C000EB89-C3C4-48CA-B818-F133504BB615}" presName="node" presStyleLbl="node1" presStyleIdx="0" presStyleCnt="15">
        <dgm:presLayoutVars>
          <dgm:bulletEnabled val="1"/>
        </dgm:presLayoutVars>
      </dgm:prSet>
      <dgm:spPr/>
    </dgm:pt>
    <dgm:pt modelId="{907166EB-901E-46ED-80F3-1CA84DA9ABF6}" type="pres">
      <dgm:prSet presAssocID="{825AD4FA-AF62-4330-A32A-F9EB1F16B7FE}" presName="sibTrans" presStyleCnt="0"/>
      <dgm:spPr/>
    </dgm:pt>
    <dgm:pt modelId="{A747F8C0-4394-4F54-9DF5-1FD1B1072D9F}" type="pres">
      <dgm:prSet presAssocID="{D1FA401A-D4B3-47E6-946D-4F1C8DAC2254}" presName="node" presStyleLbl="node1" presStyleIdx="1" presStyleCnt="15">
        <dgm:presLayoutVars>
          <dgm:bulletEnabled val="1"/>
        </dgm:presLayoutVars>
      </dgm:prSet>
      <dgm:spPr/>
    </dgm:pt>
    <dgm:pt modelId="{FFA34486-0796-4B9E-8796-B82FC7D6986A}" type="pres">
      <dgm:prSet presAssocID="{52F8C231-9150-4091-9AF5-5E0321BDEDA5}" presName="sibTrans" presStyleCnt="0"/>
      <dgm:spPr/>
    </dgm:pt>
    <dgm:pt modelId="{FF256AA8-2BFC-4C6A-B875-E72CAB86FACD}" type="pres">
      <dgm:prSet presAssocID="{915A65FC-9105-46EE-8B16-EEE926A031F8}" presName="node" presStyleLbl="node1" presStyleIdx="2" presStyleCnt="15">
        <dgm:presLayoutVars>
          <dgm:bulletEnabled val="1"/>
        </dgm:presLayoutVars>
      </dgm:prSet>
      <dgm:spPr/>
    </dgm:pt>
    <dgm:pt modelId="{8B5DD8BE-D4B5-46C1-81A2-8D014BEB7CA6}" type="pres">
      <dgm:prSet presAssocID="{71C476E4-6384-4771-A829-20AB15D545B7}" presName="sibTrans" presStyleCnt="0"/>
      <dgm:spPr/>
    </dgm:pt>
    <dgm:pt modelId="{05D24B2D-7526-48AD-A06D-E97451F2094F}" type="pres">
      <dgm:prSet presAssocID="{E9CC8BA0-9716-4C65-ABE6-B5C767DE52BA}" presName="node" presStyleLbl="node1" presStyleIdx="3" presStyleCnt="15">
        <dgm:presLayoutVars>
          <dgm:bulletEnabled val="1"/>
        </dgm:presLayoutVars>
      </dgm:prSet>
      <dgm:spPr/>
    </dgm:pt>
    <dgm:pt modelId="{0081AABE-C7E6-4783-811E-4C9EA605B8AC}" type="pres">
      <dgm:prSet presAssocID="{C5A7B241-D66F-4B29-A59F-DEF6F10B4E09}" presName="sibTrans" presStyleCnt="0"/>
      <dgm:spPr/>
    </dgm:pt>
    <dgm:pt modelId="{58F1266B-879F-4C9F-B180-802D0CB63E13}" type="pres">
      <dgm:prSet presAssocID="{F99633A5-13BE-4E2D-8DDE-F87FBA5A9690}" presName="node" presStyleLbl="node1" presStyleIdx="4" presStyleCnt="15">
        <dgm:presLayoutVars>
          <dgm:bulletEnabled val="1"/>
        </dgm:presLayoutVars>
      </dgm:prSet>
      <dgm:spPr/>
    </dgm:pt>
    <dgm:pt modelId="{B6CFB414-3C85-4232-935A-BD0E2BA388E2}" type="pres">
      <dgm:prSet presAssocID="{8A778EBB-D4CB-43CC-93A5-FC2D64264C3C}" presName="sibTrans" presStyleCnt="0"/>
      <dgm:spPr/>
    </dgm:pt>
    <dgm:pt modelId="{DE67F8AD-1DD5-48A2-8035-2688C03D8370}" type="pres">
      <dgm:prSet presAssocID="{D37E576F-B901-4C07-BE5C-FC7EA9D5F432}" presName="node" presStyleLbl="node1" presStyleIdx="5" presStyleCnt="15">
        <dgm:presLayoutVars>
          <dgm:bulletEnabled val="1"/>
        </dgm:presLayoutVars>
      </dgm:prSet>
      <dgm:spPr/>
    </dgm:pt>
    <dgm:pt modelId="{EE84DFE0-91A9-4332-8204-BAD3A8202AD7}" type="pres">
      <dgm:prSet presAssocID="{BE4EE230-4062-4B60-A13F-F50E0C6EFAF4}" presName="sibTrans" presStyleCnt="0"/>
      <dgm:spPr/>
    </dgm:pt>
    <dgm:pt modelId="{2F6CCD36-4D6B-4F01-B110-DF066DFC7EB6}" type="pres">
      <dgm:prSet presAssocID="{BED12636-8801-4295-B007-268675399599}" presName="node" presStyleLbl="node1" presStyleIdx="6" presStyleCnt="15">
        <dgm:presLayoutVars>
          <dgm:bulletEnabled val="1"/>
        </dgm:presLayoutVars>
      </dgm:prSet>
      <dgm:spPr/>
    </dgm:pt>
    <dgm:pt modelId="{EC843332-21C2-44CD-8CEB-A6C2B00DCE65}" type="pres">
      <dgm:prSet presAssocID="{7EB039F1-9EA5-47C5-940C-D53545A3A2F2}" presName="sibTrans" presStyleCnt="0"/>
      <dgm:spPr/>
    </dgm:pt>
    <dgm:pt modelId="{30BFA479-109A-4381-B30D-9985D52E4D7E}" type="pres">
      <dgm:prSet presAssocID="{18B36931-CF37-41D8-A2CE-5E8E9738C38C}" presName="node" presStyleLbl="node1" presStyleIdx="7" presStyleCnt="15">
        <dgm:presLayoutVars>
          <dgm:bulletEnabled val="1"/>
        </dgm:presLayoutVars>
      </dgm:prSet>
      <dgm:spPr/>
    </dgm:pt>
    <dgm:pt modelId="{DB1C739E-1660-4ABE-BFB1-ADEDCE298E14}" type="pres">
      <dgm:prSet presAssocID="{41894FAB-A4D5-4863-9B3B-B407FF0F9366}" presName="sibTrans" presStyleCnt="0"/>
      <dgm:spPr/>
    </dgm:pt>
    <dgm:pt modelId="{6F929424-7661-46DA-94B6-F1DDC248CD10}" type="pres">
      <dgm:prSet presAssocID="{907D5263-6684-4550-BAE0-4033DE69BF9D}" presName="node" presStyleLbl="node1" presStyleIdx="8" presStyleCnt="15">
        <dgm:presLayoutVars>
          <dgm:bulletEnabled val="1"/>
        </dgm:presLayoutVars>
      </dgm:prSet>
      <dgm:spPr/>
    </dgm:pt>
    <dgm:pt modelId="{4176E4E8-BF9F-45A3-95E8-5500D8195597}" type="pres">
      <dgm:prSet presAssocID="{F472CB7E-BB6B-4302-BE84-1A1B11507F36}" presName="sibTrans" presStyleCnt="0"/>
      <dgm:spPr/>
    </dgm:pt>
    <dgm:pt modelId="{4ABE80C4-6A1F-4DCC-8295-0CA5279EE223}" type="pres">
      <dgm:prSet presAssocID="{10FB3FEF-B569-4367-A505-2C86330DCC69}" presName="node" presStyleLbl="node1" presStyleIdx="9" presStyleCnt="15" custLinFactNeighborX="-2513" custLinFactNeighborY="-491">
        <dgm:presLayoutVars>
          <dgm:bulletEnabled val="1"/>
        </dgm:presLayoutVars>
      </dgm:prSet>
      <dgm:spPr/>
    </dgm:pt>
    <dgm:pt modelId="{D7934E8D-CBE8-4BA6-8409-ACB650770B03}" type="pres">
      <dgm:prSet presAssocID="{1BF6E31B-4AD7-42D8-BB27-5FA9182DBECF}" presName="sibTrans" presStyleCnt="0"/>
      <dgm:spPr/>
    </dgm:pt>
    <dgm:pt modelId="{82816544-6FA9-4502-9967-4F78AD4D1217}" type="pres">
      <dgm:prSet presAssocID="{00D2B3AE-1E12-47A5-9E1C-42BA6A2995DC}" presName="node" presStyleLbl="node1" presStyleIdx="10" presStyleCnt="15">
        <dgm:presLayoutVars>
          <dgm:bulletEnabled val="1"/>
        </dgm:presLayoutVars>
      </dgm:prSet>
      <dgm:spPr/>
    </dgm:pt>
    <dgm:pt modelId="{22D962F6-B45C-4FE7-86DC-B309AA43D97F}" type="pres">
      <dgm:prSet presAssocID="{5105C4D5-16DA-4B75-BE96-2BA2E3908B53}" presName="sibTrans" presStyleCnt="0"/>
      <dgm:spPr/>
    </dgm:pt>
    <dgm:pt modelId="{073A0973-7FEB-40D7-B73B-B23150CCF389}" type="pres">
      <dgm:prSet presAssocID="{C651CDA3-2FB6-412B-9E27-6BE73A2197A0}" presName="node" presStyleLbl="node1" presStyleIdx="11" presStyleCnt="15">
        <dgm:presLayoutVars>
          <dgm:bulletEnabled val="1"/>
        </dgm:presLayoutVars>
      </dgm:prSet>
      <dgm:spPr/>
    </dgm:pt>
    <dgm:pt modelId="{466DA786-3DD6-4B3A-9667-102C19E7E805}" type="pres">
      <dgm:prSet presAssocID="{B315DC17-0FF9-4FE9-92E3-E345F5FDBFB3}" presName="sibTrans" presStyleCnt="0"/>
      <dgm:spPr/>
    </dgm:pt>
    <dgm:pt modelId="{A5B593E8-27A6-4798-9557-EF21B971FE66}" type="pres">
      <dgm:prSet presAssocID="{64E6F2D7-ADB8-409D-BD55-20CFF8986DFF}" presName="node" presStyleLbl="node1" presStyleIdx="12" presStyleCnt="15">
        <dgm:presLayoutVars>
          <dgm:bulletEnabled val="1"/>
        </dgm:presLayoutVars>
      </dgm:prSet>
      <dgm:spPr/>
    </dgm:pt>
    <dgm:pt modelId="{612428BD-5A5E-4ECF-89C6-6B9C9848DAF8}" type="pres">
      <dgm:prSet presAssocID="{A93ECC3B-29A2-408D-9114-F1C7417C44EA}" presName="sibTrans" presStyleCnt="0"/>
      <dgm:spPr/>
    </dgm:pt>
    <dgm:pt modelId="{40D4176E-B22C-4BA6-9C6E-B05800D2BCF6}" type="pres">
      <dgm:prSet presAssocID="{C81ED26D-1F45-405E-9810-9979E5026049}" presName="node" presStyleLbl="node1" presStyleIdx="13" presStyleCnt="15">
        <dgm:presLayoutVars>
          <dgm:bulletEnabled val="1"/>
        </dgm:presLayoutVars>
      </dgm:prSet>
      <dgm:spPr/>
    </dgm:pt>
    <dgm:pt modelId="{7F2F69AF-EA95-48F6-A98A-F3277C64903A}" type="pres">
      <dgm:prSet presAssocID="{0D8A7772-F64D-4EA8-82D9-7C6FE5CE29CF}" presName="sibTrans" presStyleCnt="0"/>
      <dgm:spPr/>
    </dgm:pt>
    <dgm:pt modelId="{B91A2D22-254F-42C3-952E-8EAE01FCF4FA}" type="pres">
      <dgm:prSet presAssocID="{F870573F-E7C1-4E35-A32F-9B95A5B79776}" presName="node" presStyleLbl="node1" presStyleIdx="14" presStyleCnt="15">
        <dgm:presLayoutVars>
          <dgm:bulletEnabled val="1"/>
        </dgm:presLayoutVars>
      </dgm:prSet>
      <dgm:spPr/>
    </dgm:pt>
  </dgm:ptLst>
  <dgm:cxnLst>
    <dgm:cxn modelId="{64544404-3539-4A31-8105-F432225695FC}" srcId="{0E46B90F-6778-41CB-8669-4ACFA36C0EAE}" destId="{C81ED26D-1F45-405E-9810-9979E5026049}" srcOrd="13" destOrd="0" parTransId="{35B2265A-7B3C-45F0-85F5-7FD7FC949A18}" sibTransId="{0D8A7772-F64D-4EA8-82D9-7C6FE5CE29CF}"/>
    <dgm:cxn modelId="{34A41D10-59B4-4E5B-AE9F-09206AEF6006}" type="presOf" srcId="{E9CC8BA0-9716-4C65-ABE6-B5C767DE52BA}" destId="{05D24B2D-7526-48AD-A06D-E97451F2094F}" srcOrd="0" destOrd="0" presId="urn:microsoft.com/office/officeart/2005/8/layout/default"/>
    <dgm:cxn modelId="{51A0E51A-0196-4045-871F-55980A903745}" type="presOf" srcId="{F99633A5-13BE-4E2D-8DDE-F87FBA5A9690}" destId="{58F1266B-879F-4C9F-B180-802D0CB63E13}" srcOrd="0" destOrd="0" presId="urn:microsoft.com/office/officeart/2005/8/layout/default"/>
    <dgm:cxn modelId="{0B71FD20-DDC0-4F79-85D4-2A52A09A4164}" type="presOf" srcId="{907D5263-6684-4550-BAE0-4033DE69BF9D}" destId="{6F929424-7661-46DA-94B6-F1DDC248CD10}" srcOrd="0" destOrd="0" presId="urn:microsoft.com/office/officeart/2005/8/layout/default"/>
    <dgm:cxn modelId="{CA3E2121-6AD9-43A9-ABDD-A6A741DFC669}" type="presOf" srcId="{915A65FC-9105-46EE-8B16-EEE926A031F8}" destId="{FF256AA8-2BFC-4C6A-B875-E72CAB86FACD}" srcOrd="0" destOrd="0" presId="urn:microsoft.com/office/officeart/2005/8/layout/default"/>
    <dgm:cxn modelId="{60259822-3532-4C38-9C48-3CF6FD78FD08}" srcId="{0E46B90F-6778-41CB-8669-4ACFA36C0EAE}" destId="{BED12636-8801-4295-B007-268675399599}" srcOrd="6" destOrd="0" parTransId="{03B9D77C-5368-48D5-9EEF-2B7182155E4B}" sibTransId="{7EB039F1-9EA5-47C5-940C-D53545A3A2F2}"/>
    <dgm:cxn modelId="{72E6BC2A-5F4B-47A0-99D1-B155E20638E6}" type="presOf" srcId="{10FB3FEF-B569-4367-A505-2C86330DCC69}" destId="{4ABE80C4-6A1F-4DCC-8295-0CA5279EE223}" srcOrd="0" destOrd="0" presId="urn:microsoft.com/office/officeart/2005/8/layout/default"/>
    <dgm:cxn modelId="{AC43175B-EB44-4181-89CC-61BDF87F2A5E}" srcId="{0E46B90F-6778-41CB-8669-4ACFA36C0EAE}" destId="{D37E576F-B901-4C07-BE5C-FC7EA9D5F432}" srcOrd="5" destOrd="0" parTransId="{53133061-4878-4660-A489-B342DF23C411}" sibTransId="{BE4EE230-4062-4B60-A13F-F50E0C6EFAF4}"/>
    <dgm:cxn modelId="{FB62E641-4D27-4520-96DB-0383063F0D42}" type="presOf" srcId="{00D2B3AE-1E12-47A5-9E1C-42BA6A2995DC}" destId="{82816544-6FA9-4502-9967-4F78AD4D1217}" srcOrd="0" destOrd="0" presId="urn:microsoft.com/office/officeart/2005/8/layout/default"/>
    <dgm:cxn modelId="{F0AC1E48-66CC-4F0F-9814-EF81B64777D0}" srcId="{0E46B90F-6778-41CB-8669-4ACFA36C0EAE}" destId="{18B36931-CF37-41D8-A2CE-5E8E9738C38C}" srcOrd="7" destOrd="0" parTransId="{C74DB740-9B92-41AF-AE9B-87A0BA53DDC1}" sibTransId="{41894FAB-A4D5-4863-9B3B-B407FF0F9366}"/>
    <dgm:cxn modelId="{017E3869-633F-4BEC-B511-AF27F0C5E06F}" srcId="{0E46B90F-6778-41CB-8669-4ACFA36C0EAE}" destId="{E9CC8BA0-9716-4C65-ABE6-B5C767DE52BA}" srcOrd="3" destOrd="0" parTransId="{E1A2D1B2-4648-4233-876F-E8F4CCBB1F58}" sibTransId="{C5A7B241-D66F-4B29-A59F-DEF6F10B4E09}"/>
    <dgm:cxn modelId="{353B9A53-8930-4B75-BA3C-C7C27C4F49E9}" type="presOf" srcId="{C651CDA3-2FB6-412B-9E27-6BE73A2197A0}" destId="{073A0973-7FEB-40D7-B73B-B23150CCF389}" srcOrd="0" destOrd="0" presId="urn:microsoft.com/office/officeart/2005/8/layout/default"/>
    <dgm:cxn modelId="{407EB57A-3199-49D8-9F19-AB823566C0C1}" type="presOf" srcId="{0E46B90F-6778-41CB-8669-4ACFA36C0EAE}" destId="{2E36FEA0-3D6A-426D-8973-00134A379217}" srcOrd="0" destOrd="0" presId="urn:microsoft.com/office/officeart/2005/8/layout/default"/>
    <dgm:cxn modelId="{D942C67F-70B8-4C8D-A4B0-6B392D6EF33E}" srcId="{0E46B90F-6778-41CB-8669-4ACFA36C0EAE}" destId="{F870573F-E7C1-4E35-A32F-9B95A5B79776}" srcOrd="14" destOrd="0" parTransId="{1463B89A-BB1E-4FDE-859C-45034344C0DF}" sibTransId="{D824A2FE-3458-42B3-A19D-2CA25198F663}"/>
    <dgm:cxn modelId="{B0585B87-E71E-4FA0-992F-83C061BC4D82}" srcId="{0E46B90F-6778-41CB-8669-4ACFA36C0EAE}" destId="{10FB3FEF-B569-4367-A505-2C86330DCC69}" srcOrd="9" destOrd="0" parTransId="{4C8C73BA-12CA-415D-AB7C-C3451CB5149C}" sibTransId="{1BF6E31B-4AD7-42D8-BB27-5FA9182DBECF}"/>
    <dgm:cxn modelId="{B2481B91-3092-4BF6-B58A-025B32584BFB}" type="presOf" srcId="{C000EB89-C3C4-48CA-B818-F133504BB615}" destId="{AB3C2B93-AC9C-454D-91A7-F18E97906CBD}" srcOrd="0" destOrd="0" presId="urn:microsoft.com/office/officeart/2005/8/layout/default"/>
    <dgm:cxn modelId="{24AC5F9A-5689-4B71-B9BF-04CB3C8E80CF}" type="presOf" srcId="{F870573F-E7C1-4E35-A32F-9B95A5B79776}" destId="{B91A2D22-254F-42C3-952E-8EAE01FCF4FA}" srcOrd="0" destOrd="0" presId="urn:microsoft.com/office/officeart/2005/8/layout/default"/>
    <dgm:cxn modelId="{B4DD73A4-A169-41C4-BEE3-FAC57DB40B15}" srcId="{0E46B90F-6778-41CB-8669-4ACFA36C0EAE}" destId="{C000EB89-C3C4-48CA-B818-F133504BB615}" srcOrd="0" destOrd="0" parTransId="{DC458DC9-CCF1-40E3-B09E-9DB4778F0B94}" sibTransId="{825AD4FA-AF62-4330-A32A-F9EB1F16B7FE}"/>
    <dgm:cxn modelId="{30F596A6-14E2-4AB0-BD08-3183B455A605}" srcId="{0E46B90F-6778-41CB-8669-4ACFA36C0EAE}" destId="{F99633A5-13BE-4E2D-8DDE-F87FBA5A9690}" srcOrd="4" destOrd="0" parTransId="{EE983DA5-6C45-401D-9F9B-D42E06DE2305}" sibTransId="{8A778EBB-D4CB-43CC-93A5-FC2D64264C3C}"/>
    <dgm:cxn modelId="{6AC6C6AB-FB8D-4EAB-8518-2692362C0F8A}" srcId="{0E46B90F-6778-41CB-8669-4ACFA36C0EAE}" destId="{00D2B3AE-1E12-47A5-9E1C-42BA6A2995DC}" srcOrd="10" destOrd="0" parTransId="{64CB6669-F8C1-4513-BF33-EC922E136C65}" sibTransId="{5105C4D5-16DA-4B75-BE96-2BA2E3908B53}"/>
    <dgm:cxn modelId="{F36468B4-61D3-48E5-8FDF-83DA891120BF}" srcId="{0E46B90F-6778-41CB-8669-4ACFA36C0EAE}" destId="{907D5263-6684-4550-BAE0-4033DE69BF9D}" srcOrd="8" destOrd="0" parTransId="{91806804-953A-45D3-874E-C147DF62933D}" sibTransId="{F472CB7E-BB6B-4302-BE84-1A1B11507F36}"/>
    <dgm:cxn modelId="{B95B0FB9-D8DA-4993-9884-A07948CA5EFE}" type="presOf" srcId="{BED12636-8801-4295-B007-268675399599}" destId="{2F6CCD36-4D6B-4F01-B110-DF066DFC7EB6}" srcOrd="0" destOrd="0" presId="urn:microsoft.com/office/officeart/2005/8/layout/default"/>
    <dgm:cxn modelId="{1E5ED3BA-FA7E-4E01-90BC-F14E17993307}" srcId="{0E46B90F-6778-41CB-8669-4ACFA36C0EAE}" destId="{915A65FC-9105-46EE-8B16-EEE926A031F8}" srcOrd="2" destOrd="0" parTransId="{0F4A3225-CBE0-4633-A0A4-86447E61B0B7}" sibTransId="{71C476E4-6384-4771-A829-20AB15D545B7}"/>
    <dgm:cxn modelId="{048D4DBB-E865-460A-A7D1-F28FD7714D09}" type="presOf" srcId="{18B36931-CF37-41D8-A2CE-5E8E9738C38C}" destId="{30BFA479-109A-4381-B30D-9985D52E4D7E}" srcOrd="0" destOrd="0" presId="urn:microsoft.com/office/officeart/2005/8/layout/default"/>
    <dgm:cxn modelId="{8E2151C3-2516-44D0-BA88-181A91570453}" type="presOf" srcId="{D37E576F-B901-4C07-BE5C-FC7EA9D5F432}" destId="{DE67F8AD-1DD5-48A2-8035-2688C03D8370}" srcOrd="0" destOrd="0" presId="urn:microsoft.com/office/officeart/2005/8/layout/default"/>
    <dgm:cxn modelId="{30A888CE-0343-4227-9473-16BF9A268A57}" srcId="{0E46B90F-6778-41CB-8669-4ACFA36C0EAE}" destId="{D1FA401A-D4B3-47E6-946D-4F1C8DAC2254}" srcOrd="1" destOrd="0" parTransId="{CCA346FB-FF74-4FB4-841F-0EF0B9250A95}" sibTransId="{52F8C231-9150-4091-9AF5-5E0321BDEDA5}"/>
    <dgm:cxn modelId="{02DA56CF-E70F-4391-A695-5DED7FFF008B}" type="presOf" srcId="{64E6F2D7-ADB8-409D-BD55-20CFF8986DFF}" destId="{A5B593E8-27A6-4798-9557-EF21B971FE66}" srcOrd="0" destOrd="0" presId="urn:microsoft.com/office/officeart/2005/8/layout/default"/>
    <dgm:cxn modelId="{7226AFE3-0BB4-48BE-872F-2B56603A0F9E}" type="presOf" srcId="{D1FA401A-D4B3-47E6-946D-4F1C8DAC2254}" destId="{A747F8C0-4394-4F54-9DF5-1FD1B1072D9F}" srcOrd="0" destOrd="0" presId="urn:microsoft.com/office/officeart/2005/8/layout/default"/>
    <dgm:cxn modelId="{578FE9E4-2764-4113-821B-00B218E7EF08}" type="presOf" srcId="{C81ED26D-1F45-405E-9810-9979E5026049}" destId="{40D4176E-B22C-4BA6-9C6E-B05800D2BCF6}" srcOrd="0" destOrd="0" presId="urn:microsoft.com/office/officeart/2005/8/layout/default"/>
    <dgm:cxn modelId="{77C8CDF7-3517-4F4B-992D-C4F6551EC3EB}" srcId="{0E46B90F-6778-41CB-8669-4ACFA36C0EAE}" destId="{C651CDA3-2FB6-412B-9E27-6BE73A2197A0}" srcOrd="11" destOrd="0" parTransId="{02532AF3-9CDF-42D3-8558-216E34D4828A}" sibTransId="{B315DC17-0FF9-4FE9-92E3-E345F5FDBFB3}"/>
    <dgm:cxn modelId="{36FEC8F8-1FC0-4E10-A266-8097A33631D3}" srcId="{0E46B90F-6778-41CB-8669-4ACFA36C0EAE}" destId="{64E6F2D7-ADB8-409D-BD55-20CFF8986DFF}" srcOrd="12" destOrd="0" parTransId="{0F166E1B-6CED-427D-A767-62A7950172BD}" sibTransId="{A93ECC3B-29A2-408D-9114-F1C7417C44EA}"/>
    <dgm:cxn modelId="{423EB6EB-515A-460C-81C9-2C5AC3951C17}" type="presParOf" srcId="{2E36FEA0-3D6A-426D-8973-00134A379217}" destId="{AB3C2B93-AC9C-454D-91A7-F18E97906CBD}" srcOrd="0" destOrd="0" presId="urn:microsoft.com/office/officeart/2005/8/layout/default"/>
    <dgm:cxn modelId="{0689BD02-71D5-4388-8CB4-6FD5942F5C22}" type="presParOf" srcId="{2E36FEA0-3D6A-426D-8973-00134A379217}" destId="{907166EB-901E-46ED-80F3-1CA84DA9ABF6}" srcOrd="1" destOrd="0" presId="urn:microsoft.com/office/officeart/2005/8/layout/default"/>
    <dgm:cxn modelId="{A8D5C91A-0253-40AE-AB42-6CCFF9C4E625}" type="presParOf" srcId="{2E36FEA0-3D6A-426D-8973-00134A379217}" destId="{A747F8C0-4394-4F54-9DF5-1FD1B1072D9F}" srcOrd="2" destOrd="0" presId="urn:microsoft.com/office/officeart/2005/8/layout/default"/>
    <dgm:cxn modelId="{D120475E-87DC-4772-BC8D-82F4ED37981D}" type="presParOf" srcId="{2E36FEA0-3D6A-426D-8973-00134A379217}" destId="{FFA34486-0796-4B9E-8796-B82FC7D6986A}" srcOrd="3" destOrd="0" presId="urn:microsoft.com/office/officeart/2005/8/layout/default"/>
    <dgm:cxn modelId="{442D4375-8CFE-4F52-A8AA-86BE1A72B074}" type="presParOf" srcId="{2E36FEA0-3D6A-426D-8973-00134A379217}" destId="{FF256AA8-2BFC-4C6A-B875-E72CAB86FACD}" srcOrd="4" destOrd="0" presId="urn:microsoft.com/office/officeart/2005/8/layout/default"/>
    <dgm:cxn modelId="{50EF757B-A8F8-4408-8C3A-8CC6848C0DAC}" type="presParOf" srcId="{2E36FEA0-3D6A-426D-8973-00134A379217}" destId="{8B5DD8BE-D4B5-46C1-81A2-8D014BEB7CA6}" srcOrd="5" destOrd="0" presId="urn:microsoft.com/office/officeart/2005/8/layout/default"/>
    <dgm:cxn modelId="{2094C6FF-F539-4A45-A616-AF7CC08D435D}" type="presParOf" srcId="{2E36FEA0-3D6A-426D-8973-00134A379217}" destId="{05D24B2D-7526-48AD-A06D-E97451F2094F}" srcOrd="6" destOrd="0" presId="urn:microsoft.com/office/officeart/2005/8/layout/default"/>
    <dgm:cxn modelId="{A7D5764A-835E-4A7C-8E17-A9D33F860209}" type="presParOf" srcId="{2E36FEA0-3D6A-426D-8973-00134A379217}" destId="{0081AABE-C7E6-4783-811E-4C9EA605B8AC}" srcOrd="7" destOrd="0" presId="urn:microsoft.com/office/officeart/2005/8/layout/default"/>
    <dgm:cxn modelId="{5E41A4A7-155D-496B-9811-D62A0AA940E6}" type="presParOf" srcId="{2E36FEA0-3D6A-426D-8973-00134A379217}" destId="{58F1266B-879F-4C9F-B180-802D0CB63E13}" srcOrd="8" destOrd="0" presId="urn:microsoft.com/office/officeart/2005/8/layout/default"/>
    <dgm:cxn modelId="{64EABD43-5E9C-436B-B939-4DE6D6FBA771}" type="presParOf" srcId="{2E36FEA0-3D6A-426D-8973-00134A379217}" destId="{B6CFB414-3C85-4232-935A-BD0E2BA388E2}" srcOrd="9" destOrd="0" presId="urn:microsoft.com/office/officeart/2005/8/layout/default"/>
    <dgm:cxn modelId="{BCCCDB6B-7BFF-46CB-998C-F1E087A8289A}" type="presParOf" srcId="{2E36FEA0-3D6A-426D-8973-00134A379217}" destId="{DE67F8AD-1DD5-48A2-8035-2688C03D8370}" srcOrd="10" destOrd="0" presId="urn:microsoft.com/office/officeart/2005/8/layout/default"/>
    <dgm:cxn modelId="{DCE0ECE8-8ED9-4C8B-BEBE-3009DBFF8465}" type="presParOf" srcId="{2E36FEA0-3D6A-426D-8973-00134A379217}" destId="{EE84DFE0-91A9-4332-8204-BAD3A8202AD7}" srcOrd="11" destOrd="0" presId="urn:microsoft.com/office/officeart/2005/8/layout/default"/>
    <dgm:cxn modelId="{6B9E8B50-3AD7-4F68-95EC-A987D2569FE2}" type="presParOf" srcId="{2E36FEA0-3D6A-426D-8973-00134A379217}" destId="{2F6CCD36-4D6B-4F01-B110-DF066DFC7EB6}" srcOrd="12" destOrd="0" presId="urn:microsoft.com/office/officeart/2005/8/layout/default"/>
    <dgm:cxn modelId="{AB5447FF-94EA-4937-9789-41C8C5D740C0}" type="presParOf" srcId="{2E36FEA0-3D6A-426D-8973-00134A379217}" destId="{EC843332-21C2-44CD-8CEB-A6C2B00DCE65}" srcOrd="13" destOrd="0" presId="urn:microsoft.com/office/officeart/2005/8/layout/default"/>
    <dgm:cxn modelId="{E5ED7FF1-1C79-4072-9750-3915E476ECE9}" type="presParOf" srcId="{2E36FEA0-3D6A-426D-8973-00134A379217}" destId="{30BFA479-109A-4381-B30D-9985D52E4D7E}" srcOrd="14" destOrd="0" presId="urn:microsoft.com/office/officeart/2005/8/layout/default"/>
    <dgm:cxn modelId="{8396610E-19F0-4FF2-9C0A-541D2D16B5B6}" type="presParOf" srcId="{2E36FEA0-3D6A-426D-8973-00134A379217}" destId="{DB1C739E-1660-4ABE-BFB1-ADEDCE298E14}" srcOrd="15" destOrd="0" presId="urn:microsoft.com/office/officeart/2005/8/layout/default"/>
    <dgm:cxn modelId="{28004F0E-91D7-43E3-9939-4F37BE1FA2FF}" type="presParOf" srcId="{2E36FEA0-3D6A-426D-8973-00134A379217}" destId="{6F929424-7661-46DA-94B6-F1DDC248CD10}" srcOrd="16" destOrd="0" presId="urn:microsoft.com/office/officeart/2005/8/layout/default"/>
    <dgm:cxn modelId="{9EA9D34B-B13E-4CD6-8B50-1E49717F7FCD}" type="presParOf" srcId="{2E36FEA0-3D6A-426D-8973-00134A379217}" destId="{4176E4E8-BF9F-45A3-95E8-5500D8195597}" srcOrd="17" destOrd="0" presId="urn:microsoft.com/office/officeart/2005/8/layout/default"/>
    <dgm:cxn modelId="{21658DD5-9A42-4840-943D-FFC1612DB27B}" type="presParOf" srcId="{2E36FEA0-3D6A-426D-8973-00134A379217}" destId="{4ABE80C4-6A1F-4DCC-8295-0CA5279EE223}" srcOrd="18" destOrd="0" presId="urn:microsoft.com/office/officeart/2005/8/layout/default"/>
    <dgm:cxn modelId="{71BB2864-F3DD-4AFC-AB2B-500D4E5B66E8}" type="presParOf" srcId="{2E36FEA0-3D6A-426D-8973-00134A379217}" destId="{D7934E8D-CBE8-4BA6-8409-ACB650770B03}" srcOrd="19" destOrd="0" presId="urn:microsoft.com/office/officeart/2005/8/layout/default"/>
    <dgm:cxn modelId="{B1596080-8739-480E-B60D-784E7FAEFF08}" type="presParOf" srcId="{2E36FEA0-3D6A-426D-8973-00134A379217}" destId="{82816544-6FA9-4502-9967-4F78AD4D1217}" srcOrd="20" destOrd="0" presId="urn:microsoft.com/office/officeart/2005/8/layout/default"/>
    <dgm:cxn modelId="{3E5AA9D4-437D-4FD7-AC94-7AFA93299E16}" type="presParOf" srcId="{2E36FEA0-3D6A-426D-8973-00134A379217}" destId="{22D962F6-B45C-4FE7-86DC-B309AA43D97F}" srcOrd="21" destOrd="0" presId="urn:microsoft.com/office/officeart/2005/8/layout/default"/>
    <dgm:cxn modelId="{06BDC9D4-2A90-4F1D-B1AB-0AB9E0AAAD40}" type="presParOf" srcId="{2E36FEA0-3D6A-426D-8973-00134A379217}" destId="{073A0973-7FEB-40D7-B73B-B23150CCF389}" srcOrd="22" destOrd="0" presId="urn:microsoft.com/office/officeart/2005/8/layout/default"/>
    <dgm:cxn modelId="{23DBA55F-BA97-406D-9C86-004798B36EEF}" type="presParOf" srcId="{2E36FEA0-3D6A-426D-8973-00134A379217}" destId="{466DA786-3DD6-4B3A-9667-102C19E7E805}" srcOrd="23" destOrd="0" presId="urn:microsoft.com/office/officeart/2005/8/layout/default"/>
    <dgm:cxn modelId="{5F13F983-F987-4937-9B2C-70C7DB39E9B5}" type="presParOf" srcId="{2E36FEA0-3D6A-426D-8973-00134A379217}" destId="{A5B593E8-27A6-4798-9557-EF21B971FE66}" srcOrd="24" destOrd="0" presId="urn:microsoft.com/office/officeart/2005/8/layout/default"/>
    <dgm:cxn modelId="{C624448A-5AFA-49D4-92F7-875C9BF27E73}" type="presParOf" srcId="{2E36FEA0-3D6A-426D-8973-00134A379217}" destId="{612428BD-5A5E-4ECF-89C6-6B9C9848DAF8}" srcOrd="25" destOrd="0" presId="urn:microsoft.com/office/officeart/2005/8/layout/default"/>
    <dgm:cxn modelId="{3CE3CCB1-DEF7-466E-A013-80292478A776}" type="presParOf" srcId="{2E36FEA0-3D6A-426D-8973-00134A379217}" destId="{40D4176E-B22C-4BA6-9C6E-B05800D2BCF6}" srcOrd="26" destOrd="0" presId="urn:microsoft.com/office/officeart/2005/8/layout/default"/>
    <dgm:cxn modelId="{D7D73715-E9A4-4B0A-9D04-C70ACA3F943A}" type="presParOf" srcId="{2E36FEA0-3D6A-426D-8973-00134A379217}" destId="{7F2F69AF-EA95-48F6-A98A-F3277C64903A}" srcOrd="27" destOrd="0" presId="urn:microsoft.com/office/officeart/2005/8/layout/default"/>
    <dgm:cxn modelId="{98DD073E-1070-4BF0-BD67-80D010987906}" type="presParOf" srcId="{2E36FEA0-3D6A-426D-8973-00134A379217}" destId="{B91A2D22-254F-42C3-952E-8EAE01FCF4FA}" srcOrd="2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3C2B93-AC9C-454D-91A7-F18E97906CBD}">
      <dsp:nvSpPr>
        <dsp:cNvPr id="0" name=""/>
        <dsp:cNvSpPr/>
      </dsp:nvSpPr>
      <dsp:spPr>
        <a:xfrm>
          <a:off x="815352" y="1569"/>
          <a:ext cx="1610444" cy="96626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altLang="ja-JP" sz="3300" kern="1200" dirty="0"/>
            <a:t>2008</a:t>
          </a:r>
          <a:r>
            <a:rPr lang="ja-JP" altLang="en-US" sz="3300" kern="1200" dirty="0"/>
            <a:t>年</a:t>
          </a:r>
          <a:endParaRPr lang="en-US" sz="3300" kern="1200" dirty="0"/>
        </a:p>
      </dsp:txBody>
      <dsp:txXfrm>
        <a:off x="815352" y="1569"/>
        <a:ext cx="1610444" cy="966266"/>
      </dsp:txXfrm>
    </dsp:sp>
    <dsp:sp modelId="{A747F8C0-4394-4F54-9DF5-1FD1B1072D9F}">
      <dsp:nvSpPr>
        <dsp:cNvPr id="0" name=""/>
        <dsp:cNvSpPr/>
      </dsp:nvSpPr>
      <dsp:spPr>
        <a:xfrm>
          <a:off x="2586841" y="1569"/>
          <a:ext cx="1610444" cy="966266"/>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altLang="ja-JP" sz="3300" kern="1200" dirty="0"/>
            <a:t>2009</a:t>
          </a:r>
          <a:r>
            <a:rPr lang="ja-JP" altLang="en-US" sz="3300" kern="1200" dirty="0"/>
            <a:t>年</a:t>
          </a:r>
          <a:endParaRPr lang="en-US" sz="3300" kern="1200" dirty="0"/>
        </a:p>
      </dsp:txBody>
      <dsp:txXfrm>
        <a:off x="2586841" y="1569"/>
        <a:ext cx="1610444" cy="966266"/>
      </dsp:txXfrm>
    </dsp:sp>
    <dsp:sp modelId="{FF256AA8-2BFC-4C6A-B875-E72CAB86FACD}">
      <dsp:nvSpPr>
        <dsp:cNvPr id="0" name=""/>
        <dsp:cNvSpPr/>
      </dsp:nvSpPr>
      <dsp:spPr>
        <a:xfrm>
          <a:off x="4358329" y="1569"/>
          <a:ext cx="1610444" cy="966266"/>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altLang="ja-JP" sz="3300" kern="1200" dirty="0"/>
            <a:t>2010</a:t>
          </a:r>
          <a:r>
            <a:rPr lang="ja-JP" altLang="en-US" sz="3300" kern="1200" dirty="0"/>
            <a:t>年</a:t>
          </a:r>
          <a:endParaRPr lang="en-US" sz="3300" kern="1200" dirty="0"/>
        </a:p>
      </dsp:txBody>
      <dsp:txXfrm>
        <a:off x="4358329" y="1569"/>
        <a:ext cx="1610444" cy="966266"/>
      </dsp:txXfrm>
    </dsp:sp>
    <dsp:sp modelId="{05D24B2D-7526-48AD-A06D-E97451F2094F}">
      <dsp:nvSpPr>
        <dsp:cNvPr id="0" name=""/>
        <dsp:cNvSpPr/>
      </dsp:nvSpPr>
      <dsp:spPr>
        <a:xfrm>
          <a:off x="6129818" y="1569"/>
          <a:ext cx="1610444" cy="966266"/>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altLang="ja-JP" sz="3300" kern="1200" dirty="0"/>
            <a:t>2011</a:t>
          </a:r>
          <a:r>
            <a:rPr lang="ja-JP" altLang="en-US" sz="3300" kern="1200" dirty="0"/>
            <a:t>年</a:t>
          </a:r>
          <a:endParaRPr lang="en-US" sz="3300" kern="1200" dirty="0"/>
        </a:p>
      </dsp:txBody>
      <dsp:txXfrm>
        <a:off x="6129818" y="1569"/>
        <a:ext cx="1610444" cy="966266"/>
      </dsp:txXfrm>
    </dsp:sp>
    <dsp:sp modelId="{58F1266B-879F-4C9F-B180-802D0CB63E13}">
      <dsp:nvSpPr>
        <dsp:cNvPr id="0" name=""/>
        <dsp:cNvSpPr/>
      </dsp:nvSpPr>
      <dsp:spPr>
        <a:xfrm>
          <a:off x="815352" y="1128880"/>
          <a:ext cx="1610444" cy="966266"/>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altLang="ja-JP" sz="3300" kern="1200" dirty="0"/>
            <a:t>2012</a:t>
          </a:r>
          <a:r>
            <a:rPr lang="ja-JP" altLang="en-US" sz="3300" kern="1200" dirty="0"/>
            <a:t>年</a:t>
          </a:r>
          <a:endParaRPr lang="en-US" sz="3300" kern="1200" dirty="0"/>
        </a:p>
      </dsp:txBody>
      <dsp:txXfrm>
        <a:off x="815352" y="1128880"/>
        <a:ext cx="1610444" cy="966266"/>
      </dsp:txXfrm>
    </dsp:sp>
    <dsp:sp modelId="{DE67F8AD-1DD5-48A2-8035-2688C03D8370}">
      <dsp:nvSpPr>
        <dsp:cNvPr id="0" name=""/>
        <dsp:cNvSpPr/>
      </dsp:nvSpPr>
      <dsp:spPr>
        <a:xfrm>
          <a:off x="2586841" y="1128880"/>
          <a:ext cx="1610444" cy="96626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altLang="ja-JP" sz="3300" kern="1200" dirty="0"/>
            <a:t>2013</a:t>
          </a:r>
          <a:r>
            <a:rPr lang="ja-JP" altLang="en-US" sz="3300" kern="1200" dirty="0"/>
            <a:t>年</a:t>
          </a:r>
          <a:endParaRPr lang="en-US" sz="3300" kern="1200" dirty="0"/>
        </a:p>
      </dsp:txBody>
      <dsp:txXfrm>
        <a:off x="2586841" y="1128880"/>
        <a:ext cx="1610444" cy="966266"/>
      </dsp:txXfrm>
    </dsp:sp>
    <dsp:sp modelId="{2F6CCD36-4D6B-4F01-B110-DF066DFC7EB6}">
      <dsp:nvSpPr>
        <dsp:cNvPr id="0" name=""/>
        <dsp:cNvSpPr/>
      </dsp:nvSpPr>
      <dsp:spPr>
        <a:xfrm>
          <a:off x="4358329" y="1128880"/>
          <a:ext cx="1610444" cy="966266"/>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altLang="ja-JP" sz="3300" kern="1200" dirty="0"/>
            <a:t>2014</a:t>
          </a:r>
          <a:r>
            <a:rPr lang="ja-JP" altLang="en-US" sz="3300" kern="1200" dirty="0"/>
            <a:t>年</a:t>
          </a:r>
          <a:endParaRPr lang="en-US" sz="3300" kern="1200" dirty="0"/>
        </a:p>
      </dsp:txBody>
      <dsp:txXfrm>
        <a:off x="4358329" y="1128880"/>
        <a:ext cx="1610444" cy="966266"/>
      </dsp:txXfrm>
    </dsp:sp>
    <dsp:sp modelId="{30BFA479-109A-4381-B30D-9985D52E4D7E}">
      <dsp:nvSpPr>
        <dsp:cNvPr id="0" name=""/>
        <dsp:cNvSpPr/>
      </dsp:nvSpPr>
      <dsp:spPr>
        <a:xfrm>
          <a:off x="6129818" y="1128880"/>
          <a:ext cx="1610444" cy="966266"/>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altLang="ja-JP" sz="3300" kern="1200" dirty="0"/>
            <a:t>2015</a:t>
          </a:r>
          <a:r>
            <a:rPr lang="ja-JP" altLang="en-US" sz="3300" kern="1200" dirty="0"/>
            <a:t>年</a:t>
          </a:r>
          <a:endParaRPr lang="en-US" sz="3300" kern="1200" dirty="0"/>
        </a:p>
      </dsp:txBody>
      <dsp:txXfrm>
        <a:off x="6129818" y="1128880"/>
        <a:ext cx="1610444" cy="966266"/>
      </dsp:txXfrm>
    </dsp:sp>
    <dsp:sp modelId="{6F929424-7661-46DA-94B6-F1DDC248CD10}">
      <dsp:nvSpPr>
        <dsp:cNvPr id="0" name=""/>
        <dsp:cNvSpPr/>
      </dsp:nvSpPr>
      <dsp:spPr>
        <a:xfrm>
          <a:off x="815352" y="2256191"/>
          <a:ext cx="1610444" cy="966266"/>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altLang="ja-JP" sz="3300" kern="1200" dirty="0"/>
            <a:t>2016</a:t>
          </a:r>
          <a:r>
            <a:rPr lang="ja-JP" altLang="en-US" sz="3300" kern="1200" dirty="0"/>
            <a:t>年</a:t>
          </a:r>
          <a:endParaRPr lang="en-US" sz="3300" kern="1200" dirty="0"/>
        </a:p>
      </dsp:txBody>
      <dsp:txXfrm>
        <a:off x="815352" y="2256191"/>
        <a:ext cx="1610444" cy="966266"/>
      </dsp:txXfrm>
    </dsp:sp>
    <dsp:sp modelId="{4ABE80C4-6A1F-4DCC-8295-0CA5279EE223}">
      <dsp:nvSpPr>
        <dsp:cNvPr id="0" name=""/>
        <dsp:cNvSpPr/>
      </dsp:nvSpPr>
      <dsp:spPr>
        <a:xfrm>
          <a:off x="2546370" y="2251446"/>
          <a:ext cx="1610444" cy="966266"/>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altLang="ja-JP" sz="3300" kern="1200" dirty="0"/>
            <a:t>2017</a:t>
          </a:r>
          <a:r>
            <a:rPr lang="ja-JP" altLang="en-US" sz="3300" kern="1200" dirty="0"/>
            <a:t>年</a:t>
          </a:r>
          <a:endParaRPr lang="en-US" sz="3300" kern="1200" dirty="0"/>
        </a:p>
      </dsp:txBody>
      <dsp:txXfrm>
        <a:off x="2546370" y="2251446"/>
        <a:ext cx="1610444" cy="966266"/>
      </dsp:txXfrm>
    </dsp:sp>
    <dsp:sp modelId="{82816544-6FA9-4502-9967-4F78AD4D1217}">
      <dsp:nvSpPr>
        <dsp:cNvPr id="0" name=""/>
        <dsp:cNvSpPr/>
      </dsp:nvSpPr>
      <dsp:spPr>
        <a:xfrm>
          <a:off x="4358329" y="2256191"/>
          <a:ext cx="1610444" cy="96626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altLang="ja-JP" sz="3300" kern="1200" dirty="0"/>
            <a:t>2018</a:t>
          </a:r>
          <a:r>
            <a:rPr lang="ja-JP" altLang="en-US" sz="3300" kern="1200" dirty="0"/>
            <a:t>年</a:t>
          </a:r>
          <a:endParaRPr lang="en-US" sz="3300" kern="1200" dirty="0"/>
        </a:p>
      </dsp:txBody>
      <dsp:txXfrm>
        <a:off x="4358329" y="2256191"/>
        <a:ext cx="1610444" cy="966266"/>
      </dsp:txXfrm>
    </dsp:sp>
    <dsp:sp modelId="{073A0973-7FEB-40D7-B73B-B23150CCF389}">
      <dsp:nvSpPr>
        <dsp:cNvPr id="0" name=""/>
        <dsp:cNvSpPr/>
      </dsp:nvSpPr>
      <dsp:spPr>
        <a:xfrm>
          <a:off x="6129818" y="2256191"/>
          <a:ext cx="1610444" cy="966266"/>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altLang="ja-JP" sz="3300" kern="1200" dirty="0"/>
            <a:t>2019</a:t>
          </a:r>
          <a:r>
            <a:rPr lang="ja-JP" altLang="en-US" sz="3300" kern="1200" dirty="0"/>
            <a:t>年</a:t>
          </a:r>
          <a:endParaRPr lang="en-US" sz="3300" kern="1200" dirty="0"/>
        </a:p>
      </dsp:txBody>
      <dsp:txXfrm>
        <a:off x="6129818" y="2256191"/>
        <a:ext cx="1610444" cy="966266"/>
      </dsp:txXfrm>
    </dsp:sp>
    <dsp:sp modelId="{A5B593E8-27A6-4798-9557-EF21B971FE66}">
      <dsp:nvSpPr>
        <dsp:cNvPr id="0" name=""/>
        <dsp:cNvSpPr/>
      </dsp:nvSpPr>
      <dsp:spPr>
        <a:xfrm>
          <a:off x="1701096" y="3383502"/>
          <a:ext cx="1610444" cy="966266"/>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altLang="ja-JP" sz="3300" kern="1200" dirty="0"/>
            <a:t>2020</a:t>
          </a:r>
          <a:r>
            <a:rPr lang="ja-JP" altLang="en-US" sz="3300" kern="1200" dirty="0"/>
            <a:t>年</a:t>
          </a:r>
          <a:endParaRPr lang="en-US" sz="3300" kern="1200" dirty="0"/>
        </a:p>
      </dsp:txBody>
      <dsp:txXfrm>
        <a:off x="1701096" y="3383502"/>
        <a:ext cx="1610444" cy="966266"/>
      </dsp:txXfrm>
    </dsp:sp>
    <dsp:sp modelId="{40D4176E-B22C-4BA6-9C6E-B05800D2BCF6}">
      <dsp:nvSpPr>
        <dsp:cNvPr id="0" name=""/>
        <dsp:cNvSpPr/>
      </dsp:nvSpPr>
      <dsp:spPr>
        <a:xfrm>
          <a:off x="3472585" y="3383502"/>
          <a:ext cx="1610444" cy="966266"/>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altLang="ja-JP" sz="3300" kern="1200" dirty="0"/>
            <a:t>2021</a:t>
          </a:r>
          <a:r>
            <a:rPr lang="ja-JP" altLang="en-US" sz="3300" kern="1200" dirty="0"/>
            <a:t>年</a:t>
          </a:r>
          <a:endParaRPr lang="en-US" sz="3300" kern="1200" dirty="0"/>
        </a:p>
      </dsp:txBody>
      <dsp:txXfrm>
        <a:off x="3472585" y="3383502"/>
        <a:ext cx="1610444" cy="966266"/>
      </dsp:txXfrm>
    </dsp:sp>
    <dsp:sp modelId="{B91A2D22-254F-42C3-952E-8EAE01FCF4FA}">
      <dsp:nvSpPr>
        <dsp:cNvPr id="0" name=""/>
        <dsp:cNvSpPr/>
      </dsp:nvSpPr>
      <dsp:spPr>
        <a:xfrm>
          <a:off x="5244073" y="3383502"/>
          <a:ext cx="1610444" cy="966266"/>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altLang="ja-JP" sz="3300" kern="1200" dirty="0"/>
            <a:t>2022</a:t>
          </a:r>
          <a:r>
            <a:rPr lang="ja-JP" altLang="en-US" sz="3300" kern="1200" dirty="0"/>
            <a:t>年</a:t>
          </a:r>
          <a:endParaRPr lang="en-US" sz="3300" kern="1200" dirty="0"/>
        </a:p>
      </dsp:txBody>
      <dsp:txXfrm>
        <a:off x="5244073" y="3383502"/>
        <a:ext cx="1610444" cy="966266"/>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drawing1.xml.rels><?xml version="1.0" encoding="UTF-8" standalone="yes"?>
<Relationships xmlns="http://schemas.openxmlformats.org/package/2006/relationships"><Relationship Id="rId1" Type="http://schemas.openxmlformats.org/officeDocument/2006/relationships/image" Target="../media/image1.png"/></Relationships>
</file>

<file path=ppt/drawings/drawing1.xml><?xml version="1.0" encoding="utf-8"?>
<c:userShapes xmlns:c="http://schemas.openxmlformats.org/drawingml/2006/chart">
  <cdr:relSizeAnchor xmlns:cdr="http://schemas.openxmlformats.org/drawingml/2006/chartDrawing">
    <cdr:from>
      <cdr:x>0.77114</cdr:x>
      <cdr:y>0.01662</cdr:y>
    </cdr:from>
    <cdr:to>
      <cdr:x>0.96842</cdr:x>
      <cdr:y>0.13422</cdr:y>
    </cdr:to>
    <cdr:pic>
      <cdr:nvPicPr>
        <cdr:cNvPr id="2" name="chart">
          <a:extLst xmlns:a="http://schemas.openxmlformats.org/drawingml/2006/main">
            <a:ext uri="{FF2B5EF4-FFF2-40B4-BE49-F238E27FC236}">
              <a16:creationId xmlns:a16="http://schemas.microsoft.com/office/drawing/2014/main" id="{38D5AE1C-5D88-4710-9B05-A276FF49EF9D}"/>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4241800" y="60325"/>
          <a:ext cx="1085182" cy="426757"/>
        </a:xfrm>
        <a:prstGeom xmlns:a="http://schemas.openxmlformats.org/drawingml/2006/main" prst="rect">
          <a:avLst/>
        </a:prstGeom>
      </cdr:spPr>
    </cdr:pic>
  </cdr:relSizeAnchor>
</c:userShapes>
</file>

<file path=ppt/drawings/drawing2.xml><?xml version="1.0" encoding="utf-8"?>
<c:userShapes xmlns:c="http://schemas.openxmlformats.org/drawingml/2006/chart">
  <cdr:relSizeAnchor xmlns:cdr="http://schemas.openxmlformats.org/drawingml/2006/chartDrawing">
    <cdr:from>
      <cdr:x>0.95519</cdr:x>
      <cdr:y>0.41141</cdr:y>
    </cdr:from>
    <cdr:to>
      <cdr:x>0.95519</cdr:x>
      <cdr:y>0.64589</cdr:y>
    </cdr:to>
    <cdr:cxnSp macro="">
      <cdr:nvCxnSpPr>
        <cdr:cNvPr id="13" name="直線コネクタ 12">
          <a:extLst xmlns:a="http://schemas.openxmlformats.org/drawingml/2006/main">
            <a:ext uri="{FF2B5EF4-FFF2-40B4-BE49-F238E27FC236}">
              <a16:creationId xmlns:a16="http://schemas.microsoft.com/office/drawing/2014/main" id="{DEE95776-5723-4939-B76F-FC2E836F6F9E}"/>
            </a:ext>
          </a:extLst>
        </cdr:cNvPr>
        <cdr:cNvCxnSpPr/>
      </cdr:nvCxnSpPr>
      <cdr:spPr>
        <a:xfrm xmlns:a="http://schemas.openxmlformats.org/drawingml/2006/main">
          <a:off x="6059218" y="1615041"/>
          <a:ext cx="0" cy="920439"/>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0.1816</cdr:x>
      <cdr:y>0.39127</cdr:y>
    </cdr:from>
    <cdr:to>
      <cdr:x>0.1816</cdr:x>
      <cdr:y>0.64861</cdr:y>
    </cdr:to>
    <cdr:cxnSp macro="">
      <cdr:nvCxnSpPr>
        <cdr:cNvPr id="3" name="直線コネクタ 2">
          <a:extLst xmlns:a="http://schemas.openxmlformats.org/drawingml/2006/main">
            <a:ext uri="{FF2B5EF4-FFF2-40B4-BE49-F238E27FC236}">
              <a16:creationId xmlns:a16="http://schemas.microsoft.com/office/drawing/2014/main" id="{5DF7FA34-2227-4F32-9F94-124DB21A8E2B}"/>
            </a:ext>
          </a:extLst>
        </cdr:cNvPr>
        <cdr:cNvCxnSpPr/>
      </cdr:nvCxnSpPr>
      <cdr:spPr>
        <a:xfrm xmlns:a="http://schemas.openxmlformats.org/drawingml/2006/main" flipV="1">
          <a:off x="1151955" y="1535966"/>
          <a:ext cx="0" cy="1010211"/>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3.xml><?xml version="1.0" encoding="utf-8"?>
<c:userShapes xmlns:c="http://schemas.openxmlformats.org/drawingml/2006/chart">
  <cdr:relSizeAnchor xmlns:cdr="http://schemas.openxmlformats.org/drawingml/2006/chartDrawing">
    <cdr:from>
      <cdr:x>0.17739</cdr:x>
      <cdr:y>0.39667</cdr:y>
    </cdr:from>
    <cdr:to>
      <cdr:x>0.17739</cdr:x>
      <cdr:y>0.65401</cdr:y>
    </cdr:to>
    <cdr:cxnSp macro="">
      <cdr:nvCxnSpPr>
        <cdr:cNvPr id="3" name="直線コネクタ 2">
          <a:extLst xmlns:a="http://schemas.openxmlformats.org/drawingml/2006/main">
            <a:ext uri="{FF2B5EF4-FFF2-40B4-BE49-F238E27FC236}">
              <a16:creationId xmlns:a16="http://schemas.microsoft.com/office/drawing/2014/main" id="{5DF7FA34-2227-4F32-9F94-124DB21A8E2B}"/>
            </a:ext>
          </a:extLst>
        </cdr:cNvPr>
        <cdr:cNvCxnSpPr/>
      </cdr:nvCxnSpPr>
      <cdr:spPr>
        <a:xfrm xmlns:a="http://schemas.openxmlformats.org/drawingml/2006/main" flipV="1">
          <a:off x="1117931" y="1523066"/>
          <a:ext cx="0" cy="988099"/>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0.9604</cdr:x>
      <cdr:y>0.40433</cdr:y>
    </cdr:from>
    <cdr:to>
      <cdr:x>0.96086</cdr:x>
      <cdr:y>0.5168</cdr:y>
    </cdr:to>
    <cdr:cxnSp macro="">
      <cdr:nvCxnSpPr>
        <cdr:cNvPr id="13" name="直線コネクタ 12">
          <a:extLst xmlns:a="http://schemas.openxmlformats.org/drawingml/2006/main">
            <a:ext uri="{FF2B5EF4-FFF2-40B4-BE49-F238E27FC236}">
              <a16:creationId xmlns:a16="http://schemas.microsoft.com/office/drawing/2014/main" id="{DEE95776-5723-4939-B76F-FC2E836F6F9E}"/>
            </a:ext>
          </a:extLst>
        </cdr:cNvPr>
        <cdr:cNvCxnSpPr/>
      </cdr:nvCxnSpPr>
      <cdr:spPr>
        <a:xfrm xmlns:a="http://schemas.openxmlformats.org/drawingml/2006/main" flipH="1">
          <a:off x="6687077" y="1613671"/>
          <a:ext cx="3203" cy="448864"/>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4.xml><?xml version="1.0" encoding="utf-8"?>
<c:userShapes xmlns:c="http://schemas.openxmlformats.org/drawingml/2006/chart">
  <cdr:relSizeAnchor xmlns:cdr="http://schemas.openxmlformats.org/drawingml/2006/chartDrawing">
    <cdr:from>
      <cdr:x>0.17793</cdr:x>
      <cdr:y>0.39127</cdr:y>
    </cdr:from>
    <cdr:to>
      <cdr:x>0.17793</cdr:x>
      <cdr:y>0.64861</cdr:y>
    </cdr:to>
    <cdr:cxnSp macro="">
      <cdr:nvCxnSpPr>
        <cdr:cNvPr id="3" name="直線コネクタ 2">
          <a:extLst xmlns:a="http://schemas.openxmlformats.org/drawingml/2006/main">
            <a:ext uri="{FF2B5EF4-FFF2-40B4-BE49-F238E27FC236}">
              <a16:creationId xmlns:a16="http://schemas.microsoft.com/office/drawing/2014/main" id="{5DF7FA34-2227-4F32-9F94-124DB21A8E2B}"/>
            </a:ext>
          </a:extLst>
        </cdr:cNvPr>
        <cdr:cNvCxnSpPr/>
      </cdr:nvCxnSpPr>
      <cdr:spPr>
        <a:xfrm xmlns:a="http://schemas.openxmlformats.org/drawingml/2006/main" flipV="1">
          <a:off x="1238914" y="1561548"/>
          <a:ext cx="0" cy="1027038"/>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0.95053</cdr:x>
      <cdr:y>0.40215</cdr:y>
    </cdr:from>
    <cdr:to>
      <cdr:x>0.95099</cdr:x>
      <cdr:y>0.51462</cdr:y>
    </cdr:to>
    <cdr:cxnSp macro="">
      <cdr:nvCxnSpPr>
        <cdr:cNvPr id="13" name="直線コネクタ 12">
          <a:extLst xmlns:a="http://schemas.openxmlformats.org/drawingml/2006/main">
            <a:ext uri="{FF2B5EF4-FFF2-40B4-BE49-F238E27FC236}">
              <a16:creationId xmlns:a16="http://schemas.microsoft.com/office/drawing/2014/main" id="{DEE95776-5723-4939-B76F-FC2E836F6F9E}"/>
            </a:ext>
          </a:extLst>
        </cdr:cNvPr>
        <cdr:cNvCxnSpPr/>
      </cdr:nvCxnSpPr>
      <cdr:spPr>
        <a:xfrm xmlns:a="http://schemas.openxmlformats.org/drawingml/2006/main" flipH="1">
          <a:off x="6046983" y="1671240"/>
          <a:ext cx="2927" cy="467395"/>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5.xml><?xml version="1.0" encoding="utf-8"?>
<c:userShapes xmlns:c="http://schemas.openxmlformats.org/drawingml/2006/chart">
  <cdr:relSizeAnchor xmlns:cdr="http://schemas.openxmlformats.org/drawingml/2006/chartDrawing">
    <cdr:from>
      <cdr:x>0.16592</cdr:x>
      <cdr:y>0.40304</cdr:y>
    </cdr:from>
    <cdr:to>
      <cdr:x>0.16592</cdr:x>
      <cdr:y>0.65</cdr:y>
    </cdr:to>
    <cdr:cxnSp macro="">
      <cdr:nvCxnSpPr>
        <cdr:cNvPr id="3" name="直線コネクタ 2">
          <a:extLst xmlns:a="http://schemas.openxmlformats.org/drawingml/2006/main">
            <a:ext uri="{FF2B5EF4-FFF2-40B4-BE49-F238E27FC236}">
              <a16:creationId xmlns:a16="http://schemas.microsoft.com/office/drawing/2014/main" id="{5DF7FA34-2227-4F32-9F94-124DB21A8E2B}"/>
            </a:ext>
          </a:extLst>
        </cdr:cNvPr>
        <cdr:cNvCxnSpPr/>
      </cdr:nvCxnSpPr>
      <cdr:spPr>
        <a:xfrm xmlns:a="http://schemas.openxmlformats.org/drawingml/2006/main" flipV="1">
          <a:off x="1035410" y="1808957"/>
          <a:ext cx="0" cy="1108393"/>
        </a:xfrm>
        <a:prstGeom xmlns:a="http://schemas.openxmlformats.org/drawingml/2006/main" prst="line">
          <a:avLst/>
        </a:prstGeom>
        <a:ln xmlns:a="http://schemas.openxmlformats.org/drawingml/2006/main" w="19050">
          <a:solidFill>
            <a:srgbClr val="00B0F0"/>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0.75607</cdr:x>
      <cdr:y>0.40304</cdr:y>
    </cdr:from>
    <cdr:to>
      <cdr:x>0.75607</cdr:x>
      <cdr:y>0.52334</cdr:y>
    </cdr:to>
    <cdr:cxnSp macro="">
      <cdr:nvCxnSpPr>
        <cdr:cNvPr id="13" name="直線コネクタ 12">
          <a:extLst xmlns:a="http://schemas.openxmlformats.org/drawingml/2006/main">
            <a:ext uri="{FF2B5EF4-FFF2-40B4-BE49-F238E27FC236}">
              <a16:creationId xmlns:a16="http://schemas.microsoft.com/office/drawing/2014/main" id="{DEE95776-5723-4939-B76F-FC2E836F6F9E}"/>
            </a:ext>
          </a:extLst>
        </cdr:cNvPr>
        <cdr:cNvCxnSpPr/>
      </cdr:nvCxnSpPr>
      <cdr:spPr>
        <a:xfrm xmlns:a="http://schemas.openxmlformats.org/drawingml/2006/main">
          <a:off x="4718194" y="1808957"/>
          <a:ext cx="0" cy="539923"/>
        </a:xfrm>
        <a:prstGeom xmlns:a="http://schemas.openxmlformats.org/drawingml/2006/main" prst="line">
          <a:avLst/>
        </a:prstGeom>
        <a:ln xmlns:a="http://schemas.openxmlformats.org/drawingml/2006/main" w="19050">
          <a:solidFill>
            <a:srgbClr val="00B0F0"/>
          </a:solidFill>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6.xml><?xml version="1.0" encoding="utf-8"?>
<c:userShapes xmlns:c="http://schemas.openxmlformats.org/drawingml/2006/chart">
  <cdr:relSizeAnchor xmlns:cdr="http://schemas.openxmlformats.org/drawingml/2006/chartDrawing">
    <cdr:from>
      <cdr:x>0.17065</cdr:x>
      <cdr:y>0.3927</cdr:y>
    </cdr:from>
    <cdr:to>
      <cdr:x>0.17065</cdr:x>
      <cdr:y>0.65839</cdr:y>
    </cdr:to>
    <cdr:cxnSp macro="">
      <cdr:nvCxnSpPr>
        <cdr:cNvPr id="3" name="直線コネクタ 2">
          <a:extLst xmlns:a="http://schemas.openxmlformats.org/drawingml/2006/main">
            <a:ext uri="{FF2B5EF4-FFF2-40B4-BE49-F238E27FC236}">
              <a16:creationId xmlns:a16="http://schemas.microsoft.com/office/drawing/2014/main" id="{5DF7FA34-2227-4F32-9F94-124DB21A8E2B}"/>
            </a:ext>
          </a:extLst>
        </cdr:cNvPr>
        <cdr:cNvCxnSpPr/>
      </cdr:nvCxnSpPr>
      <cdr:spPr>
        <a:xfrm xmlns:a="http://schemas.openxmlformats.org/drawingml/2006/main" flipV="1">
          <a:off x="1080138" y="1656185"/>
          <a:ext cx="0" cy="1120530"/>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0.76783</cdr:x>
      <cdr:y>0.4144</cdr:y>
    </cdr:from>
    <cdr:to>
      <cdr:x>0.76832</cdr:x>
      <cdr:y>0.52929</cdr:y>
    </cdr:to>
    <cdr:cxnSp macro="">
      <cdr:nvCxnSpPr>
        <cdr:cNvPr id="13" name="直線コネクタ 12">
          <a:extLst xmlns:a="http://schemas.openxmlformats.org/drawingml/2006/main">
            <a:ext uri="{FF2B5EF4-FFF2-40B4-BE49-F238E27FC236}">
              <a16:creationId xmlns:a16="http://schemas.microsoft.com/office/drawing/2014/main" id="{DEE95776-5723-4939-B76F-FC2E836F6F9E}"/>
            </a:ext>
          </a:extLst>
        </cdr:cNvPr>
        <cdr:cNvCxnSpPr/>
      </cdr:nvCxnSpPr>
      <cdr:spPr>
        <a:xfrm xmlns:a="http://schemas.openxmlformats.org/drawingml/2006/main">
          <a:off x="4860020" y="1747704"/>
          <a:ext cx="3085" cy="484545"/>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7.xml><?xml version="1.0" encoding="utf-8"?>
<c:userShapes xmlns:c="http://schemas.openxmlformats.org/drawingml/2006/chart">
  <cdr:relSizeAnchor xmlns:cdr="http://schemas.openxmlformats.org/drawingml/2006/chartDrawing">
    <cdr:from>
      <cdr:x>0.1638</cdr:x>
      <cdr:y>0.39</cdr:y>
    </cdr:from>
    <cdr:to>
      <cdr:x>0.1638</cdr:x>
      <cdr:y>0.64734</cdr:y>
    </cdr:to>
    <cdr:cxnSp macro="">
      <cdr:nvCxnSpPr>
        <cdr:cNvPr id="3" name="直線コネクタ 2">
          <a:extLst xmlns:a="http://schemas.openxmlformats.org/drawingml/2006/main">
            <a:ext uri="{FF2B5EF4-FFF2-40B4-BE49-F238E27FC236}">
              <a16:creationId xmlns:a16="http://schemas.microsoft.com/office/drawing/2014/main" id="{5DF7FA34-2227-4F32-9F94-124DB21A8E2B}"/>
            </a:ext>
          </a:extLst>
        </cdr:cNvPr>
        <cdr:cNvCxnSpPr/>
      </cdr:nvCxnSpPr>
      <cdr:spPr>
        <a:xfrm xmlns:a="http://schemas.openxmlformats.org/drawingml/2006/main" flipV="1">
          <a:off x="1069120" y="1679785"/>
          <a:ext cx="0" cy="1108398"/>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0.74123</cdr:x>
      <cdr:y>0.40229</cdr:y>
    </cdr:from>
    <cdr:to>
      <cdr:x>0.74123</cdr:x>
      <cdr:y>0.51069</cdr:y>
    </cdr:to>
    <cdr:cxnSp macro="">
      <cdr:nvCxnSpPr>
        <cdr:cNvPr id="13" name="直線コネクタ 12">
          <a:extLst xmlns:a="http://schemas.openxmlformats.org/drawingml/2006/main">
            <a:ext uri="{FF2B5EF4-FFF2-40B4-BE49-F238E27FC236}">
              <a16:creationId xmlns:a16="http://schemas.microsoft.com/office/drawing/2014/main" id="{DEE95776-5723-4939-B76F-FC2E836F6F9E}"/>
            </a:ext>
          </a:extLst>
        </cdr:cNvPr>
        <cdr:cNvCxnSpPr/>
      </cdr:nvCxnSpPr>
      <cdr:spPr>
        <a:xfrm xmlns:a="http://schemas.openxmlformats.org/drawingml/2006/main">
          <a:off x="4837872" y="1732737"/>
          <a:ext cx="0" cy="466894"/>
        </a:xfrm>
        <a:prstGeom xmlns:a="http://schemas.openxmlformats.org/drawingml/2006/main" prst="line">
          <a:avLst/>
        </a:prstGeom>
        <a:ln xmlns:a="http://schemas.openxmlformats.org/drawingml/2006/main" w="19050">
          <a:prstDash val="dash"/>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6400" cy="496888"/>
          </a:xfrm>
          <a:prstGeom prst="rect">
            <a:avLst/>
          </a:prstGeom>
        </p:spPr>
        <p:txBody>
          <a:bodyPr vert="horz" lIns="91439" tIns="45719" rIns="91439" bIns="45719" rtlCol="0"/>
          <a:lstStyle>
            <a:lvl1pPr algn="l" fontAlgn="auto">
              <a:spcBef>
                <a:spcPts val="0"/>
              </a:spcBef>
              <a:spcAft>
                <a:spcPts val="0"/>
              </a:spcAft>
              <a:defRPr sz="1200">
                <a:latin typeface="+mn-lt"/>
                <a:ea typeface="+mn-ea"/>
              </a:defRPr>
            </a:lvl1pPr>
          </a:lstStyle>
          <a:p>
            <a:pPr>
              <a:defRPr/>
            </a:pPr>
            <a:endParaRPr lang="ja-JP" altLang="en-US" dirty="0"/>
          </a:p>
        </p:txBody>
      </p:sp>
      <p:sp>
        <p:nvSpPr>
          <p:cNvPr id="3" name="日付プレースホルダー 2"/>
          <p:cNvSpPr>
            <a:spLocks noGrp="1"/>
          </p:cNvSpPr>
          <p:nvPr>
            <p:ph type="dt" idx="1"/>
          </p:nvPr>
        </p:nvSpPr>
        <p:spPr>
          <a:xfrm>
            <a:off x="3849689" y="1"/>
            <a:ext cx="2946400" cy="496888"/>
          </a:xfrm>
          <a:prstGeom prst="rect">
            <a:avLst/>
          </a:prstGeom>
        </p:spPr>
        <p:txBody>
          <a:bodyPr vert="horz" lIns="91439" tIns="45719" rIns="91439" bIns="45719" rtlCol="0"/>
          <a:lstStyle>
            <a:lvl1pPr algn="r" fontAlgn="auto">
              <a:spcBef>
                <a:spcPts val="0"/>
              </a:spcBef>
              <a:spcAft>
                <a:spcPts val="0"/>
              </a:spcAft>
              <a:defRPr sz="1200" smtClean="0">
                <a:latin typeface="+mn-lt"/>
                <a:ea typeface="+mn-ea"/>
              </a:defRPr>
            </a:lvl1pPr>
          </a:lstStyle>
          <a:p>
            <a:pPr>
              <a:defRPr/>
            </a:pPr>
            <a:fld id="{123AF359-16FE-4F38-8B8A-1FE6CF234D15}" type="datetimeFigureOut">
              <a:rPr lang="ja-JP" altLang="en-US"/>
              <a:pPr>
                <a:defRPr/>
              </a:pPr>
              <a:t>2023/2/27</a:t>
            </a:fld>
            <a:endParaRPr lang="ja-JP" altLang="en-US" dirty="0"/>
          </a:p>
        </p:txBody>
      </p:sp>
      <p:sp>
        <p:nvSpPr>
          <p:cNvPr id="4" name="スライド イメージ プレースホルダー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39" tIns="45719" rIns="91439" bIns="45719" rtlCol="0" anchor="ctr"/>
          <a:lstStyle/>
          <a:p>
            <a:pPr lvl="0"/>
            <a:endParaRPr lang="ja-JP" altLang="en-US" noProof="0" dirty="0"/>
          </a:p>
        </p:txBody>
      </p:sp>
      <p:sp>
        <p:nvSpPr>
          <p:cNvPr id="5" name="ノート プレースホルダー 4"/>
          <p:cNvSpPr>
            <a:spLocks noGrp="1"/>
          </p:cNvSpPr>
          <p:nvPr>
            <p:ph type="body" sz="quarter" idx="3"/>
          </p:nvPr>
        </p:nvSpPr>
        <p:spPr>
          <a:xfrm>
            <a:off x="679450" y="4714876"/>
            <a:ext cx="5438775" cy="4467225"/>
          </a:xfrm>
          <a:prstGeom prst="rect">
            <a:avLst/>
          </a:prstGeom>
        </p:spPr>
        <p:txBody>
          <a:bodyPr vert="horz" lIns="91439" tIns="45719" rIns="91439" bIns="45719"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428164"/>
            <a:ext cx="2946400" cy="496887"/>
          </a:xfrm>
          <a:prstGeom prst="rect">
            <a:avLst/>
          </a:prstGeom>
        </p:spPr>
        <p:txBody>
          <a:bodyPr vert="horz" lIns="91439" tIns="45719" rIns="91439" bIns="45719" rtlCol="0" anchor="b"/>
          <a:lstStyle>
            <a:lvl1pPr algn="l" fontAlgn="auto">
              <a:spcBef>
                <a:spcPts val="0"/>
              </a:spcBef>
              <a:spcAft>
                <a:spcPts val="0"/>
              </a:spcAft>
              <a:defRPr sz="1200">
                <a:latin typeface="+mn-lt"/>
                <a:ea typeface="+mn-ea"/>
              </a:defRPr>
            </a:lvl1pPr>
          </a:lstStyle>
          <a:p>
            <a:pPr>
              <a:defRPr/>
            </a:pPr>
            <a:endParaRPr lang="ja-JP" altLang="en-US" dirty="0"/>
          </a:p>
        </p:txBody>
      </p:sp>
      <p:sp>
        <p:nvSpPr>
          <p:cNvPr id="7" name="スライド番号プレースホルダー 6"/>
          <p:cNvSpPr>
            <a:spLocks noGrp="1"/>
          </p:cNvSpPr>
          <p:nvPr>
            <p:ph type="sldNum" sz="quarter" idx="5"/>
          </p:nvPr>
        </p:nvSpPr>
        <p:spPr>
          <a:xfrm>
            <a:off x="3849689" y="9428164"/>
            <a:ext cx="2946400" cy="496887"/>
          </a:xfrm>
          <a:prstGeom prst="rect">
            <a:avLst/>
          </a:prstGeom>
        </p:spPr>
        <p:txBody>
          <a:bodyPr vert="horz" lIns="91439" tIns="45719" rIns="91439" bIns="45719" rtlCol="0" anchor="b"/>
          <a:lstStyle>
            <a:lvl1pPr algn="r" fontAlgn="auto">
              <a:spcBef>
                <a:spcPts val="0"/>
              </a:spcBef>
              <a:spcAft>
                <a:spcPts val="0"/>
              </a:spcAft>
              <a:defRPr sz="1200" smtClean="0">
                <a:latin typeface="+mn-lt"/>
                <a:ea typeface="+mn-ea"/>
              </a:defRPr>
            </a:lvl1pPr>
          </a:lstStyle>
          <a:p>
            <a:pPr>
              <a:defRPr/>
            </a:pPr>
            <a:fld id="{15884309-DFA1-4925-BFC8-EEC8D41D6C19}" type="slidenum">
              <a:rPr lang="ja-JP" altLang="en-US"/>
              <a:pPr>
                <a:defRPr/>
              </a:pPr>
              <a:t>‹#›</a:t>
            </a:fld>
            <a:endParaRPr lang="ja-JP" altLang="en-US" dirty="0"/>
          </a:p>
        </p:txBody>
      </p:sp>
    </p:spTree>
    <p:extLst>
      <p:ext uri="{BB962C8B-B14F-4D97-AF65-F5344CB8AC3E}">
        <p14:creationId xmlns:p14="http://schemas.microsoft.com/office/powerpoint/2010/main" val="92238831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mn-lt"/>
        <a:ea typeface="+mn-ea"/>
        <a:cs typeface="+mn-cs"/>
      </a:defRPr>
    </a:lvl1pPr>
    <a:lvl2pPr marL="457200" algn="l" rtl="0" fontAlgn="base">
      <a:spcBef>
        <a:spcPct val="30000"/>
      </a:spcBef>
      <a:spcAft>
        <a:spcPct val="0"/>
      </a:spcAft>
      <a:defRPr kumimoji="1" sz="1200" kern="1200">
        <a:solidFill>
          <a:schemeClr val="tx1"/>
        </a:solidFill>
        <a:latin typeface="+mn-lt"/>
        <a:ea typeface="+mn-ea"/>
        <a:cs typeface="+mn-cs"/>
      </a:defRPr>
    </a:lvl2pPr>
    <a:lvl3pPr marL="914400" algn="l" rtl="0" fontAlgn="base">
      <a:spcBef>
        <a:spcPct val="30000"/>
      </a:spcBef>
      <a:spcAft>
        <a:spcPct val="0"/>
      </a:spcAft>
      <a:defRPr kumimoji="1" sz="1200" kern="1200">
        <a:solidFill>
          <a:schemeClr val="tx1"/>
        </a:solidFill>
        <a:latin typeface="+mn-lt"/>
        <a:ea typeface="+mn-ea"/>
        <a:cs typeface="+mn-cs"/>
      </a:defRPr>
    </a:lvl3pPr>
    <a:lvl4pPr marL="1371600" algn="l" rtl="0" fontAlgn="base">
      <a:spcBef>
        <a:spcPct val="30000"/>
      </a:spcBef>
      <a:spcAft>
        <a:spcPct val="0"/>
      </a:spcAft>
      <a:defRPr kumimoji="1" sz="1200" kern="1200">
        <a:solidFill>
          <a:schemeClr val="tx1"/>
        </a:solidFill>
        <a:latin typeface="+mn-lt"/>
        <a:ea typeface="+mn-ea"/>
        <a:cs typeface="+mn-cs"/>
      </a:defRPr>
    </a:lvl4pPr>
    <a:lvl5pPr marL="1828800" algn="l" rtl="0" fontAlgn="base">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B31421C-957E-4AA9-B605-CAC2DDE95F35}" type="slidenum">
              <a:rPr lang="en-US" altLang="ja-JP">
                <a:latin typeface="Arial" charset="0"/>
              </a:rPr>
              <a:pPr fontAlgn="base">
                <a:spcBef>
                  <a:spcPct val="0"/>
                </a:spcBef>
                <a:spcAft>
                  <a:spcPct val="0"/>
                </a:spcAft>
              </a:pPr>
              <a:t>1</a:t>
            </a:fld>
            <a:endParaRPr lang="en-US" altLang="ja-JP" dirty="0">
              <a:latin typeface="Arial" charset="0"/>
            </a:endParaRPr>
          </a:p>
        </p:txBody>
      </p:sp>
      <p:sp>
        <p:nvSpPr>
          <p:cNvPr id="1843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843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ja-JP" dirty="0">
              <a:ea typeface="ＭＳ ゴシック" pitchFamily="49" charset="-128"/>
            </a:endParaRPr>
          </a:p>
        </p:txBody>
      </p:sp>
    </p:spTree>
    <p:extLst>
      <p:ext uri="{BB962C8B-B14F-4D97-AF65-F5344CB8AC3E}">
        <p14:creationId xmlns:p14="http://schemas.microsoft.com/office/powerpoint/2010/main" val="16206657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11</a:t>
            </a:fld>
            <a:endParaRPr lang="en-US" altLang="ja-JP" dirty="0"/>
          </a:p>
        </p:txBody>
      </p:sp>
    </p:spTree>
    <p:extLst>
      <p:ext uri="{BB962C8B-B14F-4D97-AF65-F5344CB8AC3E}">
        <p14:creationId xmlns:p14="http://schemas.microsoft.com/office/powerpoint/2010/main" val="13156981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12</a:t>
            </a:fld>
            <a:endParaRPr lang="en-US" altLang="ja-JP" dirty="0"/>
          </a:p>
        </p:txBody>
      </p:sp>
    </p:spTree>
    <p:extLst>
      <p:ext uri="{BB962C8B-B14F-4D97-AF65-F5344CB8AC3E}">
        <p14:creationId xmlns:p14="http://schemas.microsoft.com/office/powerpoint/2010/main" val="32055162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13</a:t>
            </a:fld>
            <a:endParaRPr lang="en-US" altLang="ja-JP" dirty="0"/>
          </a:p>
        </p:txBody>
      </p:sp>
    </p:spTree>
    <p:extLst>
      <p:ext uri="{BB962C8B-B14F-4D97-AF65-F5344CB8AC3E}">
        <p14:creationId xmlns:p14="http://schemas.microsoft.com/office/powerpoint/2010/main" val="13198253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14</a:t>
            </a:fld>
            <a:endParaRPr lang="en-US" altLang="ja-JP" dirty="0"/>
          </a:p>
        </p:txBody>
      </p:sp>
    </p:spTree>
    <p:extLst>
      <p:ext uri="{BB962C8B-B14F-4D97-AF65-F5344CB8AC3E}">
        <p14:creationId xmlns:p14="http://schemas.microsoft.com/office/powerpoint/2010/main" val="36239719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15</a:t>
            </a:fld>
            <a:endParaRPr lang="en-US" altLang="ja-JP" dirty="0"/>
          </a:p>
        </p:txBody>
      </p:sp>
    </p:spTree>
    <p:extLst>
      <p:ext uri="{BB962C8B-B14F-4D97-AF65-F5344CB8AC3E}">
        <p14:creationId xmlns:p14="http://schemas.microsoft.com/office/powerpoint/2010/main" val="11666954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16</a:t>
            </a:fld>
            <a:endParaRPr lang="en-US" altLang="ja-JP" dirty="0"/>
          </a:p>
        </p:txBody>
      </p:sp>
    </p:spTree>
    <p:extLst>
      <p:ext uri="{BB962C8B-B14F-4D97-AF65-F5344CB8AC3E}">
        <p14:creationId xmlns:p14="http://schemas.microsoft.com/office/powerpoint/2010/main" val="25493801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17</a:t>
            </a:fld>
            <a:endParaRPr lang="en-US" altLang="ja-JP" dirty="0"/>
          </a:p>
        </p:txBody>
      </p:sp>
    </p:spTree>
    <p:extLst>
      <p:ext uri="{BB962C8B-B14F-4D97-AF65-F5344CB8AC3E}">
        <p14:creationId xmlns:p14="http://schemas.microsoft.com/office/powerpoint/2010/main" val="26665335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18</a:t>
            </a:fld>
            <a:endParaRPr lang="en-US" altLang="ja-JP" dirty="0"/>
          </a:p>
        </p:txBody>
      </p:sp>
    </p:spTree>
    <p:extLst>
      <p:ext uri="{BB962C8B-B14F-4D97-AF65-F5344CB8AC3E}">
        <p14:creationId xmlns:p14="http://schemas.microsoft.com/office/powerpoint/2010/main" val="39081711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3</a:t>
            </a:fld>
            <a:endParaRPr lang="en-US" altLang="ja-JP" dirty="0"/>
          </a:p>
        </p:txBody>
      </p:sp>
    </p:spTree>
    <p:extLst>
      <p:ext uri="{BB962C8B-B14F-4D97-AF65-F5344CB8AC3E}">
        <p14:creationId xmlns:p14="http://schemas.microsoft.com/office/powerpoint/2010/main" val="2495237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4</a:t>
            </a:fld>
            <a:endParaRPr lang="en-US" altLang="ja-JP" dirty="0"/>
          </a:p>
        </p:txBody>
      </p:sp>
    </p:spTree>
    <p:extLst>
      <p:ext uri="{BB962C8B-B14F-4D97-AF65-F5344CB8AC3E}">
        <p14:creationId xmlns:p14="http://schemas.microsoft.com/office/powerpoint/2010/main" val="3713092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5</a:t>
            </a:fld>
            <a:endParaRPr lang="en-US" altLang="ja-JP" dirty="0"/>
          </a:p>
        </p:txBody>
      </p:sp>
    </p:spTree>
    <p:extLst>
      <p:ext uri="{BB962C8B-B14F-4D97-AF65-F5344CB8AC3E}">
        <p14:creationId xmlns:p14="http://schemas.microsoft.com/office/powerpoint/2010/main" val="780592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6</a:t>
            </a:fld>
            <a:endParaRPr lang="en-US" altLang="ja-JP" dirty="0"/>
          </a:p>
        </p:txBody>
      </p:sp>
    </p:spTree>
    <p:extLst>
      <p:ext uri="{BB962C8B-B14F-4D97-AF65-F5344CB8AC3E}">
        <p14:creationId xmlns:p14="http://schemas.microsoft.com/office/powerpoint/2010/main" val="7897563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7</a:t>
            </a:fld>
            <a:endParaRPr lang="en-US" altLang="ja-JP" dirty="0"/>
          </a:p>
        </p:txBody>
      </p:sp>
    </p:spTree>
    <p:extLst>
      <p:ext uri="{BB962C8B-B14F-4D97-AF65-F5344CB8AC3E}">
        <p14:creationId xmlns:p14="http://schemas.microsoft.com/office/powerpoint/2010/main" val="35111635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8</a:t>
            </a:fld>
            <a:endParaRPr lang="en-US" altLang="ja-JP" dirty="0"/>
          </a:p>
        </p:txBody>
      </p:sp>
    </p:spTree>
    <p:extLst>
      <p:ext uri="{BB962C8B-B14F-4D97-AF65-F5344CB8AC3E}">
        <p14:creationId xmlns:p14="http://schemas.microsoft.com/office/powerpoint/2010/main" val="12675454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9</a:t>
            </a:fld>
            <a:endParaRPr lang="en-US" altLang="ja-JP" dirty="0"/>
          </a:p>
        </p:txBody>
      </p:sp>
    </p:spTree>
    <p:extLst>
      <p:ext uri="{BB962C8B-B14F-4D97-AF65-F5344CB8AC3E}">
        <p14:creationId xmlns:p14="http://schemas.microsoft.com/office/powerpoint/2010/main" val="34266793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04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a:p>
        </p:txBody>
      </p:sp>
      <p:sp>
        <p:nvSpPr>
          <p:cNvPr id="204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DF2AE3-1998-46E4-B279-6CD09A134BA9}" type="slidenum">
              <a:rPr lang="ja-JP" altLang="en-US"/>
              <a:pPr fontAlgn="base">
                <a:spcBef>
                  <a:spcPct val="0"/>
                </a:spcBef>
                <a:spcAft>
                  <a:spcPct val="0"/>
                </a:spcAft>
              </a:pPr>
              <a:t>10</a:t>
            </a:fld>
            <a:endParaRPr lang="en-US" altLang="ja-JP" dirty="0"/>
          </a:p>
        </p:txBody>
      </p:sp>
    </p:spTree>
    <p:extLst>
      <p:ext uri="{BB962C8B-B14F-4D97-AF65-F5344CB8AC3E}">
        <p14:creationId xmlns:p14="http://schemas.microsoft.com/office/powerpoint/2010/main" val="19429364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C48FE9-48AE-4607-9425-8C2D57267433}"/>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4B51908-7A26-46B0-9AF7-B26814C31273}"/>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A7D92AA-2290-4A06-972F-CE5FDFF3E572}"/>
              </a:ext>
            </a:extLst>
          </p:cNvPr>
          <p:cNvSpPr>
            <a:spLocks noGrp="1"/>
          </p:cNvSpPr>
          <p:nvPr>
            <p:ph type="dt" sz="half" idx="10"/>
          </p:nvPr>
        </p:nvSpPr>
        <p:spPr/>
        <p:txBody>
          <a:bodyPr/>
          <a:lstStyle/>
          <a:p>
            <a:pPr>
              <a:defRPr/>
            </a:pPr>
            <a:fld id="{40B1D832-9389-4698-9876-01A11257AA2E}" type="datetimeFigureOut">
              <a:rPr lang="ja-JP" altLang="en-US" smtClean="0"/>
              <a:pPr>
                <a:defRPr/>
              </a:pPr>
              <a:t>2023/2/27</a:t>
            </a:fld>
            <a:endParaRPr lang="ja-JP" altLang="en-US" dirty="0"/>
          </a:p>
        </p:txBody>
      </p:sp>
      <p:sp>
        <p:nvSpPr>
          <p:cNvPr id="5" name="フッター プレースホルダー 4">
            <a:extLst>
              <a:ext uri="{FF2B5EF4-FFF2-40B4-BE49-F238E27FC236}">
                <a16:creationId xmlns:a16="http://schemas.microsoft.com/office/drawing/2014/main" id="{A80E593E-7ED7-4A38-94AB-61DFAF24B5CF}"/>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E5191919-BEF4-4BC3-96CC-1577550EA4E7}"/>
              </a:ext>
            </a:extLst>
          </p:cNvPr>
          <p:cNvSpPr>
            <a:spLocks noGrp="1"/>
          </p:cNvSpPr>
          <p:nvPr>
            <p:ph type="sldNum" sz="quarter" idx="12"/>
          </p:nvPr>
        </p:nvSpPr>
        <p:spPr/>
        <p:txBody>
          <a:bodyPr/>
          <a:lstStyle/>
          <a:p>
            <a:pPr>
              <a:defRPr/>
            </a:pPr>
            <a:fld id="{80367A7C-ECFC-4A39-889E-16C140342F09}" type="slidenum">
              <a:rPr lang="ja-JP" altLang="en-US" smtClean="0"/>
              <a:pPr>
                <a:defRPr/>
              </a:pPr>
              <a:t>‹#›</a:t>
            </a:fld>
            <a:endParaRPr lang="ja-JP" altLang="en-US" dirty="0"/>
          </a:p>
        </p:txBody>
      </p:sp>
    </p:spTree>
    <p:extLst>
      <p:ext uri="{BB962C8B-B14F-4D97-AF65-F5344CB8AC3E}">
        <p14:creationId xmlns:p14="http://schemas.microsoft.com/office/powerpoint/2010/main" val="1687284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41A357-9180-48E8-90B9-B8ABD73D66D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71C04EA-D747-4AE1-9856-8E862841DAD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C1C839D-D331-41CB-AFC4-F32C0C3FB567}"/>
              </a:ext>
            </a:extLst>
          </p:cNvPr>
          <p:cNvSpPr>
            <a:spLocks noGrp="1"/>
          </p:cNvSpPr>
          <p:nvPr>
            <p:ph type="dt" sz="half" idx="10"/>
          </p:nvPr>
        </p:nvSpPr>
        <p:spPr/>
        <p:txBody>
          <a:bodyPr/>
          <a:lstStyle/>
          <a:p>
            <a:pPr>
              <a:defRPr/>
            </a:pPr>
            <a:fld id="{DC365E25-E0FC-457D-9349-D5C9A06A1FC3}" type="datetimeFigureOut">
              <a:rPr lang="ja-JP" altLang="en-US" smtClean="0"/>
              <a:pPr>
                <a:defRPr/>
              </a:pPr>
              <a:t>2023/2/27</a:t>
            </a:fld>
            <a:endParaRPr lang="ja-JP" altLang="en-US" dirty="0"/>
          </a:p>
        </p:txBody>
      </p:sp>
      <p:sp>
        <p:nvSpPr>
          <p:cNvPr id="5" name="フッター プレースホルダー 4">
            <a:extLst>
              <a:ext uri="{FF2B5EF4-FFF2-40B4-BE49-F238E27FC236}">
                <a16:creationId xmlns:a16="http://schemas.microsoft.com/office/drawing/2014/main" id="{DB8A8887-1008-465D-AB97-316317C99385}"/>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8168D207-29F0-4F07-950A-5AB3C4156DAB}"/>
              </a:ext>
            </a:extLst>
          </p:cNvPr>
          <p:cNvSpPr>
            <a:spLocks noGrp="1"/>
          </p:cNvSpPr>
          <p:nvPr>
            <p:ph type="sldNum" sz="quarter" idx="12"/>
          </p:nvPr>
        </p:nvSpPr>
        <p:spPr/>
        <p:txBody>
          <a:bodyPr/>
          <a:lstStyle/>
          <a:p>
            <a:pPr>
              <a:defRPr/>
            </a:pPr>
            <a:fld id="{BD1D7A54-A041-4D58-A6B5-671E9451C9F1}" type="slidenum">
              <a:rPr lang="ja-JP" altLang="en-US" smtClean="0"/>
              <a:pPr>
                <a:defRPr/>
              </a:pPr>
              <a:t>‹#›</a:t>
            </a:fld>
            <a:endParaRPr lang="ja-JP" altLang="en-US" dirty="0"/>
          </a:p>
        </p:txBody>
      </p:sp>
    </p:spTree>
    <p:extLst>
      <p:ext uri="{BB962C8B-B14F-4D97-AF65-F5344CB8AC3E}">
        <p14:creationId xmlns:p14="http://schemas.microsoft.com/office/powerpoint/2010/main" val="3027106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2AB8462F-0B74-490F-9865-2B1FD9560C7B}"/>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5756FD0-3606-4AB0-8468-7AC9D1600C47}"/>
              </a:ext>
            </a:extLst>
          </p:cNvPr>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FF962E8-2A80-4F2C-B62B-7224D495E787}"/>
              </a:ext>
            </a:extLst>
          </p:cNvPr>
          <p:cNvSpPr>
            <a:spLocks noGrp="1"/>
          </p:cNvSpPr>
          <p:nvPr>
            <p:ph type="dt" sz="half" idx="10"/>
          </p:nvPr>
        </p:nvSpPr>
        <p:spPr/>
        <p:txBody>
          <a:bodyPr/>
          <a:lstStyle/>
          <a:p>
            <a:pPr>
              <a:defRPr/>
            </a:pPr>
            <a:fld id="{AD1FF63C-BE7F-4871-BA6E-7B15554E64BE}" type="datetimeFigureOut">
              <a:rPr lang="ja-JP" altLang="en-US" smtClean="0"/>
              <a:pPr>
                <a:defRPr/>
              </a:pPr>
              <a:t>2023/2/27</a:t>
            </a:fld>
            <a:endParaRPr lang="ja-JP" altLang="en-US" dirty="0"/>
          </a:p>
        </p:txBody>
      </p:sp>
      <p:sp>
        <p:nvSpPr>
          <p:cNvPr id="5" name="フッター プレースホルダー 4">
            <a:extLst>
              <a:ext uri="{FF2B5EF4-FFF2-40B4-BE49-F238E27FC236}">
                <a16:creationId xmlns:a16="http://schemas.microsoft.com/office/drawing/2014/main" id="{1D8AED1A-180F-4DBF-AD12-B0DB3CB979EB}"/>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4750E536-A5B2-41C2-BE82-43F90B1C3117}"/>
              </a:ext>
            </a:extLst>
          </p:cNvPr>
          <p:cNvSpPr>
            <a:spLocks noGrp="1"/>
          </p:cNvSpPr>
          <p:nvPr>
            <p:ph type="sldNum" sz="quarter" idx="12"/>
          </p:nvPr>
        </p:nvSpPr>
        <p:spPr/>
        <p:txBody>
          <a:bodyPr/>
          <a:lstStyle/>
          <a:p>
            <a:pPr>
              <a:defRPr/>
            </a:pPr>
            <a:fld id="{23F67CF6-508E-4461-85A8-43E5D4D7CB7D}" type="slidenum">
              <a:rPr lang="ja-JP" altLang="en-US" smtClean="0"/>
              <a:pPr>
                <a:defRPr/>
              </a:pPr>
              <a:t>‹#›</a:t>
            </a:fld>
            <a:endParaRPr lang="ja-JP" altLang="en-US" dirty="0"/>
          </a:p>
        </p:txBody>
      </p:sp>
    </p:spTree>
    <p:extLst>
      <p:ext uri="{BB962C8B-B14F-4D97-AF65-F5344CB8AC3E}">
        <p14:creationId xmlns:p14="http://schemas.microsoft.com/office/powerpoint/2010/main" val="2412500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91C09D-D8A3-4126-8D69-DB24FCB298C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EA3C697-A217-4D56-A324-232D12193B7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F4B8184-697F-42A2-9818-8547BA035665}"/>
              </a:ext>
            </a:extLst>
          </p:cNvPr>
          <p:cNvSpPr>
            <a:spLocks noGrp="1"/>
          </p:cNvSpPr>
          <p:nvPr>
            <p:ph type="dt" sz="half" idx="10"/>
          </p:nvPr>
        </p:nvSpPr>
        <p:spPr/>
        <p:txBody>
          <a:bodyPr/>
          <a:lstStyle/>
          <a:p>
            <a:pPr>
              <a:defRPr/>
            </a:pPr>
            <a:fld id="{804EF6ED-9E85-4814-BC58-5FB68B70F926}" type="datetimeFigureOut">
              <a:rPr lang="ja-JP" altLang="en-US" smtClean="0"/>
              <a:pPr>
                <a:defRPr/>
              </a:pPr>
              <a:t>2023/2/27</a:t>
            </a:fld>
            <a:endParaRPr lang="ja-JP" altLang="en-US" dirty="0"/>
          </a:p>
        </p:txBody>
      </p:sp>
      <p:sp>
        <p:nvSpPr>
          <p:cNvPr id="5" name="フッター プレースホルダー 4">
            <a:extLst>
              <a:ext uri="{FF2B5EF4-FFF2-40B4-BE49-F238E27FC236}">
                <a16:creationId xmlns:a16="http://schemas.microsoft.com/office/drawing/2014/main" id="{B39D08A5-3C93-4C28-A335-E388F405E915}"/>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7620FE4C-64BF-4E1D-BF2C-04B7AE63AA2D}"/>
              </a:ext>
            </a:extLst>
          </p:cNvPr>
          <p:cNvSpPr>
            <a:spLocks noGrp="1"/>
          </p:cNvSpPr>
          <p:nvPr>
            <p:ph type="sldNum" sz="quarter" idx="12"/>
          </p:nvPr>
        </p:nvSpPr>
        <p:spPr/>
        <p:txBody>
          <a:bodyPr/>
          <a:lstStyle/>
          <a:p>
            <a:pPr>
              <a:defRPr/>
            </a:pPr>
            <a:fld id="{760F66C6-9F04-47C7-BC3A-7FF0476FAAED}" type="slidenum">
              <a:rPr lang="ja-JP" altLang="en-US" smtClean="0"/>
              <a:pPr>
                <a:defRPr/>
              </a:pPr>
              <a:t>‹#›</a:t>
            </a:fld>
            <a:endParaRPr lang="ja-JP" altLang="en-US" dirty="0"/>
          </a:p>
        </p:txBody>
      </p:sp>
    </p:spTree>
    <p:extLst>
      <p:ext uri="{BB962C8B-B14F-4D97-AF65-F5344CB8AC3E}">
        <p14:creationId xmlns:p14="http://schemas.microsoft.com/office/powerpoint/2010/main" val="2600671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823163F-C567-41E9-B7E3-ABBD42B379EB}"/>
              </a:ext>
            </a:extLst>
          </p:cNvPr>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1541CDDE-CA83-47CD-9CFA-DF3B5BC9001E}"/>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937EEB8-0D4E-44F3-A3A0-201E8CD5DF5A}"/>
              </a:ext>
            </a:extLst>
          </p:cNvPr>
          <p:cNvSpPr>
            <a:spLocks noGrp="1"/>
          </p:cNvSpPr>
          <p:nvPr>
            <p:ph type="dt" sz="half" idx="10"/>
          </p:nvPr>
        </p:nvSpPr>
        <p:spPr/>
        <p:txBody>
          <a:bodyPr/>
          <a:lstStyle/>
          <a:p>
            <a:pPr>
              <a:defRPr/>
            </a:pPr>
            <a:fld id="{047303BD-AE2D-40C3-8CE8-C4E6E0FD11AF}" type="datetimeFigureOut">
              <a:rPr lang="ja-JP" altLang="en-US" smtClean="0"/>
              <a:pPr>
                <a:defRPr/>
              </a:pPr>
              <a:t>2023/2/27</a:t>
            </a:fld>
            <a:endParaRPr lang="ja-JP" altLang="en-US" dirty="0"/>
          </a:p>
        </p:txBody>
      </p:sp>
      <p:sp>
        <p:nvSpPr>
          <p:cNvPr id="5" name="フッター プレースホルダー 4">
            <a:extLst>
              <a:ext uri="{FF2B5EF4-FFF2-40B4-BE49-F238E27FC236}">
                <a16:creationId xmlns:a16="http://schemas.microsoft.com/office/drawing/2014/main" id="{1C0C1CB8-AC7A-4F53-9474-D71263C9A262}"/>
              </a:ext>
            </a:extLst>
          </p:cNvPr>
          <p:cNvSpPr>
            <a:spLocks noGrp="1"/>
          </p:cNvSpPr>
          <p:nvPr>
            <p:ph type="ftr" sz="quarter" idx="11"/>
          </p:nvPr>
        </p:nvSpPr>
        <p:spPr/>
        <p:txBody>
          <a:bodyPr/>
          <a:lstStyle/>
          <a:p>
            <a:pPr>
              <a:defRPr/>
            </a:pPr>
            <a:endParaRPr lang="ja-JP" altLang="en-US" dirty="0"/>
          </a:p>
        </p:txBody>
      </p:sp>
      <p:sp>
        <p:nvSpPr>
          <p:cNvPr id="6" name="スライド番号プレースホルダー 5">
            <a:extLst>
              <a:ext uri="{FF2B5EF4-FFF2-40B4-BE49-F238E27FC236}">
                <a16:creationId xmlns:a16="http://schemas.microsoft.com/office/drawing/2014/main" id="{34163EC5-25D5-4196-92FA-DD862E5B8139}"/>
              </a:ext>
            </a:extLst>
          </p:cNvPr>
          <p:cNvSpPr>
            <a:spLocks noGrp="1"/>
          </p:cNvSpPr>
          <p:nvPr>
            <p:ph type="sldNum" sz="quarter" idx="12"/>
          </p:nvPr>
        </p:nvSpPr>
        <p:spPr/>
        <p:txBody>
          <a:bodyPr/>
          <a:lstStyle/>
          <a:p>
            <a:pPr>
              <a:defRPr/>
            </a:pPr>
            <a:fld id="{E7C19CB9-425F-4E1F-9B12-C840AC4F853E}" type="slidenum">
              <a:rPr lang="ja-JP" altLang="en-US" smtClean="0"/>
              <a:pPr>
                <a:defRPr/>
              </a:pPr>
              <a:t>‹#›</a:t>
            </a:fld>
            <a:endParaRPr lang="ja-JP" altLang="en-US" dirty="0"/>
          </a:p>
        </p:txBody>
      </p:sp>
    </p:spTree>
    <p:extLst>
      <p:ext uri="{BB962C8B-B14F-4D97-AF65-F5344CB8AC3E}">
        <p14:creationId xmlns:p14="http://schemas.microsoft.com/office/powerpoint/2010/main" val="175870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CD74CB-C141-46EB-B385-923E062807A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FE59894-A2D6-4B68-B479-126DF563909C}"/>
              </a:ext>
            </a:extLst>
          </p:cNvPr>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74EBCF0A-1C5B-456A-A208-6F9BF4323462}"/>
              </a:ext>
            </a:extLst>
          </p:cNvPr>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447131C-6C5A-4BEB-AB31-E79BE301EF12}"/>
              </a:ext>
            </a:extLst>
          </p:cNvPr>
          <p:cNvSpPr>
            <a:spLocks noGrp="1"/>
          </p:cNvSpPr>
          <p:nvPr>
            <p:ph type="dt" sz="half" idx="10"/>
          </p:nvPr>
        </p:nvSpPr>
        <p:spPr/>
        <p:txBody>
          <a:bodyPr/>
          <a:lstStyle/>
          <a:p>
            <a:pPr>
              <a:defRPr/>
            </a:pPr>
            <a:fld id="{65FDB3C2-3F58-4E21-97D3-A24E8856467E}" type="datetimeFigureOut">
              <a:rPr lang="ja-JP" altLang="en-US" smtClean="0"/>
              <a:pPr>
                <a:defRPr/>
              </a:pPr>
              <a:t>2023/2/27</a:t>
            </a:fld>
            <a:endParaRPr lang="ja-JP" altLang="en-US" dirty="0"/>
          </a:p>
        </p:txBody>
      </p:sp>
      <p:sp>
        <p:nvSpPr>
          <p:cNvPr id="6" name="フッター プレースホルダー 5">
            <a:extLst>
              <a:ext uri="{FF2B5EF4-FFF2-40B4-BE49-F238E27FC236}">
                <a16:creationId xmlns:a16="http://schemas.microsoft.com/office/drawing/2014/main" id="{9F7D6159-9B94-4CC7-A2A1-A6376BF2B4FB}"/>
              </a:ext>
            </a:extLst>
          </p:cNvPr>
          <p:cNvSpPr>
            <a:spLocks noGrp="1"/>
          </p:cNvSpPr>
          <p:nvPr>
            <p:ph type="ftr" sz="quarter" idx="11"/>
          </p:nvPr>
        </p:nvSpPr>
        <p:spPr/>
        <p:txBody>
          <a:bodyPr/>
          <a:lstStyle/>
          <a:p>
            <a:pPr>
              <a:defRPr/>
            </a:pPr>
            <a:endParaRPr lang="ja-JP" altLang="en-US" dirty="0"/>
          </a:p>
        </p:txBody>
      </p:sp>
      <p:sp>
        <p:nvSpPr>
          <p:cNvPr id="7" name="スライド番号プレースホルダー 6">
            <a:extLst>
              <a:ext uri="{FF2B5EF4-FFF2-40B4-BE49-F238E27FC236}">
                <a16:creationId xmlns:a16="http://schemas.microsoft.com/office/drawing/2014/main" id="{CD9F4DCE-386D-4F3F-A483-C7F68B28A419}"/>
              </a:ext>
            </a:extLst>
          </p:cNvPr>
          <p:cNvSpPr>
            <a:spLocks noGrp="1"/>
          </p:cNvSpPr>
          <p:nvPr>
            <p:ph type="sldNum" sz="quarter" idx="12"/>
          </p:nvPr>
        </p:nvSpPr>
        <p:spPr/>
        <p:txBody>
          <a:bodyPr/>
          <a:lstStyle/>
          <a:p>
            <a:pPr>
              <a:defRPr/>
            </a:pPr>
            <a:fld id="{452F7DB0-9343-4C9E-8C59-B1904BD23D85}" type="slidenum">
              <a:rPr lang="ja-JP" altLang="en-US" smtClean="0"/>
              <a:pPr>
                <a:defRPr/>
              </a:pPr>
              <a:t>‹#›</a:t>
            </a:fld>
            <a:endParaRPr lang="ja-JP" altLang="en-US" dirty="0"/>
          </a:p>
        </p:txBody>
      </p:sp>
    </p:spTree>
    <p:extLst>
      <p:ext uri="{BB962C8B-B14F-4D97-AF65-F5344CB8AC3E}">
        <p14:creationId xmlns:p14="http://schemas.microsoft.com/office/powerpoint/2010/main" val="2441839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1EC9CA4-0336-4B93-9E21-674F96E711C3}"/>
              </a:ext>
            </a:extLst>
          </p:cNvPr>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C9AA799-96BD-4DF5-8DCB-2200BA8E682F}"/>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B2B474BD-29C5-4B8D-A61A-EE4AB64ADD03}"/>
              </a:ext>
            </a:extLst>
          </p:cNvPr>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3F6E848-7BA0-4606-B80F-EB63CD8C4C94}"/>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27A73B3-76A0-46A4-B192-8F9207F7AD94}"/>
              </a:ext>
            </a:extLst>
          </p:cNvPr>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4C00260-67EB-45FC-A7A2-46A34D46E7BC}"/>
              </a:ext>
            </a:extLst>
          </p:cNvPr>
          <p:cNvSpPr>
            <a:spLocks noGrp="1"/>
          </p:cNvSpPr>
          <p:nvPr>
            <p:ph type="dt" sz="half" idx="10"/>
          </p:nvPr>
        </p:nvSpPr>
        <p:spPr/>
        <p:txBody>
          <a:bodyPr/>
          <a:lstStyle/>
          <a:p>
            <a:pPr>
              <a:defRPr/>
            </a:pPr>
            <a:fld id="{B65ED166-BDA2-4E3C-BEE8-2A8B723ED7D5}" type="datetimeFigureOut">
              <a:rPr lang="ja-JP" altLang="en-US" smtClean="0"/>
              <a:pPr>
                <a:defRPr/>
              </a:pPr>
              <a:t>2023/2/27</a:t>
            </a:fld>
            <a:endParaRPr lang="ja-JP" altLang="en-US" dirty="0"/>
          </a:p>
        </p:txBody>
      </p:sp>
      <p:sp>
        <p:nvSpPr>
          <p:cNvPr id="8" name="フッター プレースホルダー 7">
            <a:extLst>
              <a:ext uri="{FF2B5EF4-FFF2-40B4-BE49-F238E27FC236}">
                <a16:creationId xmlns:a16="http://schemas.microsoft.com/office/drawing/2014/main" id="{3796FA89-45D6-4F3C-83F2-920C68F33549}"/>
              </a:ext>
            </a:extLst>
          </p:cNvPr>
          <p:cNvSpPr>
            <a:spLocks noGrp="1"/>
          </p:cNvSpPr>
          <p:nvPr>
            <p:ph type="ftr" sz="quarter" idx="11"/>
          </p:nvPr>
        </p:nvSpPr>
        <p:spPr/>
        <p:txBody>
          <a:bodyPr/>
          <a:lstStyle/>
          <a:p>
            <a:pPr>
              <a:defRPr/>
            </a:pPr>
            <a:endParaRPr lang="ja-JP" altLang="en-US" dirty="0"/>
          </a:p>
        </p:txBody>
      </p:sp>
      <p:sp>
        <p:nvSpPr>
          <p:cNvPr id="9" name="スライド番号プレースホルダー 8">
            <a:extLst>
              <a:ext uri="{FF2B5EF4-FFF2-40B4-BE49-F238E27FC236}">
                <a16:creationId xmlns:a16="http://schemas.microsoft.com/office/drawing/2014/main" id="{3F32D7E3-74F6-4268-B2C0-84A9C8FF0BCE}"/>
              </a:ext>
            </a:extLst>
          </p:cNvPr>
          <p:cNvSpPr>
            <a:spLocks noGrp="1"/>
          </p:cNvSpPr>
          <p:nvPr>
            <p:ph type="sldNum" sz="quarter" idx="12"/>
          </p:nvPr>
        </p:nvSpPr>
        <p:spPr/>
        <p:txBody>
          <a:bodyPr/>
          <a:lstStyle/>
          <a:p>
            <a:pPr>
              <a:defRPr/>
            </a:pPr>
            <a:fld id="{BD6A4E83-D753-4ACF-B58E-F3219AAB8323}" type="slidenum">
              <a:rPr lang="ja-JP" altLang="en-US" smtClean="0"/>
              <a:pPr>
                <a:defRPr/>
              </a:pPr>
              <a:t>‹#›</a:t>
            </a:fld>
            <a:endParaRPr lang="ja-JP" altLang="en-US" dirty="0"/>
          </a:p>
        </p:txBody>
      </p:sp>
    </p:spTree>
    <p:extLst>
      <p:ext uri="{BB962C8B-B14F-4D97-AF65-F5344CB8AC3E}">
        <p14:creationId xmlns:p14="http://schemas.microsoft.com/office/powerpoint/2010/main" val="4124476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8377E6-FF62-4AEA-A178-D6A6A18B16B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FB5AED9-FC40-4A43-84EB-24EB55752B67}"/>
              </a:ext>
            </a:extLst>
          </p:cNvPr>
          <p:cNvSpPr>
            <a:spLocks noGrp="1"/>
          </p:cNvSpPr>
          <p:nvPr>
            <p:ph type="dt" sz="half" idx="10"/>
          </p:nvPr>
        </p:nvSpPr>
        <p:spPr/>
        <p:txBody>
          <a:bodyPr/>
          <a:lstStyle/>
          <a:p>
            <a:pPr>
              <a:defRPr/>
            </a:pPr>
            <a:fld id="{84EAB996-A46B-4617-887E-4A6FF08CAF76}" type="datetimeFigureOut">
              <a:rPr lang="ja-JP" altLang="en-US" smtClean="0"/>
              <a:pPr>
                <a:defRPr/>
              </a:pPr>
              <a:t>2023/2/27</a:t>
            </a:fld>
            <a:endParaRPr lang="ja-JP" altLang="en-US" dirty="0"/>
          </a:p>
        </p:txBody>
      </p:sp>
      <p:sp>
        <p:nvSpPr>
          <p:cNvPr id="4" name="フッター プレースホルダー 3">
            <a:extLst>
              <a:ext uri="{FF2B5EF4-FFF2-40B4-BE49-F238E27FC236}">
                <a16:creationId xmlns:a16="http://schemas.microsoft.com/office/drawing/2014/main" id="{D06D0202-FDEF-4ED4-8D8F-70B15A2338E7}"/>
              </a:ext>
            </a:extLst>
          </p:cNvPr>
          <p:cNvSpPr>
            <a:spLocks noGrp="1"/>
          </p:cNvSpPr>
          <p:nvPr>
            <p:ph type="ftr" sz="quarter" idx="11"/>
          </p:nvPr>
        </p:nvSpPr>
        <p:spPr/>
        <p:txBody>
          <a:bodyPr/>
          <a:lstStyle/>
          <a:p>
            <a:pPr>
              <a:defRPr/>
            </a:pPr>
            <a:endParaRPr lang="ja-JP" altLang="en-US" dirty="0"/>
          </a:p>
        </p:txBody>
      </p:sp>
      <p:sp>
        <p:nvSpPr>
          <p:cNvPr id="5" name="スライド番号プレースホルダー 4">
            <a:extLst>
              <a:ext uri="{FF2B5EF4-FFF2-40B4-BE49-F238E27FC236}">
                <a16:creationId xmlns:a16="http://schemas.microsoft.com/office/drawing/2014/main" id="{81AD990D-6D40-4FF9-B67C-70B696B77FE7}"/>
              </a:ext>
            </a:extLst>
          </p:cNvPr>
          <p:cNvSpPr>
            <a:spLocks noGrp="1"/>
          </p:cNvSpPr>
          <p:nvPr>
            <p:ph type="sldNum" sz="quarter" idx="12"/>
          </p:nvPr>
        </p:nvSpPr>
        <p:spPr/>
        <p:txBody>
          <a:bodyPr/>
          <a:lstStyle/>
          <a:p>
            <a:pPr>
              <a:defRPr/>
            </a:pPr>
            <a:fld id="{48E6E1AA-D688-448F-A461-982D81D20E28}" type="slidenum">
              <a:rPr lang="ja-JP" altLang="en-US" smtClean="0"/>
              <a:pPr>
                <a:defRPr/>
              </a:pPr>
              <a:t>‹#›</a:t>
            </a:fld>
            <a:endParaRPr lang="ja-JP" altLang="en-US" dirty="0"/>
          </a:p>
        </p:txBody>
      </p:sp>
    </p:spTree>
    <p:extLst>
      <p:ext uri="{BB962C8B-B14F-4D97-AF65-F5344CB8AC3E}">
        <p14:creationId xmlns:p14="http://schemas.microsoft.com/office/powerpoint/2010/main" val="2166333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54998D72-57F0-442F-9633-127A2EC58E3E}"/>
              </a:ext>
            </a:extLst>
          </p:cNvPr>
          <p:cNvSpPr>
            <a:spLocks noGrp="1"/>
          </p:cNvSpPr>
          <p:nvPr>
            <p:ph type="dt" sz="half" idx="10"/>
          </p:nvPr>
        </p:nvSpPr>
        <p:spPr/>
        <p:txBody>
          <a:bodyPr/>
          <a:lstStyle/>
          <a:p>
            <a:pPr>
              <a:defRPr/>
            </a:pPr>
            <a:fld id="{D1E3B067-317A-4698-87E7-C9373E7B2B1D}" type="datetimeFigureOut">
              <a:rPr lang="ja-JP" altLang="en-US" smtClean="0"/>
              <a:pPr>
                <a:defRPr/>
              </a:pPr>
              <a:t>2023/2/27</a:t>
            </a:fld>
            <a:endParaRPr lang="ja-JP" altLang="en-US" dirty="0"/>
          </a:p>
        </p:txBody>
      </p:sp>
      <p:sp>
        <p:nvSpPr>
          <p:cNvPr id="3" name="フッター プレースホルダー 2">
            <a:extLst>
              <a:ext uri="{FF2B5EF4-FFF2-40B4-BE49-F238E27FC236}">
                <a16:creationId xmlns:a16="http://schemas.microsoft.com/office/drawing/2014/main" id="{A6130774-E972-41D6-A206-9D5B655B8445}"/>
              </a:ext>
            </a:extLst>
          </p:cNvPr>
          <p:cNvSpPr>
            <a:spLocks noGrp="1"/>
          </p:cNvSpPr>
          <p:nvPr>
            <p:ph type="ftr" sz="quarter" idx="11"/>
          </p:nvPr>
        </p:nvSpPr>
        <p:spPr/>
        <p:txBody>
          <a:bodyPr/>
          <a:lstStyle/>
          <a:p>
            <a:pPr>
              <a:defRPr/>
            </a:pPr>
            <a:endParaRPr lang="ja-JP" altLang="en-US" dirty="0"/>
          </a:p>
        </p:txBody>
      </p:sp>
      <p:sp>
        <p:nvSpPr>
          <p:cNvPr id="4" name="スライド番号プレースホルダー 3">
            <a:extLst>
              <a:ext uri="{FF2B5EF4-FFF2-40B4-BE49-F238E27FC236}">
                <a16:creationId xmlns:a16="http://schemas.microsoft.com/office/drawing/2014/main" id="{914D4FFD-DF59-4DB7-8491-52C36C349D3E}"/>
              </a:ext>
            </a:extLst>
          </p:cNvPr>
          <p:cNvSpPr>
            <a:spLocks noGrp="1"/>
          </p:cNvSpPr>
          <p:nvPr>
            <p:ph type="sldNum" sz="quarter" idx="12"/>
          </p:nvPr>
        </p:nvSpPr>
        <p:spPr/>
        <p:txBody>
          <a:bodyPr/>
          <a:lstStyle/>
          <a:p>
            <a:pPr>
              <a:defRPr/>
            </a:pPr>
            <a:fld id="{1ED1D202-AFCF-426C-A7A9-6BC5C8F77D81}" type="slidenum">
              <a:rPr lang="ja-JP" altLang="en-US" smtClean="0"/>
              <a:pPr>
                <a:defRPr/>
              </a:pPr>
              <a:t>‹#›</a:t>
            </a:fld>
            <a:endParaRPr lang="ja-JP" altLang="en-US" dirty="0"/>
          </a:p>
        </p:txBody>
      </p:sp>
    </p:spTree>
    <p:extLst>
      <p:ext uri="{BB962C8B-B14F-4D97-AF65-F5344CB8AC3E}">
        <p14:creationId xmlns:p14="http://schemas.microsoft.com/office/powerpoint/2010/main" val="109883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930E78-46D5-4FFC-9DE6-B8476D19A11B}"/>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CF3C3A8-1613-42AA-869B-0CCB8712C8F4}"/>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EC397A2-1304-4C35-ABF1-BF8C43C5A0E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3DBBF6C-1F1D-4DDB-AB0D-5130D6FF60D5}"/>
              </a:ext>
            </a:extLst>
          </p:cNvPr>
          <p:cNvSpPr>
            <a:spLocks noGrp="1"/>
          </p:cNvSpPr>
          <p:nvPr>
            <p:ph type="dt" sz="half" idx="10"/>
          </p:nvPr>
        </p:nvSpPr>
        <p:spPr/>
        <p:txBody>
          <a:bodyPr/>
          <a:lstStyle/>
          <a:p>
            <a:pPr>
              <a:defRPr/>
            </a:pPr>
            <a:fld id="{DC365E25-E0FC-457D-9349-D5C9A06A1FC3}" type="datetimeFigureOut">
              <a:rPr lang="ja-JP" altLang="en-US" smtClean="0"/>
              <a:pPr>
                <a:defRPr/>
              </a:pPr>
              <a:t>2023/2/27</a:t>
            </a:fld>
            <a:endParaRPr lang="ja-JP" altLang="en-US" dirty="0"/>
          </a:p>
        </p:txBody>
      </p:sp>
      <p:sp>
        <p:nvSpPr>
          <p:cNvPr id="6" name="フッター プレースホルダー 5">
            <a:extLst>
              <a:ext uri="{FF2B5EF4-FFF2-40B4-BE49-F238E27FC236}">
                <a16:creationId xmlns:a16="http://schemas.microsoft.com/office/drawing/2014/main" id="{719CCECC-E50B-43D6-B763-545C90166FFC}"/>
              </a:ext>
            </a:extLst>
          </p:cNvPr>
          <p:cNvSpPr>
            <a:spLocks noGrp="1"/>
          </p:cNvSpPr>
          <p:nvPr>
            <p:ph type="ftr" sz="quarter" idx="11"/>
          </p:nvPr>
        </p:nvSpPr>
        <p:spPr/>
        <p:txBody>
          <a:bodyPr/>
          <a:lstStyle/>
          <a:p>
            <a:pPr>
              <a:defRPr/>
            </a:pPr>
            <a:endParaRPr lang="ja-JP" altLang="en-US" dirty="0"/>
          </a:p>
        </p:txBody>
      </p:sp>
      <p:sp>
        <p:nvSpPr>
          <p:cNvPr id="7" name="スライド番号プレースホルダー 6">
            <a:extLst>
              <a:ext uri="{FF2B5EF4-FFF2-40B4-BE49-F238E27FC236}">
                <a16:creationId xmlns:a16="http://schemas.microsoft.com/office/drawing/2014/main" id="{B12AAD89-BA7F-4A8F-8D5E-ED5C37BCE536}"/>
              </a:ext>
            </a:extLst>
          </p:cNvPr>
          <p:cNvSpPr>
            <a:spLocks noGrp="1"/>
          </p:cNvSpPr>
          <p:nvPr>
            <p:ph type="sldNum" sz="quarter" idx="12"/>
          </p:nvPr>
        </p:nvSpPr>
        <p:spPr/>
        <p:txBody>
          <a:bodyPr/>
          <a:lstStyle/>
          <a:p>
            <a:pPr>
              <a:defRPr/>
            </a:pPr>
            <a:fld id="{BD1D7A54-A041-4D58-A6B5-671E9451C9F1}" type="slidenum">
              <a:rPr lang="ja-JP" altLang="en-US" smtClean="0"/>
              <a:pPr>
                <a:defRPr/>
              </a:pPr>
              <a:t>‹#›</a:t>
            </a:fld>
            <a:endParaRPr lang="ja-JP" altLang="en-US" dirty="0"/>
          </a:p>
        </p:txBody>
      </p:sp>
    </p:spTree>
    <p:extLst>
      <p:ext uri="{BB962C8B-B14F-4D97-AF65-F5344CB8AC3E}">
        <p14:creationId xmlns:p14="http://schemas.microsoft.com/office/powerpoint/2010/main" val="3405465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94463C0-556C-4393-ABCA-41D66AD41DA0}"/>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05DD72B-40C9-46C8-8FF6-C9F737AB8D82}"/>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a:extLst>
              <a:ext uri="{FF2B5EF4-FFF2-40B4-BE49-F238E27FC236}">
                <a16:creationId xmlns:a16="http://schemas.microsoft.com/office/drawing/2014/main" id="{C8078FFD-BAD3-4C56-9397-2BB8D6FF27C5}"/>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C268F22-DBDF-4041-BCE9-B1542B1F3748}"/>
              </a:ext>
            </a:extLst>
          </p:cNvPr>
          <p:cNvSpPr>
            <a:spLocks noGrp="1"/>
          </p:cNvSpPr>
          <p:nvPr>
            <p:ph type="dt" sz="half" idx="10"/>
          </p:nvPr>
        </p:nvSpPr>
        <p:spPr/>
        <p:txBody>
          <a:bodyPr/>
          <a:lstStyle/>
          <a:p>
            <a:pPr>
              <a:defRPr/>
            </a:pPr>
            <a:fld id="{E227F225-D2C4-4FC2-AA9D-79E0B49BEB82}" type="datetimeFigureOut">
              <a:rPr lang="ja-JP" altLang="en-US" smtClean="0"/>
              <a:pPr>
                <a:defRPr/>
              </a:pPr>
              <a:t>2023/2/27</a:t>
            </a:fld>
            <a:endParaRPr lang="ja-JP" altLang="en-US" dirty="0"/>
          </a:p>
        </p:txBody>
      </p:sp>
      <p:sp>
        <p:nvSpPr>
          <p:cNvPr id="6" name="フッター プレースホルダー 5">
            <a:extLst>
              <a:ext uri="{FF2B5EF4-FFF2-40B4-BE49-F238E27FC236}">
                <a16:creationId xmlns:a16="http://schemas.microsoft.com/office/drawing/2014/main" id="{741DF752-D570-41CB-9755-1B4A38C6534D}"/>
              </a:ext>
            </a:extLst>
          </p:cNvPr>
          <p:cNvSpPr>
            <a:spLocks noGrp="1"/>
          </p:cNvSpPr>
          <p:nvPr>
            <p:ph type="ftr" sz="quarter" idx="11"/>
          </p:nvPr>
        </p:nvSpPr>
        <p:spPr/>
        <p:txBody>
          <a:bodyPr/>
          <a:lstStyle/>
          <a:p>
            <a:pPr>
              <a:defRPr/>
            </a:pPr>
            <a:endParaRPr lang="ja-JP" altLang="en-US" dirty="0"/>
          </a:p>
        </p:txBody>
      </p:sp>
      <p:sp>
        <p:nvSpPr>
          <p:cNvPr id="7" name="スライド番号プレースホルダー 6">
            <a:extLst>
              <a:ext uri="{FF2B5EF4-FFF2-40B4-BE49-F238E27FC236}">
                <a16:creationId xmlns:a16="http://schemas.microsoft.com/office/drawing/2014/main" id="{DDD9DC41-D576-4C1B-9662-031AF3657FF0}"/>
              </a:ext>
            </a:extLst>
          </p:cNvPr>
          <p:cNvSpPr>
            <a:spLocks noGrp="1"/>
          </p:cNvSpPr>
          <p:nvPr>
            <p:ph type="sldNum" sz="quarter" idx="12"/>
          </p:nvPr>
        </p:nvSpPr>
        <p:spPr/>
        <p:txBody>
          <a:bodyPr/>
          <a:lstStyle/>
          <a:p>
            <a:pPr>
              <a:defRPr/>
            </a:pPr>
            <a:fld id="{F8F7A59D-F7F5-4609-AACE-97448E340C46}" type="slidenum">
              <a:rPr lang="ja-JP" altLang="en-US" smtClean="0"/>
              <a:pPr>
                <a:defRPr/>
              </a:pPr>
              <a:t>‹#›</a:t>
            </a:fld>
            <a:endParaRPr lang="ja-JP" altLang="en-US" dirty="0"/>
          </a:p>
        </p:txBody>
      </p:sp>
    </p:spTree>
    <p:extLst>
      <p:ext uri="{BB962C8B-B14F-4D97-AF65-F5344CB8AC3E}">
        <p14:creationId xmlns:p14="http://schemas.microsoft.com/office/powerpoint/2010/main" val="65724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05C5FF99-DE39-427E-9C43-DA27F9F09067}"/>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F446201-D3D2-4E59-828B-2A3F6C88B90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51778F6-6957-4127-8D95-D7CDD0523D2F}"/>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DC365E25-E0FC-457D-9349-D5C9A06A1FC3}" type="datetimeFigureOut">
              <a:rPr lang="ja-JP" altLang="en-US" smtClean="0"/>
              <a:pPr>
                <a:defRPr/>
              </a:pPr>
              <a:t>2023/2/27</a:t>
            </a:fld>
            <a:endParaRPr lang="ja-JP" altLang="en-US" dirty="0"/>
          </a:p>
        </p:txBody>
      </p:sp>
      <p:sp>
        <p:nvSpPr>
          <p:cNvPr id="5" name="フッター プレースホルダー 4">
            <a:extLst>
              <a:ext uri="{FF2B5EF4-FFF2-40B4-BE49-F238E27FC236}">
                <a16:creationId xmlns:a16="http://schemas.microsoft.com/office/drawing/2014/main" id="{423CD465-1C45-43D7-89E2-6460470D746C}"/>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ja-JP" altLang="en-US" dirty="0"/>
          </a:p>
        </p:txBody>
      </p:sp>
      <p:sp>
        <p:nvSpPr>
          <p:cNvPr id="6" name="スライド番号プレースホルダー 5">
            <a:extLst>
              <a:ext uri="{FF2B5EF4-FFF2-40B4-BE49-F238E27FC236}">
                <a16:creationId xmlns:a16="http://schemas.microsoft.com/office/drawing/2014/main" id="{828403E1-1E1F-4495-9AF5-72D9E95770ED}"/>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BD1D7A54-A041-4D58-A6B5-671E9451C9F1}" type="slidenum">
              <a:rPr lang="ja-JP" altLang="en-US" smtClean="0"/>
              <a:pPr>
                <a:defRPr/>
              </a:pPr>
              <a:t>‹#›</a:t>
            </a:fld>
            <a:endParaRPr lang="ja-JP" altLang="en-US" dirty="0"/>
          </a:p>
        </p:txBody>
      </p:sp>
    </p:spTree>
    <p:extLst>
      <p:ext uri="{BB962C8B-B14F-4D97-AF65-F5344CB8AC3E}">
        <p14:creationId xmlns:p14="http://schemas.microsoft.com/office/powerpoint/2010/main" val="374478245"/>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4ADC3264-91EF-4E54-9D80-A022DDBF58B5}"/>
              </a:ext>
            </a:extLst>
          </p:cNvPr>
          <p:cNvSpPr/>
          <p:nvPr/>
        </p:nvSpPr>
        <p:spPr>
          <a:xfrm>
            <a:off x="6084168" y="6093296"/>
            <a:ext cx="2995614" cy="369332"/>
          </a:xfrm>
          <a:prstGeom prst="rect">
            <a:avLst/>
          </a:prstGeom>
        </p:spPr>
        <p:txBody>
          <a:bodyPr wrap="square">
            <a:spAutoFit/>
          </a:bodyPr>
          <a:lstStyle/>
          <a:p>
            <a:r>
              <a:rPr lang="en-US" altLang="ja-JP" dirty="0"/>
              <a:t>https://www.e-stat.go.jp</a:t>
            </a:r>
            <a:endParaRPr lang="ja-JP" altLang="en-US" dirty="0"/>
          </a:p>
        </p:txBody>
      </p:sp>
      <p:sp>
        <p:nvSpPr>
          <p:cNvPr id="12" name="テキスト ボックス 11">
            <a:extLst>
              <a:ext uri="{FF2B5EF4-FFF2-40B4-BE49-F238E27FC236}">
                <a16:creationId xmlns:a16="http://schemas.microsoft.com/office/drawing/2014/main" id="{7EFC49D1-0981-42DA-847D-0663EB60709D}"/>
              </a:ext>
            </a:extLst>
          </p:cNvPr>
          <p:cNvSpPr txBox="1"/>
          <p:nvPr/>
        </p:nvSpPr>
        <p:spPr>
          <a:xfrm>
            <a:off x="251520" y="303039"/>
            <a:ext cx="2808312" cy="461665"/>
          </a:xfrm>
          <a:prstGeom prst="rect">
            <a:avLst/>
          </a:prstGeom>
          <a:noFill/>
        </p:spPr>
        <p:txBody>
          <a:bodyPr wrap="square" rtlCol="0">
            <a:spAutoFit/>
          </a:bodyPr>
          <a:lstStyle/>
          <a:p>
            <a:r>
              <a:rPr kumimoji="1" lang="ja-JP" altLang="en-US" sz="2400" dirty="0"/>
              <a:t>～　出　典　～</a:t>
            </a:r>
          </a:p>
        </p:txBody>
      </p:sp>
      <p:sp>
        <p:nvSpPr>
          <p:cNvPr id="18" name="正方形/長方形 17">
            <a:extLst>
              <a:ext uri="{FF2B5EF4-FFF2-40B4-BE49-F238E27FC236}">
                <a16:creationId xmlns:a16="http://schemas.microsoft.com/office/drawing/2014/main" id="{A3D9D253-6A86-4055-ACC5-D886CC80A1F1}"/>
              </a:ext>
            </a:extLst>
          </p:cNvPr>
          <p:cNvSpPr/>
          <p:nvPr/>
        </p:nvSpPr>
        <p:spPr>
          <a:xfrm>
            <a:off x="1115616" y="1042745"/>
            <a:ext cx="4882028" cy="3170099"/>
          </a:xfrm>
          <a:prstGeom prst="rect">
            <a:avLst/>
          </a:prstGeom>
        </p:spPr>
        <p:txBody>
          <a:bodyPr wrap="square">
            <a:spAutoFit/>
          </a:bodyPr>
          <a:lstStyle/>
          <a:p>
            <a:r>
              <a:rPr lang="ja-JP" altLang="en-US" sz="2000" dirty="0"/>
              <a:t>総務省統計局　統計データ　家計調査</a:t>
            </a:r>
            <a:endParaRPr lang="en-US" altLang="ja-JP" sz="2000" dirty="0"/>
          </a:p>
          <a:p>
            <a:endParaRPr lang="en-US" altLang="ja-JP" dirty="0"/>
          </a:p>
          <a:p>
            <a:r>
              <a:rPr lang="ja-JP" altLang="en-US" dirty="0"/>
              <a:t>　家計調査（家計収支編）</a:t>
            </a:r>
            <a:endParaRPr lang="en-US" altLang="ja-JP" dirty="0"/>
          </a:p>
          <a:p>
            <a:endParaRPr lang="en-US" altLang="ja-JP" dirty="0"/>
          </a:p>
          <a:p>
            <a:r>
              <a:rPr lang="ja-JP" altLang="en-US" dirty="0"/>
              <a:t>　　</a:t>
            </a:r>
            <a:r>
              <a:rPr lang="en-US" altLang="ja-JP" dirty="0"/>
              <a:t>2</a:t>
            </a:r>
            <a:r>
              <a:rPr lang="ja-JP" altLang="en-US" dirty="0"/>
              <a:t>人以上の世帯より</a:t>
            </a:r>
            <a:endParaRPr lang="en-US" altLang="ja-JP" dirty="0"/>
          </a:p>
          <a:p>
            <a:endParaRPr lang="en-US" altLang="ja-JP" dirty="0"/>
          </a:p>
          <a:p>
            <a:r>
              <a:rPr lang="ja-JP" altLang="en-US" dirty="0"/>
              <a:t>　　　年次</a:t>
            </a:r>
            <a:endParaRPr lang="en-US" altLang="ja-JP" dirty="0"/>
          </a:p>
          <a:p>
            <a:endParaRPr lang="en-US" altLang="ja-JP" dirty="0"/>
          </a:p>
          <a:p>
            <a:r>
              <a:rPr lang="ja-JP" altLang="en-US" dirty="0"/>
              <a:t>　　　　世帯主の職業別</a:t>
            </a:r>
            <a:endParaRPr lang="en-US" altLang="ja-JP" dirty="0"/>
          </a:p>
          <a:p>
            <a:endParaRPr lang="en-US" altLang="ja-JP" dirty="0"/>
          </a:p>
          <a:p>
            <a:r>
              <a:rPr lang="ja-JP" altLang="en-US" dirty="0"/>
              <a:t>　　　　　無職のうち世帯主年齢</a:t>
            </a:r>
            <a:r>
              <a:rPr lang="en-US" altLang="ja-JP" dirty="0"/>
              <a:t>60</a:t>
            </a:r>
            <a:r>
              <a:rPr lang="ja-JP" altLang="en-US" dirty="0"/>
              <a:t>歳以上　</a:t>
            </a:r>
          </a:p>
        </p:txBody>
      </p:sp>
      <p:sp>
        <p:nvSpPr>
          <p:cNvPr id="19" name="四角形: 角を丸くする 18">
            <a:extLst>
              <a:ext uri="{FF2B5EF4-FFF2-40B4-BE49-F238E27FC236}">
                <a16:creationId xmlns:a16="http://schemas.microsoft.com/office/drawing/2014/main" id="{B9060435-BE97-4A87-A23C-C975C7F6304D}"/>
              </a:ext>
            </a:extLst>
          </p:cNvPr>
          <p:cNvSpPr/>
          <p:nvPr/>
        </p:nvSpPr>
        <p:spPr>
          <a:xfrm>
            <a:off x="1115616" y="4421395"/>
            <a:ext cx="7416824" cy="1383869"/>
          </a:xfrm>
          <a:prstGeom prst="round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t>高齢者世帯の家計収支から、１月の平均な生活費の不足額を把握し、リタイアメントプランを行う際の目標となる資産形成金額を推定することになどに使用します。</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8" name="グラフ 37">
            <a:extLst>
              <a:ext uri="{FF2B5EF4-FFF2-40B4-BE49-F238E27FC236}">
                <a16:creationId xmlns:a16="http://schemas.microsoft.com/office/drawing/2014/main" id="{997240DE-F5EC-4248-B185-C553931BECFA}"/>
              </a:ext>
            </a:extLst>
          </p:cNvPr>
          <p:cNvGraphicFramePr>
            <a:graphicFrameLocks/>
          </p:cNvGraphicFramePr>
          <p:nvPr>
            <p:extLst>
              <p:ext uri="{D42A27DB-BD31-4B8C-83A1-F6EECF244321}">
                <p14:modId xmlns:p14="http://schemas.microsoft.com/office/powerpoint/2010/main" val="26127929"/>
              </p:ext>
            </p:extLst>
          </p:nvPr>
        </p:nvGraphicFramePr>
        <p:xfrm>
          <a:off x="278622" y="1916831"/>
          <a:ext cx="6329552" cy="4217432"/>
        </p:xfrm>
        <a:graphic>
          <a:graphicData uri="http://schemas.openxmlformats.org/drawingml/2006/chart">
            <c:chart xmlns:c="http://schemas.openxmlformats.org/drawingml/2006/chart" xmlns:r="http://schemas.openxmlformats.org/officeDocument/2006/relationships" r:id="rId3"/>
          </a:graphicData>
        </a:graphic>
      </p:graphicFrame>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10</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2016</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7</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1</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755576" y="2826842"/>
            <a:ext cx="4386151"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704925"/>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latin typeface="ＭＳ ゴシック"/>
                <a:ea typeface="ＭＳ 明朝"/>
                <a:cs typeface="Times New Roman"/>
              </a:rPr>
              <a:t>208,111</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076800" y="2104990"/>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6</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372200"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2016</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755576" y="6309320"/>
            <a:ext cx="5616624"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6215211"/>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latin typeface="ＭＳ ゴシック"/>
                <a:ea typeface="ＭＳ 明朝"/>
                <a:cs typeface="Times New Roman"/>
              </a:rPr>
              <a:t>268,628</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841549"/>
            <a:ext cx="3810087"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628527" y="3773717"/>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179,087</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2141670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グラフ 36">
            <a:extLst>
              <a:ext uri="{FF2B5EF4-FFF2-40B4-BE49-F238E27FC236}">
                <a16:creationId xmlns:a16="http://schemas.microsoft.com/office/drawing/2014/main" id="{4F87392E-11B6-426D-8FE9-C64AFCB50A25}"/>
              </a:ext>
            </a:extLst>
          </p:cNvPr>
          <p:cNvGraphicFramePr>
            <a:graphicFrameLocks/>
          </p:cNvGraphicFramePr>
          <p:nvPr>
            <p:extLst>
              <p:ext uri="{D42A27DB-BD31-4B8C-83A1-F6EECF244321}">
                <p14:modId xmlns:p14="http://schemas.microsoft.com/office/powerpoint/2010/main" val="1526365789"/>
              </p:ext>
            </p:extLst>
          </p:nvPr>
        </p:nvGraphicFramePr>
        <p:xfrm>
          <a:off x="262520" y="1836069"/>
          <a:ext cx="6526844" cy="4307134"/>
        </p:xfrm>
        <a:graphic>
          <a:graphicData uri="http://schemas.openxmlformats.org/drawingml/2006/chart">
            <c:chart xmlns:c="http://schemas.openxmlformats.org/drawingml/2006/chart" xmlns:r="http://schemas.openxmlformats.org/officeDocument/2006/relationships" r:id="rId3"/>
          </a:graphicData>
        </a:graphic>
      </p:graphicFrame>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11</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2015</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8</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1</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686821"/>
            <a:ext cx="441682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564904"/>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211,135</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100392" y="1911667"/>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6.7</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372200"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2015</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755576" y="6309320"/>
            <a:ext cx="576064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971619" y="6215211"/>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278,645</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789040"/>
            <a:ext cx="376875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596228" y="3642180"/>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180,305</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2124615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A26C445C-6395-4B9C-8766-FF5756E7B0EA}"/>
              </a:ext>
            </a:extLst>
          </p:cNvPr>
          <p:cNvPicPr>
            <a:picLocks noChangeAspect="1"/>
          </p:cNvPicPr>
          <p:nvPr/>
        </p:nvPicPr>
        <p:blipFill>
          <a:blip r:embed="rId3"/>
          <a:stretch>
            <a:fillRect/>
          </a:stretch>
        </p:blipFill>
        <p:spPr>
          <a:xfrm>
            <a:off x="256693" y="1860187"/>
            <a:ext cx="6604305" cy="4118549"/>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12</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2014</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8</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1</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686821"/>
            <a:ext cx="441682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564904"/>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206,992</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100392" y="1911667"/>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7</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372200"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2014</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755576" y="6165304"/>
            <a:ext cx="5832648"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930702" y="6071195"/>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277,860</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720031"/>
            <a:ext cx="376875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596228" y="3642180"/>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latin typeface="ＭＳ ゴシック"/>
                <a:ea typeface="ＭＳ 明朝"/>
                <a:cs typeface="Times New Roman"/>
              </a:rPr>
              <a:t>176,383</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1607315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2260E64C-0720-4D9E-9810-8793B5399AF7}"/>
              </a:ext>
            </a:extLst>
          </p:cNvPr>
          <p:cNvPicPr>
            <a:picLocks noChangeAspect="1"/>
          </p:cNvPicPr>
          <p:nvPr/>
        </p:nvPicPr>
        <p:blipFill>
          <a:blip r:embed="rId3"/>
          <a:stretch>
            <a:fillRect/>
          </a:stretch>
        </p:blipFill>
        <p:spPr>
          <a:xfrm>
            <a:off x="256694" y="1911668"/>
            <a:ext cx="6496395" cy="3965576"/>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13</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2013</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8</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1.5</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686821"/>
            <a:ext cx="441682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564904"/>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214,874</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100392" y="1911667"/>
            <a:ext cx="1295400" cy="981075"/>
          </a:xfrm>
          <a:prstGeom prst="downArrowCallout">
            <a:avLst>
              <a:gd name="adj1" fmla="val 25000"/>
              <a:gd name="adj2" fmla="val 25000"/>
              <a:gd name="adj3" fmla="val 25000"/>
              <a:gd name="adj4" fmla="val 6497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ffectLst/>
                <a:ea typeface="ＭＳ ゴシック"/>
                <a:cs typeface="Times New Roman"/>
              </a:rPr>
              <a:t>6.5</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2013</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98082" y="6021288"/>
            <a:ext cx="576064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5949280"/>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280,295</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720031"/>
            <a:ext cx="376875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596228" y="3642180"/>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latin typeface="ＭＳ ゴシック"/>
                <a:ea typeface="ＭＳ 明朝"/>
                <a:cs typeface="Times New Roman"/>
              </a:rPr>
              <a:t>184,112</a:t>
            </a:r>
            <a:r>
              <a:rPr lang="ja-JP" altLang="en-US" sz="1000" kern="100" dirty="0">
                <a:solidFill>
                  <a:schemeClr val="bg2">
                    <a:lumMod val="25000"/>
                  </a:schemeClr>
                </a:solidFill>
                <a:latin typeface="ＭＳ ゴシック"/>
                <a:ea typeface="ＭＳ 明朝"/>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391879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EACBEA5E-C27E-4B47-AF4A-1E728BE75AB7}"/>
              </a:ext>
            </a:extLst>
          </p:cNvPr>
          <p:cNvPicPr>
            <a:picLocks noChangeAspect="1"/>
          </p:cNvPicPr>
          <p:nvPr/>
        </p:nvPicPr>
        <p:blipFill>
          <a:blip r:embed="rId3"/>
          <a:stretch>
            <a:fillRect/>
          </a:stretch>
        </p:blipFill>
        <p:spPr>
          <a:xfrm>
            <a:off x="256693" y="2094071"/>
            <a:ext cx="6496395" cy="4001098"/>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532440" y="6533257"/>
            <a:ext cx="432048" cy="352127"/>
          </a:xfrm>
        </p:spPr>
        <p:txBody>
          <a:bodyPr/>
          <a:lstStyle/>
          <a:p>
            <a:pPr>
              <a:defRPr/>
            </a:pPr>
            <a:fld id="{2F3F099E-1254-418E-B3CB-DF92FAA04B19}" type="slidenum">
              <a:rPr lang="ja-JP" altLang="en-US" smtClean="0"/>
              <a:pPr>
                <a:defRPr/>
              </a:pPr>
              <a:t>14</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2012</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7</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1.5</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780928"/>
            <a:ext cx="455178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636912"/>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215,555</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100392" y="1911667"/>
            <a:ext cx="1295400" cy="981075"/>
          </a:xfrm>
          <a:prstGeom prst="downArrowCallout">
            <a:avLst>
              <a:gd name="adj1" fmla="val 25000"/>
              <a:gd name="adj2" fmla="val 25000"/>
              <a:gd name="adj3" fmla="val 25000"/>
              <a:gd name="adj4" fmla="val 6497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5.7</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2012</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98082" y="6165304"/>
            <a:ext cx="576064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6071195"/>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272,581</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861048"/>
            <a:ext cx="390371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596228" y="3773717"/>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latin typeface="ＭＳ ゴシック"/>
                <a:ea typeface="ＭＳ 明朝"/>
                <a:cs typeface="Times New Roman"/>
              </a:rPr>
              <a:t>185,112</a:t>
            </a:r>
            <a:r>
              <a:rPr lang="ja-JP" altLang="en-US" sz="1000" kern="100" dirty="0">
                <a:solidFill>
                  <a:schemeClr val="bg2">
                    <a:lumMod val="25000"/>
                  </a:schemeClr>
                </a:solidFill>
                <a:latin typeface="ＭＳ ゴシック"/>
                <a:ea typeface="ＭＳ 明朝"/>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3527094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81D978FC-D463-4341-9247-DBFF9A43827E}"/>
              </a:ext>
            </a:extLst>
          </p:cNvPr>
          <p:cNvPicPr>
            <a:picLocks noChangeAspect="1"/>
          </p:cNvPicPr>
          <p:nvPr/>
        </p:nvPicPr>
        <p:blipFill>
          <a:blip r:embed="rId3"/>
          <a:stretch>
            <a:fillRect/>
          </a:stretch>
        </p:blipFill>
        <p:spPr>
          <a:xfrm>
            <a:off x="256694" y="1965928"/>
            <a:ext cx="6396386" cy="4139543"/>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388424" y="6533257"/>
            <a:ext cx="576064" cy="352127"/>
          </a:xfrm>
        </p:spPr>
        <p:txBody>
          <a:bodyPr/>
          <a:lstStyle/>
          <a:p>
            <a:pPr>
              <a:defRPr/>
            </a:pPr>
            <a:fld id="{2F3F099E-1254-418E-B3CB-DF92FAA04B19}" type="slidenum">
              <a:rPr lang="ja-JP" altLang="en-US" smtClean="0"/>
              <a:pPr>
                <a:defRPr/>
              </a:pPr>
              <a:t>15</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2011</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7</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2</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弱。</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780928"/>
            <a:ext cx="460851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636912"/>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218,364</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100392" y="1911667"/>
            <a:ext cx="1295400" cy="981075"/>
          </a:xfrm>
          <a:prstGeom prst="downArrowCallout">
            <a:avLst>
              <a:gd name="adj1" fmla="val 25000"/>
              <a:gd name="adj2" fmla="val 25000"/>
              <a:gd name="adj3" fmla="val 25000"/>
              <a:gd name="adj4" fmla="val 6497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5.3</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2011</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83568" y="6165304"/>
            <a:ext cx="576064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6071195"/>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271,182</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259632" y="3861048"/>
            <a:ext cx="3960440"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596228" y="3717032"/>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latin typeface="ＭＳ ゴシック"/>
                <a:ea typeface="ＭＳ 明朝"/>
                <a:cs typeface="Times New Roman"/>
              </a:rPr>
              <a:t>187,796</a:t>
            </a:r>
            <a:r>
              <a:rPr lang="ja-JP" altLang="en-US" sz="1000" kern="100" dirty="0">
                <a:solidFill>
                  <a:schemeClr val="bg2">
                    <a:lumMod val="25000"/>
                  </a:schemeClr>
                </a:solidFill>
                <a:latin typeface="ＭＳ ゴシック"/>
                <a:ea typeface="ＭＳ 明朝"/>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2919202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1EB0B80F-088B-4E4D-BE9F-919F79050771}"/>
              </a:ext>
            </a:extLst>
          </p:cNvPr>
          <p:cNvPicPr>
            <a:picLocks noChangeAspect="1"/>
          </p:cNvPicPr>
          <p:nvPr/>
        </p:nvPicPr>
        <p:blipFill>
          <a:blip r:embed="rId3"/>
          <a:stretch>
            <a:fillRect/>
          </a:stretch>
        </p:blipFill>
        <p:spPr>
          <a:xfrm>
            <a:off x="256693" y="1965928"/>
            <a:ext cx="6496396" cy="4139543"/>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532440" y="6533257"/>
            <a:ext cx="432048" cy="352127"/>
          </a:xfrm>
        </p:spPr>
        <p:txBody>
          <a:bodyPr/>
          <a:lstStyle/>
          <a:p>
            <a:pPr>
              <a:defRPr/>
            </a:pPr>
            <a:fld id="{2F3F099E-1254-418E-B3CB-DF92FAA04B19}" type="slidenum">
              <a:rPr lang="ja-JP" altLang="en-US" smtClean="0"/>
              <a:pPr>
                <a:defRPr/>
              </a:pPr>
              <a:t>16</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2010</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8</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弱</a:t>
            </a:r>
            <a:r>
              <a:rPr lang="ja-JP" sz="2000" kern="100" dirty="0">
                <a:solidFill>
                  <a:srgbClr val="FFFFFF"/>
                </a:solidFill>
                <a:effectLst/>
                <a:ea typeface="ＭＳ ゴシック"/>
                <a:cs typeface="Times New Roman"/>
              </a:rPr>
              <a:t>。それに対して収入は約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2</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弱。</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780928"/>
            <a:ext cx="460851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636912"/>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218,388</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148808" y="1943869"/>
            <a:ext cx="1295400" cy="981075"/>
          </a:xfrm>
          <a:prstGeom prst="downArrowCallout">
            <a:avLst>
              <a:gd name="adj1" fmla="val 25000"/>
              <a:gd name="adj2" fmla="val 25000"/>
              <a:gd name="adj3" fmla="val 25000"/>
              <a:gd name="adj4" fmla="val 6497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5.8</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2010</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98082" y="6165304"/>
            <a:ext cx="576064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6071195"/>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276,873</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861048"/>
            <a:ext cx="3960440"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596228" y="3717032"/>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latin typeface="ＭＳ ゴシック"/>
                <a:ea typeface="ＭＳ 明朝"/>
                <a:cs typeface="Times New Roman"/>
              </a:rPr>
              <a:t>187,385</a:t>
            </a:r>
            <a:r>
              <a:rPr lang="ja-JP" altLang="en-US" sz="1000" kern="100" dirty="0">
                <a:solidFill>
                  <a:schemeClr val="bg2">
                    <a:lumMod val="25000"/>
                  </a:schemeClr>
                </a:solidFill>
                <a:latin typeface="ＭＳ ゴシック"/>
                <a:ea typeface="ＭＳ 明朝"/>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469104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3A50C574-70B0-456C-9EBF-ABF5C1938E51}"/>
              </a:ext>
            </a:extLst>
          </p:cNvPr>
          <p:cNvPicPr>
            <a:picLocks noChangeAspect="1"/>
          </p:cNvPicPr>
          <p:nvPr/>
        </p:nvPicPr>
        <p:blipFill>
          <a:blip r:embed="rId3"/>
          <a:stretch>
            <a:fillRect/>
          </a:stretch>
        </p:blipFill>
        <p:spPr>
          <a:xfrm>
            <a:off x="256694" y="1917947"/>
            <a:ext cx="6396386" cy="4139543"/>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17</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2009</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8</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弱</a:t>
            </a:r>
            <a:r>
              <a:rPr lang="ja-JP" sz="2000" kern="100" dirty="0">
                <a:solidFill>
                  <a:srgbClr val="FFFFFF"/>
                </a:solidFill>
                <a:effectLst/>
                <a:ea typeface="ＭＳ ゴシック"/>
                <a:cs typeface="Times New Roman"/>
              </a:rPr>
              <a:t>。それに対して収入は約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2</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780928"/>
            <a:ext cx="460851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636912"/>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222,563</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148808" y="1943869"/>
            <a:ext cx="1295400" cy="981075"/>
          </a:xfrm>
          <a:prstGeom prst="downArrowCallout">
            <a:avLst>
              <a:gd name="adj1" fmla="val 25000"/>
              <a:gd name="adj2" fmla="val 25000"/>
              <a:gd name="adj3" fmla="val 25000"/>
              <a:gd name="adj4" fmla="val 6497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5.4</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2009</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11560" y="6165304"/>
            <a:ext cx="576064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6071195"/>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276,788</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861048"/>
            <a:ext cx="3960440"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596228" y="3717032"/>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latin typeface="ＭＳ ゴシック"/>
                <a:ea typeface="ＭＳ 明朝"/>
                <a:cs typeface="Times New Roman"/>
              </a:rPr>
              <a:t>190,394</a:t>
            </a:r>
            <a:r>
              <a:rPr lang="ja-JP" altLang="en-US" sz="1000" kern="100" dirty="0">
                <a:solidFill>
                  <a:schemeClr val="bg2">
                    <a:lumMod val="25000"/>
                  </a:schemeClr>
                </a:solidFill>
                <a:latin typeface="ＭＳ ゴシック"/>
                <a:ea typeface="ＭＳ 明朝"/>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28946910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DC13F108-62D1-47B6-B514-D3F790D500DC}"/>
              </a:ext>
            </a:extLst>
          </p:cNvPr>
          <p:cNvPicPr>
            <a:picLocks noChangeAspect="1"/>
          </p:cNvPicPr>
          <p:nvPr/>
        </p:nvPicPr>
        <p:blipFill>
          <a:blip r:embed="rId3"/>
          <a:stretch>
            <a:fillRect/>
          </a:stretch>
        </p:blipFill>
        <p:spPr>
          <a:xfrm>
            <a:off x="211139" y="1931652"/>
            <a:ext cx="6541950" cy="4139543"/>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460432" y="6533257"/>
            <a:ext cx="504056" cy="352127"/>
          </a:xfrm>
        </p:spPr>
        <p:txBody>
          <a:bodyPr/>
          <a:lstStyle/>
          <a:p>
            <a:pPr>
              <a:defRPr/>
            </a:pPr>
            <a:fld id="{2F3F099E-1254-418E-B3CB-DF92FAA04B19}" type="slidenum">
              <a:rPr lang="ja-JP" altLang="en-US" smtClean="0"/>
              <a:pPr>
                <a:defRPr/>
              </a:pPr>
              <a:t>18</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2008</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8</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2</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780928"/>
            <a:ext cx="453650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636912"/>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222,731</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148808" y="1943869"/>
            <a:ext cx="1295400" cy="981075"/>
          </a:xfrm>
          <a:prstGeom prst="downArrowCallout">
            <a:avLst>
              <a:gd name="adj1" fmla="val 25000"/>
              <a:gd name="adj2" fmla="val 25000"/>
              <a:gd name="adj3" fmla="val 25000"/>
              <a:gd name="adj4" fmla="val 6497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ffectLst/>
                <a:ea typeface="ＭＳ ゴシック"/>
                <a:cs typeface="Times New Roman"/>
              </a:rPr>
              <a:t>6</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2008</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98082" y="6165304"/>
            <a:ext cx="5760640"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6071195"/>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283,354</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861048"/>
            <a:ext cx="388843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596228" y="3717032"/>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latin typeface="ＭＳ ゴシック"/>
                <a:ea typeface="ＭＳ 明朝"/>
                <a:cs typeface="Times New Roman"/>
              </a:rPr>
              <a:t>189,828</a:t>
            </a:r>
            <a:r>
              <a:rPr lang="ja-JP" altLang="en-US" sz="1000" kern="100" dirty="0">
                <a:solidFill>
                  <a:schemeClr val="bg2">
                    <a:lumMod val="25000"/>
                  </a:schemeClr>
                </a:solidFill>
                <a:latin typeface="ＭＳ ゴシック"/>
                <a:ea typeface="ＭＳ 明朝"/>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2690279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E78F12-FE30-4255-901D-ED4A53AABF26}"/>
              </a:ext>
            </a:extLst>
          </p:cNvPr>
          <p:cNvSpPr>
            <a:spLocks noGrp="1"/>
          </p:cNvSpPr>
          <p:nvPr>
            <p:ph type="title"/>
          </p:nvPr>
        </p:nvSpPr>
        <p:spPr>
          <a:xfrm>
            <a:off x="297429" y="320675"/>
            <a:ext cx="8555616" cy="1325563"/>
          </a:xfrm>
        </p:spPr>
        <p:txBody>
          <a:bodyPr vert="horz" lIns="91440" tIns="45720" rIns="91440" bIns="45720" rtlCol="0" anchor="ctr">
            <a:normAutofit/>
          </a:bodyPr>
          <a:lstStyle/>
          <a:p>
            <a:pPr defTabSz="914400"/>
            <a:r>
              <a:rPr lang="ja-JP" altLang="en-US" sz="4700" b="1" kern="1200">
                <a:solidFill>
                  <a:schemeClr val="tx1"/>
                </a:solidFill>
                <a:latin typeface="+mj-lt"/>
                <a:ea typeface="+mj-ea"/>
                <a:cs typeface="+mj-cs"/>
              </a:rPr>
              <a:t>～高齢無職世帯の家計収支 ～</a:t>
            </a:r>
            <a:endParaRPr kumimoji="1" lang="en-US" altLang="ja-JP" sz="4700" b="1" kern="1200">
              <a:solidFill>
                <a:schemeClr val="tx1"/>
              </a:solidFill>
              <a:latin typeface="+mj-lt"/>
              <a:ea typeface="+mj-ea"/>
              <a:cs typeface="+mj-cs"/>
            </a:endParaRPr>
          </a:p>
        </p:txBody>
      </p:sp>
      <p:graphicFrame>
        <p:nvGraphicFramePr>
          <p:cNvPr id="14" name="テキスト ボックス 2">
            <a:extLst>
              <a:ext uri="{FF2B5EF4-FFF2-40B4-BE49-F238E27FC236}">
                <a16:creationId xmlns:a16="http://schemas.microsoft.com/office/drawing/2014/main" id="{B505270A-99A9-411A-A7CF-BAC5142BE652}"/>
              </a:ext>
            </a:extLst>
          </p:cNvPr>
          <p:cNvGraphicFramePr/>
          <p:nvPr>
            <p:extLst>
              <p:ext uri="{D42A27DB-BD31-4B8C-83A1-F6EECF244321}">
                <p14:modId xmlns:p14="http://schemas.microsoft.com/office/powerpoint/2010/main" val="1768965520"/>
              </p:ext>
            </p:extLst>
          </p:nvPr>
        </p:nvGraphicFramePr>
        <p:xfrm>
          <a:off x="297430" y="1825625"/>
          <a:ext cx="8555615"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86919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線コネクタ 11"/>
          <p:cNvCxnSpPr/>
          <p:nvPr/>
        </p:nvCxnSpPr>
        <p:spPr>
          <a:xfrm>
            <a:off x="0" y="692696"/>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3</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159023"/>
            <a:ext cx="7272808" cy="461665"/>
          </a:xfrm>
          <a:prstGeom prst="rect">
            <a:avLst/>
          </a:prstGeom>
        </p:spPr>
        <p:txBody>
          <a:bodyPr wrap="square">
            <a:spAutoFit/>
          </a:bodyPr>
          <a:lstStyle/>
          <a:p>
            <a:r>
              <a:rPr lang="ja-JP" altLang="en-US" sz="2400" dirty="0"/>
              <a:t>高齢無職世帯の家計収支より</a:t>
            </a:r>
          </a:p>
        </p:txBody>
      </p:sp>
      <p:sp>
        <p:nvSpPr>
          <p:cNvPr id="35" name="正方形/長方形 34">
            <a:extLst>
              <a:ext uri="{FF2B5EF4-FFF2-40B4-BE49-F238E27FC236}">
                <a16:creationId xmlns:a16="http://schemas.microsoft.com/office/drawing/2014/main" id="{47EE5555-6CFE-4495-A0B8-D6E8FAAF4AD7}"/>
              </a:ext>
            </a:extLst>
          </p:cNvPr>
          <p:cNvSpPr/>
          <p:nvPr/>
        </p:nvSpPr>
        <p:spPr>
          <a:xfrm>
            <a:off x="4572000" y="6444044"/>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a:t>
            </a:r>
            <a:r>
              <a:rPr lang="en-US" altLang="ja-JP" sz="900" dirty="0">
                <a:latin typeface="+mn-ea"/>
              </a:rPr>
              <a:t>2022</a:t>
            </a:r>
            <a:r>
              <a:rPr lang="zh-TW" altLang="en-US" sz="900" dirty="0">
                <a:latin typeface="+mn-ea"/>
              </a:rPr>
              <a:t>年（</a:t>
            </a:r>
            <a:r>
              <a:rPr lang="ja-JP" altLang="en-US" sz="900" dirty="0">
                <a:latin typeface="+mn-ea"/>
              </a:rPr>
              <a:t>令和</a:t>
            </a:r>
            <a:r>
              <a:rPr lang="en-US" altLang="ja-JP" sz="900" dirty="0">
                <a:latin typeface="+mn-ea"/>
              </a:rPr>
              <a:t>4</a:t>
            </a:r>
            <a:r>
              <a:rPr lang="ja-JP" altLang="en-US" sz="900" dirty="0">
                <a:latin typeface="+mn-ea"/>
              </a:rPr>
              <a:t>年</a:t>
            </a:r>
            <a:r>
              <a:rPr lang="zh-TW" altLang="en-US" sz="900" dirty="0">
                <a:latin typeface="+mn-ea"/>
              </a:rPr>
              <a:t>）平均（</a:t>
            </a:r>
            <a:r>
              <a:rPr lang="en-US" altLang="ja-JP" sz="900" dirty="0">
                <a:latin typeface="+mn-ea"/>
              </a:rPr>
              <a:t>2023</a:t>
            </a:r>
            <a:r>
              <a:rPr lang="ja-JP" altLang="en-US" sz="900" dirty="0">
                <a:latin typeface="+mn-ea"/>
              </a:rPr>
              <a:t>年</a:t>
            </a:r>
            <a:r>
              <a:rPr lang="en-US" altLang="zh-TW" sz="900" dirty="0">
                <a:latin typeface="+mn-ea"/>
              </a:rPr>
              <a:t>2</a:t>
            </a:r>
            <a:r>
              <a:rPr lang="zh-TW" altLang="en-US" sz="900" dirty="0">
                <a:latin typeface="+mn-ea"/>
              </a:rPr>
              <a:t>月</a:t>
            </a:r>
            <a:r>
              <a:rPr lang="en-US" altLang="ja-JP" sz="900" dirty="0">
                <a:latin typeface="+mn-ea"/>
              </a:rPr>
              <a:t>7</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graphicFrame>
        <p:nvGraphicFramePr>
          <p:cNvPr id="2" name="グラフ 1">
            <a:extLst>
              <a:ext uri="{FF2B5EF4-FFF2-40B4-BE49-F238E27FC236}">
                <a16:creationId xmlns:a16="http://schemas.microsoft.com/office/drawing/2014/main" id="{5C3DD1B2-D6C5-4E2E-8958-15F9A632DBFB}"/>
              </a:ext>
            </a:extLst>
          </p:cNvPr>
          <p:cNvGraphicFramePr>
            <a:graphicFrameLocks/>
          </p:cNvGraphicFramePr>
          <p:nvPr>
            <p:extLst>
              <p:ext uri="{D42A27DB-BD31-4B8C-83A1-F6EECF244321}">
                <p14:modId xmlns:p14="http://schemas.microsoft.com/office/powerpoint/2010/main" val="1849284308"/>
              </p:ext>
            </p:extLst>
          </p:nvPr>
        </p:nvGraphicFramePr>
        <p:xfrm>
          <a:off x="532717" y="1242465"/>
          <a:ext cx="8126559" cy="476384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77651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グラフ 2">
            <a:extLst>
              <a:ext uri="{FF2B5EF4-FFF2-40B4-BE49-F238E27FC236}">
                <a16:creationId xmlns:a16="http://schemas.microsoft.com/office/drawing/2014/main" id="{EA7A6A5A-60BC-4DC7-9F80-124C53A79489}"/>
              </a:ext>
            </a:extLst>
          </p:cNvPr>
          <p:cNvGraphicFramePr>
            <a:graphicFrameLocks/>
          </p:cNvGraphicFramePr>
          <p:nvPr>
            <p:extLst>
              <p:ext uri="{D42A27DB-BD31-4B8C-83A1-F6EECF244321}">
                <p14:modId xmlns:p14="http://schemas.microsoft.com/office/powerpoint/2010/main" val="3196874501"/>
              </p:ext>
            </p:extLst>
          </p:nvPr>
        </p:nvGraphicFramePr>
        <p:xfrm>
          <a:off x="172769" y="2141257"/>
          <a:ext cx="6343448" cy="3925590"/>
        </p:xfrm>
        <a:graphic>
          <a:graphicData uri="http://schemas.openxmlformats.org/drawingml/2006/chart">
            <c:chart xmlns:c="http://schemas.openxmlformats.org/drawingml/2006/chart" xmlns:r="http://schemas.openxmlformats.org/officeDocument/2006/relationships" r:id="rId3"/>
          </a:graphicData>
        </a:graphic>
      </p:graphicFrame>
      <p:cxnSp>
        <p:nvCxnSpPr>
          <p:cNvPr id="12" name="直線コネクタ 11"/>
          <p:cNvCxnSpPr/>
          <p:nvPr/>
        </p:nvCxnSpPr>
        <p:spPr>
          <a:xfrm>
            <a:off x="0" y="620688"/>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4</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87015"/>
            <a:ext cx="7272808" cy="461665"/>
          </a:xfrm>
          <a:prstGeom prst="rect">
            <a:avLst/>
          </a:prstGeom>
        </p:spPr>
        <p:txBody>
          <a:bodyPr wrap="square">
            <a:spAutoFit/>
          </a:bodyPr>
          <a:lstStyle/>
          <a:p>
            <a:r>
              <a:rPr lang="ja-JP" altLang="en-US" sz="2400" dirty="0"/>
              <a:t>高齢無職世帯の家計収支 －</a:t>
            </a:r>
            <a:r>
              <a:rPr lang="en-US" altLang="ja-JP" sz="2400" dirty="0"/>
              <a:t>2022</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7</a:t>
            </a:r>
            <a:r>
              <a:rPr lang="ja-JP" sz="2000" kern="100" dirty="0">
                <a:solidFill>
                  <a:srgbClr val="FFFFFF"/>
                </a:solidFill>
                <a:effectLst/>
                <a:ea typeface="ＭＳ ゴシック"/>
                <a:cs typeface="Times New Roman"/>
              </a:rPr>
              <a:t>万円。それに対して収入は</a:t>
            </a:r>
            <a:r>
              <a:rPr lang="en-US" altLang="ja-JP" sz="2000" b="1" kern="100" dirty="0">
                <a:solidFill>
                  <a:srgbClr val="FFFFFF"/>
                </a:solidFill>
                <a:effectLst/>
                <a:ea typeface="ＭＳ ゴシック"/>
                <a:cs typeface="Times New Roman"/>
              </a:rPr>
              <a:t>25</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弱。</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11560" y="2826842"/>
            <a:ext cx="5620428"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628528" y="2704926"/>
            <a:ext cx="1295400" cy="193020"/>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247</a:t>
            </a:r>
            <a:r>
              <a:rPr lang="en-US" sz="1400" kern="100" dirty="0">
                <a:solidFill>
                  <a:schemeClr val="bg2">
                    <a:lumMod val="25000"/>
                  </a:schemeClr>
                </a:solidFill>
                <a:latin typeface="ＭＳ ゴシック"/>
                <a:ea typeface="ＭＳ 明朝"/>
                <a:cs typeface="Times New Roman"/>
              </a:rPr>
              <a:t>,</a:t>
            </a:r>
            <a:r>
              <a:rPr lang="en-US" altLang="ja-JP" sz="1400" kern="100" dirty="0">
                <a:solidFill>
                  <a:schemeClr val="bg2">
                    <a:lumMod val="25000"/>
                  </a:schemeClr>
                </a:solidFill>
                <a:latin typeface="ＭＳ ゴシック"/>
                <a:ea typeface="ＭＳ 明朝"/>
                <a:cs typeface="Times New Roman"/>
              </a:rPr>
              <a:t>382</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102921"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792718" y="3245285"/>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295762" y="3720031"/>
            <a:ext cx="2676458" cy="2013226"/>
            <a:chOff x="6154375" y="4365104"/>
            <a:chExt cx="2935110" cy="177138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154375" y="4365104"/>
              <a:ext cx="2935110" cy="177138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396135" y="4687010"/>
              <a:ext cx="2550301" cy="984828"/>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4572000" y="6444044"/>
            <a:ext cx="4104456" cy="369332"/>
          </a:xfrm>
          <a:prstGeom prst="rect">
            <a:avLst/>
          </a:prstGeom>
        </p:spPr>
        <p:txBody>
          <a:bodyPr wrap="square">
            <a:spAutoFit/>
          </a:bodyPr>
          <a:lstStyle/>
          <a:p>
            <a:r>
              <a:rPr lang="en-US" altLang="ja-JP" sz="900" dirty="0"/>
              <a:t>※</a:t>
            </a:r>
            <a:r>
              <a:rPr lang="ja-JP" altLang="en-US" sz="900" dirty="0"/>
              <a:t>総務省統計局　</a:t>
            </a:r>
            <a:r>
              <a:rPr lang="zh-TW" altLang="en-US" sz="900" dirty="0"/>
              <a:t>家計調査　</a:t>
            </a:r>
            <a:r>
              <a:rPr lang="en-US" altLang="zh-TW" sz="900" dirty="0"/>
              <a:t>20</a:t>
            </a:r>
            <a:r>
              <a:rPr lang="en-US" altLang="ja-JP" sz="900" dirty="0"/>
              <a:t>22</a:t>
            </a:r>
            <a:r>
              <a:rPr lang="zh-TW" altLang="en-US" sz="900" dirty="0"/>
              <a:t>年（</a:t>
            </a:r>
            <a:r>
              <a:rPr lang="ja-JP" altLang="en-US" sz="900" dirty="0"/>
              <a:t>令和</a:t>
            </a:r>
            <a:r>
              <a:rPr lang="en-US" altLang="ja-JP" sz="900" dirty="0"/>
              <a:t>4</a:t>
            </a:r>
            <a:r>
              <a:rPr lang="ja-JP" altLang="en-US" sz="900" dirty="0"/>
              <a:t>年</a:t>
            </a:r>
            <a:r>
              <a:rPr lang="zh-TW" altLang="en-US" sz="900" dirty="0"/>
              <a:t>）平均（</a:t>
            </a:r>
            <a:r>
              <a:rPr lang="en-US" altLang="ja-JP" sz="900" dirty="0"/>
              <a:t>2023</a:t>
            </a:r>
            <a:r>
              <a:rPr lang="ja-JP" altLang="en-US" sz="900" dirty="0"/>
              <a:t>年</a:t>
            </a:r>
            <a:r>
              <a:rPr lang="en-US" altLang="zh-TW" sz="900" dirty="0"/>
              <a:t>2</a:t>
            </a:r>
            <a:r>
              <a:rPr lang="zh-TW" altLang="en-US" sz="900" dirty="0"/>
              <a:t>月</a:t>
            </a:r>
            <a:r>
              <a:rPr lang="en-US" altLang="ja-JP" sz="900" dirty="0"/>
              <a:t>7</a:t>
            </a:r>
            <a:r>
              <a:rPr lang="zh-TW" altLang="en-US" sz="900" dirty="0"/>
              <a:t>日公表）</a:t>
            </a:r>
            <a:endParaRPr lang="en-US" altLang="zh-TW" sz="900" dirty="0"/>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11560" y="6237312"/>
            <a:ext cx="5581114"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899611" y="6143203"/>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effectLst/>
                <a:ea typeface="ＭＳ ゴシック"/>
                <a:cs typeface="Times New Roman"/>
              </a:rPr>
              <a:t>273,615</a:t>
            </a:r>
            <a:r>
              <a:rPr lang="ja-JP" sz="1400" kern="100" dirty="0">
                <a:solidFill>
                  <a:schemeClr val="bg2">
                    <a:lumMod val="25000"/>
                  </a:schemeClr>
                </a:solidFill>
                <a:effectLst/>
                <a:ea typeface="ＭＳ ゴシック"/>
                <a:cs typeface="Times New Roman"/>
              </a:rPr>
              <a:t>円</a:t>
            </a:r>
            <a:endParaRPr lang="ja-JP" sz="1400" kern="100" dirty="0">
              <a:solidFill>
                <a:schemeClr val="bg2">
                  <a:lumMod val="25000"/>
                </a:schemeClr>
              </a:solidFill>
              <a:effectLst/>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2112" y="3933056"/>
            <a:ext cx="4899876"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3132583" y="3773717"/>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214,594</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3716027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グラフ 36">
            <a:extLst>
              <a:ext uri="{FF2B5EF4-FFF2-40B4-BE49-F238E27FC236}">
                <a16:creationId xmlns:a16="http://schemas.microsoft.com/office/drawing/2014/main" id="{4BCEF690-CA57-4EA2-983A-DDCF91590E2D}"/>
              </a:ext>
            </a:extLst>
          </p:cNvPr>
          <p:cNvGraphicFramePr>
            <a:graphicFrameLocks/>
          </p:cNvGraphicFramePr>
          <p:nvPr/>
        </p:nvGraphicFramePr>
        <p:xfrm>
          <a:off x="214181" y="2068769"/>
          <a:ext cx="6302036" cy="3839661"/>
        </p:xfrm>
        <a:graphic>
          <a:graphicData uri="http://schemas.openxmlformats.org/drawingml/2006/chart">
            <c:chart xmlns:c="http://schemas.openxmlformats.org/drawingml/2006/chart" xmlns:r="http://schemas.openxmlformats.org/officeDocument/2006/relationships" r:id="rId3"/>
          </a:graphicData>
        </a:graphic>
      </p:graphicFrame>
      <p:cxnSp>
        <p:nvCxnSpPr>
          <p:cNvPr id="12" name="直線コネクタ 11"/>
          <p:cNvCxnSpPr/>
          <p:nvPr/>
        </p:nvCxnSpPr>
        <p:spPr>
          <a:xfrm>
            <a:off x="0" y="620688"/>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5</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87015"/>
            <a:ext cx="7272808" cy="461665"/>
          </a:xfrm>
          <a:prstGeom prst="rect">
            <a:avLst/>
          </a:prstGeom>
        </p:spPr>
        <p:txBody>
          <a:bodyPr wrap="square">
            <a:spAutoFit/>
          </a:bodyPr>
          <a:lstStyle/>
          <a:p>
            <a:r>
              <a:rPr lang="ja-JP" altLang="en-US" sz="2400" dirty="0"/>
              <a:t>高齢無職世帯の家計収支 －</a:t>
            </a:r>
            <a:r>
              <a:rPr lang="en-US" altLang="ja-JP" sz="2400" dirty="0"/>
              <a:t>2021</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6</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4</a:t>
            </a:r>
            <a:r>
              <a:rPr lang="en-US" altLang="ja-JP" sz="2000" b="1" kern="100" dirty="0">
                <a:solidFill>
                  <a:srgbClr val="FFFFFF"/>
                </a:solidFill>
                <a:ea typeface="ＭＳ ゴシック"/>
                <a:cs typeface="Times New Roman"/>
              </a:rPr>
              <a:t>.5</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11560" y="2826842"/>
            <a:ext cx="525658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628528" y="2704926"/>
            <a:ext cx="1295400" cy="193020"/>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latin typeface="ＭＳ ゴシック"/>
                <a:ea typeface="ＭＳ 明朝"/>
                <a:cs typeface="Times New Roman"/>
              </a:rPr>
              <a:t>245</a:t>
            </a:r>
            <a:r>
              <a:rPr lang="en-US" sz="1400" kern="100" dirty="0">
                <a:solidFill>
                  <a:schemeClr val="bg2">
                    <a:lumMod val="25000"/>
                  </a:schemeClr>
                </a:solidFill>
                <a:latin typeface="ＭＳ ゴシック"/>
                <a:ea typeface="ＭＳ 明朝"/>
                <a:cs typeface="Times New Roman"/>
              </a:rPr>
              <a:t>,</a:t>
            </a:r>
            <a:r>
              <a:rPr lang="en-US" altLang="ja-JP" sz="1400" kern="100" dirty="0">
                <a:solidFill>
                  <a:schemeClr val="bg2">
                    <a:lumMod val="25000"/>
                  </a:schemeClr>
                </a:solidFill>
                <a:latin typeface="ＭＳ ゴシック"/>
                <a:ea typeface="ＭＳ 明朝"/>
                <a:cs typeface="Times New Roman"/>
              </a:rPr>
              <a:t>316</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102921"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792718" y="3245285"/>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295762" y="3720031"/>
            <a:ext cx="2676458" cy="2013226"/>
            <a:chOff x="6154375" y="4365104"/>
            <a:chExt cx="2935110" cy="177138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154375" y="4365104"/>
              <a:ext cx="2935110" cy="177138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396135" y="4687010"/>
              <a:ext cx="2550301" cy="984828"/>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4572000" y="6444044"/>
            <a:ext cx="4104456" cy="369332"/>
          </a:xfrm>
          <a:prstGeom prst="rect">
            <a:avLst/>
          </a:prstGeom>
        </p:spPr>
        <p:txBody>
          <a:bodyPr wrap="square">
            <a:spAutoFit/>
          </a:bodyPr>
          <a:lstStyle/>
          <a:p>
            <a:r>
              <a:rPr lang="en-US" altLang="ja-JP" sz="900" dirty="0"/>
              <a:t>※</a:t>
            </a:r>
            <a:r>
              <a:rPr lang="ja-JP" altLang="en-US" sz="900" dirty="0"/>
              <a:t>総務省統計局　</a:t>
            </a:r>
            <a:r>
              <a:rPr lang="zh-TW" altLang="en-US" sz="900" dirty="0"/>
              <a:t>家計調査　</a:t>
            </a:r>
            <a:r>
              <a:rPr lang="en-US" altLang="zh-TW" sz="900" dirty="0"/>
              <a:t>20</a:t>
            </a:r>
            <a:r>
              <a:rPr lang="en-US" altLang="ja-JP" sz="900" dirty="0"/>
              <a:t>21</a:t>
            </a:r>
            <a:r>
              <a:rPr lang="zh-TW" altLang="en-US" sz="900" dirty="0"/>
              <a:t>年（</a:t>
            </a:r>
            <a:r>
              <a:rPr lang="ja-JP" altLang="en-US" sz="900" dirty="0"/>
              <a:t>令和</a:t>
            </a:r>
            <a:r>
              <a:rPr lang="en-US" altLang="ja-JP" sz="900" dirty="0"/>
              <a:t>3</a:t>
            </a:r>
            <a:r>
              <a:rPr lang="ja-JP" altLang="en-US" sz="900" dirty="0"/>
              <a:t>年</a:t>
            </a:r>
            <a:r>
              <a:rPr lang="zh-TW" altLang="en-US" sz="900" dirty="0"/>
              <a:t>）平均（</a:t>
            </a:r>
            <a:r>
              <a:rPr lang="en-US" altLang="ja-JP" sz="900" dirty="0"/>
              <a:t>2022</a:t>
            </a:r>
            <a:r>
              <a:rPr lang="ja-JP" altLang="en-US" sz="900" dirty="0"/>
              <a:t>年</a:t>
            </a:r>
            <a:r>
              <a:rPr lang="en-US" altLang="zh-TW" sz="900" dirty="0"/>
              <a:t>2</a:t>
            </a:r>
            <a:r>
              <a:rPr lang="zh-TW" altLang="en-US" sz="900" dirty="0"/>
              <a:t>月</a:t>
            </a:r>
            <a:r>
              <a:rPr lang="en-US" altLang="ja-JP" sz="900" dirty="0"/>
              <a:t>8</a:t>
            </a:r>
            <a:r>
              <a:rPr lang="zh-TW" altLang="en-US" sz="900" dirty="0"/>
              <a:t>日公表）</a:t>
            </a:r>
            <a:endParaRPr lang="en-US" altLang="zh-TW" sz="900" dirty="0"/>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11560" y="6237312"/>
            <a:ext cx="5684202"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899611" y="6143203"/>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effectLst/>
                <a:ea typeface="ＭＳ ゴシック"/>
                <a:cs typeface="Times New Roman"/>
              </a:rPr>
              <a:t>262,219</a:t>
            </a:r>
            <a:r>
              <a:rPr lang="ja-JP" sz="1400" kern="100" dirty="0">
                <a:solidFill>
                  <a:schemeClr val="bg2">
                    <a:lumMod val="25000"/>
                  </a:schemeClr>
                </a:solidFill>
                <a:effectLst/>
                <a:ea typeface="ＭＳ ゴシック"/>
                <a:cs typeface="Times New Roman"/>
              </a:rPr>
              <a:t>円</a:t>
            </a:r>
            <a:endParaRPr lang="ja-JP" sz="1400" kern="100" dirty="0">
              <a:solidFill>
                <a:schemeClr val="bg2">
                  <a:lumMod val="25000"/>
                </a:schemeClr>
              </a:solidFill>
              <a:effectLst/>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2112" y="3933056"/>
            <a:ext cx="4899876"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3132583" y="3717032"/>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212,553</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3863333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 name="グラフ 27">
            <a:extLst>
              <a:ext uri="{FF2B5EF4-FFF2-40B4-BE49-F238E27FC236}">
                <a16:creationId xmlns:a16="http://schemas.microsoft.com/office/drawing/2014/main" id="{85B9A31A-4C98-49C8-8B48-A73AE0D0E7BD}"/>
              </a:ext>
            </a:extLst>
          </p:cNvPr>
          <p:cNvGraphicFramePr>
            <a:graphicFrameLocks/>
          </p:cNvGraphicFramePr>
          <p:nvPr/>
        </p:nvGraphicFramePr>
        <p:xfrm>
          <a:off x="154510" y="2052046"/>
          <a:ext cx="6361708" cy="4155725"/>
        </p:xfrm>
        <a:graphic>
          <a:graphicData uri="http://schemas.openxmlformats.org/drawingml/2006/chart">
            <c:chart xmlns:c="http://schemas.openxmlformats.org/drawingml/2006/chart" xmlns:r="http://schemas.openxmlformats.org/officeDocument/2006/relationships" r:id="rId3"/>
          </a:graphicData>
        </a:graphic>
      </p:graphicFrame>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6</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2020</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a:solidFill>
                  <a:srgbClr val="FFFFFF"/>
                </a:solidFill>
                <a:effectLst/>
                <a:ea typeface="ＭＳ ゴシック"/>
                <a:cs typeface="Times New Roman"/>
              </a:rPr>
              <a:t>2</a:t>
            </a:r>
            <a:r>
              <a:rPr lang="en-US" altLang="ja-JP" sz="2000" b="1" kern="100">
                <a:solidFill>
                  <a:srgbClr val="FFFFFF"/>
                </a:solidFill>
                <a:effectLst/>
                <a:ea typeface="ＭＳ ゴシック"/>
                <a:cs typeface="Times New Roman"/>
              </a:rPr>
              <a:t>6.5</a:t>
            </a:r>
            <a:r>
              <a:rPr lang="ja-JP" sz="2000" kern="100">
                <a:solidFill>
                  <a:srgbClr val="FFFFFF"/>
                </a:solidFill>
                <a:effectLst/>
                <a:ea typeface="ＭＳ ゴシック"/>
                <a:cs typeface="Times New Roman"/>
              </a:rPr>
              <a:t>万</a:t>
            </a:r>
            <a:r>
              <a:rPr lang="ja-JP" sz="2000" kern="100" dirty="0">
                <a:solidFill>
                  <a:srgbClr val="FFFFFF"/>
                </a:solidFill>
                <a:effectLst/>
                <a:ea typeface="ＭＳ ゴシック"/>
                <a:cs typeface="Times New Roman"/>
              </a:rPr>
              <a:t>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6.5</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11560" y="2826842"/>
            <a:ext cx="561219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628528" y="2704925"/>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latin typeface="ＭＳ ゴシック"/>
                <a:ea typeface="ＭＳ 明朝"/>
                <a:cs typeface="Times New Roman"/>
              </a:rPr>
              <a:t>2</a:t>
            </a:r>
            <a:r>
              <a:rPr lang="en-US" altLang="ja-JP" sz="1400" kern="100" dirty="0">
                <a:solidFill>
                  <a:schemeClr val="bg2">
                    <a:lumMod val="25000"/>
                  </a:schemeClr>
                </a:solidFill>
                <a:latin typeface="ＭＳ ゴシック"/>
                <a:ea typeface="ＭＳ 明朝"/>
                <a:cs typeface="Times New Roman"/>
              </a:rPr>
              <a:t>64</a:t>
            </a:r>
            <a:r>
              <a:rPr lang="en-US" sz="1400" kern="100" dirty="0">
                <a:solidFill>
                  <a:schemeClr val="bg2">
                    <a:lumMod val="25000"/>
                  </a:schemeClr>
                </a:solidFill>
                <a:latin typeface="ＭＳ ゴシック"/>
                <a:ea typeface="ＭＳ 明朝"/>
                <a:cs typeface="Times New Roman"/>
              </a:rPr>
              <a:t>,</a:t>
            </a:r>
            <a:r>
              <a:rPr lang="en-US" altLang="ja-JP" sz="1400" kern="100" dirty="0">
                <a:solidFill>
                  <a:schemeClr val="bg2">
                    <a:lumMod val="25000"/>
                  </a:schemeClr>
                </a:solidFill>
                <a:latin typeface="ＭＳ ゴシック"/>
                <a:ea typeface="ＭＳ 明朝"/>
                <a:cs typeface="Times New Roman"/>
              </a:rPr>
              <a:t>689</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102921"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792718" y="3245285"/>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295762" y="3720031"/>
            <a:ext cx="2676458" cy="2013226"/>
            <a:chOff x="6154375" y="4365104"/>
            <a:chExt cx="2935110" cy="177138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154375" y="4365104"/>
              <a:ext cx="2935110" cy="177138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396135" y="4687010"/>
              <a:ext cx="2550301" cy="984828"/>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4572000" y="6444044"/>
            <a:ext cx="4104456" cy="369332"/>
          </a:xfrm>
          <a:prstGeom prst="rect">
            <a:avLst/>
          </a:prstGeom>
        </p:spPr>
        <p:txBody>
          <a:bodyPr wrap="square">
            <a:spAutoFit/>
          </a:bodyPr>
          <a:lstStyle/>
          <a:p>
            <a:r>
              <a:rPr lang="en-US" altLang="ja-JP" sz="900" dirty="0"/>
              <a:t>※</a:t>
            </a:r>
            <a:r>
              <a:rPr lang="ja-JP" altLang="en-US" sz="900" dirty="0"/>
              <a:t>総務省統計局　</a:t>
            </a:r>
            <a:r>
              <a:rPr lang="zh-TW" altLang="en-US" sz="900" dirty="0"/>
              <a:t>家計調査　</a:t>
            </a:r>
            <a:r>
              <a:rPr lang="en-US" altLang="zh-TW" sz="900" dirty="0"/>
              <a:t>20</a:t>
            </a:r>
            <a:r>
              <a:rPr lang="en-US" altLang="ja-JP" sz="900" dirty="0"/>
              <a:t>20</a:t>
            </a:r>
            <a:r>
              <a:rPr lang="zh-TW" altLang="en-US" sz="900" dirty="0"/>
              <a:t>年（</a:t>
            </a:r>
            <a:r>
              <a:rPr lang="ja-JP" altLang="en-US" sz="900" dirty="0"/>
              <a:t>令和</a:t>
            </a:r>
            <a:r>
              <a:rPr lang="en-US" altLang="ja-JP" sz="900" dirty="0"/>
              <a:t>2</a:t>
            </a:r>
            <a:r>
              <a:rPr lang="ja-JP" altLang="en-US" sz="900" dirty="0"/>
              <a:t>年</a:t>
            </a:r>
            <a:r>
              <a:rPr lang="zh-TW" altLang="en-US" sz="900" dirty="0"/>
              <a:t>）平均（</a:t>
            </a:r>
            <a:r>
              <a:rPr lang="en-US" altLang="ja-JP" sz="900" dirty="0"/>
              <a:t>2021</a:t>
            </a:r>
            <a:r>
              <a:rPr lang="ja-JP" altLang="en-US" sz="900" dirty="0"/>
              <a:t>年</a:t>
            </a:r>
            <a:r>
              <a:rPr lang="en-US" altLang="zh-TW" sz="900" dirty="0"/>
              <a:t>2</a:t>
            </a:r>
            <a:r>
              <a:rPr lang="zh-TW" altLang="en-US" sz="900" dirty="0"/>
              <a:t>月</a:t>
            </a:r>
            <a:r>
              <a:rPr lang="en-US" altLang="ja-JP" sz="900" dirty="0"/>
              <a:t>5</a:t>
            </a:r>
            <a:r>
              <a:rPr lang="zh-TW" altLang="en-US" sz="900" dirty="0"/>
              <a:t>日公表）</a:t>
            </a:r>
            <a:endParaRPr lang="en-US" altLang="zh-TW" sz="900" dirty="0"/>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11560" y="6237312"/>
            <a:ext cx="5684202"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899611" y="6143203"/>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effectLst/>
                <a:ea typeface="ＭＳ ゴシック"/>
                <a:cs typeface="Times New Roman"/>
              </a:rPr>
              <a:t>265,889</a:t>
            </a:r>
            <a:r>
              <a:rPr lang="ja-JP" sz="1400" kern="100" dirty="0">
                <a:solidFill>
                  <a:schemeClr val="bg2">
                    <a:lumMod val="25000"/>
                  </a:schemeClr>
                </a:solidFill>
                <a:effectLst/>
                <a:ea typeface="ＭＳ ゴシック"/>
                <a:cs typeface="Times New Roman"/>
              </a:rPr>
              <a:t>円</a:t>
            </a:r>
            <a:endParaRPr lang="ja-JP" sz="1400" kern="100" dirty="0">
              <a:solidFill>
                <a:schemeClr val="bg2">
                  <a:lumMod val="25000"/>
                </a:schemeClr>
              </a:solidFill>
              <a:effectLst/>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2112" y="3933056"/>
            <a:ext cx="482406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3132583" y="3717032"/>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231,345</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3206733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89C77B73-3012-4EBE-9BA0-D7D73C389805}"/>
              </a:ext>
            </a:extLst>
          </p:cNvPr>
          <p:cNvPicPr>
            <a:picLocks noChangeAspect="1"/>
          </p:cNvPicPr>
          <p:nvPr/>
        </p:nvPicPr>
        <p:blipFill>
          <a:blip r:embed="rId3"/>
          <a:stretch>
            <a:fillRect/>
          </a:stretch>
        </p:blipFill>
        <p:spPr>
          <a:xfrm>
            <a:off x="256692" y="2094071"/>
            <a:ext cx="6241151" cy="3977125"/>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7</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2019</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7.5</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4</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683568" y="2826842"/>
            <a:ext cx="4896544"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628528" y="2704925"/>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latin typeface="ＭＳ ゴシック"/>
                <a:ea typeface="ＭＳ 明朝"/>
                <a:cs typeface="Times New Roman"/>
              </a:rPr>
              <a:t>242,468</a:t>
            </a:r>
            <a:r>
              <a:rPr lang="ja-JP" altLang="en-US" sz="1400" kern="100" dirty="0">
                <a:solidFill>
                  <a:schemeClr val="bg2">
                    <a:lumMod val="25000"/>
                  </a:schemeClr>
                </a:solidFill>
                <a:latin typeface="ＭＳ ゴシック"/>
                <a:ea typeface="ＭＳ 明朝"/>
                <a:cs typeface="Times New Roman"/>
              </a:rPr>
              <a:t>円</a:t>
            </a:r>
            <a:endParaRPr lang="en-US" sz="1400" kern="100" dirty="0">
              <a:solidFill>
                <a:schemeClr val="bg2">
                  <a:lumMod val="25000"/>
                </a:schemeClr>
              </a:solidFill>
              <a:latin typeface="ＭＳ ゴシック"/>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444208"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102921"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792718" y="3245285"/>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295762" y="3720031"/>
            <a:ext cx="2676458" cy="2013226"/>
            <a:chOff x="6154375" y="4365104"/>
            <a:chExt cx="2935110" cy="177138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154375" y="4365104"/>
              <a:ext cx="2935110" cy="177138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396135" y="4687010"/>
              <a:ext cx="2550301" cy="984828"/>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4572000" y="6444044"/>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a:t>
            </a:r>
            <a:r>
              <a:rPr lang="en-US" altLang="ja-JP" sz="900" dirty="0">
                <a:latin typeface="+mn-ea"/>
              </a:rPr>
              <a:t>9</a:t>
            </a:r>
            <a:r>
              <a:rPr lang="zh-TW" altLang="en-US" sz="900" dirty="0">
                <a:latin typeface="+mn-ea"/>
              </a:rPr>
              <a:t>年（</a:t>
            </a:r>
            <a:r>
              <a:rPr lang="ja-JP" altLang="en-US" sz="900" dirty="0">
                <a:latin typeface="+mn-ea"/>
              </a:rPr>
              <a:t>令和元年</a:t>
            </a:r>
            <a:r>
              <a:rPr lang="zh-TW" altLang="en-US" sz="900" dirty="0">
                <a:latin typeface="+mn-ea"/>
              </a:rPr>
              <a:t>）平均（</a:t>
            </a:r>
            <a:r>
              <a:rPr lang="en-US" altLang="ja-JP" sz="900" dirty="0">
                <a:latin typeface="+mn-ea"/>
              </a:rPr>
              <a:t>2020</a:t>
            </a:r>
            <a:r>
              <a:rPr lang="ja-JP" altLang="en-US" sz="900" dirty="0">
                <a:latin typeface="+mn-ea"/>
              </a:rPr>
              <a:t>年</a:t>
            </a:r>
            <a:r>
              <a:rPr lang="en-US" altLang="zh-TW" sz="900" dirty="0">
                <a:latin typeface="+mn-ea"/>
              </a:rPr>
              <a:t>2</a:t>
            </a:r>
            <a:r>
              <a:rPr lang="zh-TW" altLang="en-US" sz="900" dirty="0">
                <a:latin typeface="+mn-ea"/>
              </a:rPr>
              <a:t>月</a:t>
            </a:r>
            <a:r>
              <a:rPr lang="en-US" altLang="ja-JP" sz="900" dirty="0">
                <a:latin typeface="+mn-ea"/>
              </a:rPr>
              <a:t>7</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611560" y="6237312"/>
            <a:ext cx="5684202"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899611" y="6143203"/>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altLang="ja-JP" sz="1400" kern="100" dirty="0">
                <a:solidFill>
                  <a:schemeClr val="bg2">
                    <a:lumMod val="25000"/>
                  </a:schemeClr>
                </a:solidFill>
                <a:effectLst/>
                <a:ea typeface="ＭＳ ゴシック"/>
                <a:cs typeface="Times New Roman"/>
              </a:rPr>
              <a:t>275,448</a:t>
            </a:r>
            <a:r>
              <a:rPr lang="ja-JP" sz="1400" kern="100" dirty="0">
                <a:solidFill>
                  <a:schemeClr val="bg2">
                    <a:lumMod val="25000"/>
                  </a:schemeClr>
                </a:solidFill>
                <a:effectLst/>
                <a:ea typeface="ＭＳ ゴシック"/>
                <a:cs typeface="Times New Roman"/>
              </a:rPr>
              <a:t>円</a:t>
            </a:r>
            <a:endParaRPr lang="ja-JP" sz="1400" kern="100" dirty="0">
              <a:solidFill>
                <a:schemeClr val="bg2">
                  <a:lumMod val="25000"/>
                </a:schemeClr>
              </a:solidFill>
              <a:effectLst/>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2112" y="3933056"/>
            <a:ext cx="4248000"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772543" y="3773717"/>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210,280</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220816" y="2060848"/>
            <a:ext cx="1439416" cy="1072316"/>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3.3</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Tree>
    <p:extLst>
      <p:ext uri="{BB962C8B-B14F-4D97-AF65-F5344CB8AC3E}">
        <p14:creationId xmlns:p14="http://schemas.microsoft.com/office/powerpoint/2010/main" val="901659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図 15">
            <a:extLst>
              <a:ext uri="{FF2B5EF4-FFF2-40B4-BE49-F238E27FC236}">
                <a16:creationId xmlns:a16="http://schemas.microsoft.com/office/drawing/2014/main" id="{A0BE5A45-ED7F-425A-8109-17D63A3F0D96}"/>
              </a:ext>
            </a:extLst>
          </p:cNvPr>
          <p:cNvPicPr>
            <a:picLocks noChangeAspect="1"/>
          </p:cNvPicPr>
          <p:nvPr/>
        </p:nvPicPr>
        <p:blipFill>
          <a:blip r:embed="rId3"/>
          <a:stretch>
            <a:fillRect/>
          </a:stretch>
        </p:blipFill>
        <p:spPr>
          <a:xfrm>
            <a:off x="323528" y="2119192"/>
            <a:ext cx="6329552" cy="3961296"/>
          </a:xfrm>
          <a:prstGeom prst="rect">
            <a:avLst/>
          </a:prstGeom>
        </p:spPr>
      </p:pic>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8</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2018</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7</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2</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733425" y="2826842"/>
            <a:ext cx="4486647"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704925"/>
            <a:ext cx="1295400" cy="241469"/>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effectLst/>
                <a:latin typeface="ＭＳ ゴシック"/>
                <a:ea typeface="ＭＳ 明朝"/>
                <a:cs typeface="Times New Roman"/>
              </a:rPr>
              <a:t>2</a:t>
            </a:r>
            <a:r>
              <a:rPr lang="en-US" altLang="ja-JP" sz="1400" kern="100" dirty="0">
                <a:solidFill>
                  <a:schemeClr val="bg2">
                    <a:lumMod val="25000"/>
                  </a:schemeClr>
                </a:solidFill>
                <a:effectLst/>
                <a:latin typeface="ＭＳ ゴシック"/>
                <a:ea typeface="ＭＳ 明朝"/>
                <a:cs typeface="Times New Roman"/>
              </a:rPr>
              <a:t>22</a:t>
            </a:r>
            <a:r>
              <a:rPr lang="en-US" sz="1400" kern="100" dirty="0">
                <a:solidFill>
                  <a:schemeClr val="bg2">
                    <a:lumMod val="25000"/>
                  </a:schemeClr>
                </a:solidFill>
                <a:effectLst/>
                <a:latin typeface="ＭＳ ゴシック"/>
                <a:ea typeface="ＭＳ 明朝"/>
                <a:cs typeface="Times New Roman"/>
              </a:rPr>
              <a:t>,</a:t>
            </a:r>
            <a:r>
              <a:rPr lang="en-US" altLang="ja-JP" sz="1400" kern="100" dirty="0">
                <a:solidFill>
                  <a:schemeClr val="bg2">
                    <a:lumMod val="25000"/>
                  </a:schemeClr>
                </a:solidFill>
                <a:latin typeface="ＭＳ ゴシック"/>
                <a:ea typeface="ＭＳ 明朝"/>
                <a:cs typeface="Times New Roman"/>
              </a:rPr>
              <a:t>335</a:t>
            </a:r>
            <a:r>
              <a:rPr lang="ja-JP" sz="1400" kern="100" dirty="0">
                <a:solidFill>
                  <a:schemeClr val="bg2">
                    <a:lumMod val="25000"/>
                  </a:schemeClr>
                </a:solidFill>
                <a:effectLst/>
                <a:latin typeface="Century"/>
                <a:ea typeface="ＭＳ ゴシック"/>
                <a:cs typeface="Times New Roman"/>
              </a:rPr>
              <a:t>円</a:t>
            </a:r>
            <a:endParaRPr lang="ja-JP" sz="1400" kern="100" dirty="0">
              <a:solidFill>
                <a:schemeClr val="bg2">
                  <a:lumMod val="25000"/>
                </a:schemeClr>
              </a:solidFill>
              <a:effectLst/>
              <a:latin typeface="Century"/>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372200"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2018</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755576" y="6309320"/>
            <a:ext cx="5671408"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935910" y="6202405"/>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effectLst/>
                <a:latin typeface="ＭＳ ゴシック"/>
                <a:ea typeface="ＭＳ 明朝"/>
                <a:cs typeface="Times New Roman"/>
              </a:rPr>
              <a:t>2</a:t>
            </a:r>
            <a:r>
              <a:rPr lang="en-US" altLang="ja-JP" sz="1400" kern="100" dirty="0">
                <a:solidFill>
                  <a:schemeClr val="bg2">
                    <a:lumMod val="25000"/>
                  </a:schemeClr>
                </a:solidFill>
                <a:effectLst/>
                <a:latin typeface="ＭＳ ゴシック"/>
                <a:ea typeface="ＭＳ 明朝"/>
                <a:cs typeface="Times New Roman"/>
              </a:rPr>
              <a:t>69</a:t>
            </a:r>
            <a:r>
              <a:rPr lang="en-US" sz="1400" kern="100" dirty="0">
                <a:solidFill>
                  <a:schemeClr val="bg2">
                    <a:lumMod val="25000"/>
                  </a:schemeClr>
                </a:solidFill>
                <a:effectLst/>
                <a:latin typeface="ＭＳ ゴシック"/>
                <a:ea typeface="ＭＳ 明朝"/>
                <a:cs typeface="Times New Roman"/>
              </a:rPr>
              <a:t>,</a:t>
            </a:r>
            <a:r>
              <a:rPr lang="en-US" altLang="ja-JP" sz="1400" kern="100" dirty="0">
                <a:solidFill>
                  <a:schemeClr val="bg2">
                    <a:lumMod val="25000"/>
                  </a:schemeClr>
                </a:solidFill>
                <a:latin typeface="ＭＳ ゴシック"/>
                <a:ea typeface="ＭＳ 明朝"/>
                <a:cs typeface="Times New Roman"/>
              </a:rPr>
              <a:t>790</a:t>
            </a:r>
            <a:r>
              <a:rPr lang="ja-JP" sz="1400" kern="100" dirty="0">
                <a:solidFill>
                  <a:schemeClr val="bg2">
                    <a:lumMod val="25000"/>
                  </a:schemeClr>
                </a:solidFill>
                <a:effectLst/>
                <a:ea typeface="ＭＳ ゴシック"/>
                <a:cs typeface="Times New Roman"/>
              </a:rPr>
              <a:t>円</a:t>
            </a:r>
            <a:endParaRPr lang="ja-JP" sz="1400" kern="100" dirty="0">
              <a:solidFill>
                <a:schemeClr val="bg2">
                  <a:lumMod val="25000"/>
                </a:schemeClr>
              </a:solidFill>
              <a:effectLst/>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75815" y="3933056"/>
            <a:ext cx="4032000"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628527" y="3773717"/>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192,479</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220816" y="2097177"/>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ffectLst/>
                <a:ea typeface="ＭＳ ゴシック"/>
                <a:cs typeface="Times New Roman"/>
              </a:rPr>
              <a:t>4.7</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Tree>
    <p:extLst>
      <p:ext uri="{BB962C8B-B14F-4D97-AF65-F5344CB8AC3E}">
        <p14:creationId xmlns:p14="http://schemas.microsoft.com/office/powerpoint/2010/main" val="10565501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グラフ 36">
            <a:extLst>
              <a:ext uri="{FF2B5EF4-FFF2-40B4-BE49-F238E27FC236}">
                <a16:creationId xmlns:a16="http://schemas.microsoft.com/office/drawing/2014/main" id="{104077AA-6FF9-4E0F-8847-9C19E07B1B62}"/>
              </a:ext>
            </a:extLst>
          </p:cNvPr>
          <p:cNvGraphicFramePr>
            <a:graphicFrameLocks/>
          </p:cNvGraphicFramePr>
          <p:nvPr>
            <p:extLst>
              <p:ext uri="{D42A27DB-BD31-4B8C-83A1-F6EECF244321}">
                <p14:modId xmlns:p14="http://schemas.microsoft.com/office/powerpoint/2010/main" val="484392476"/>
              </p:ext>
            </p:extLst>
          </p:nvPr>
        </p:nvGraphicFramePr>
        <p:xfrm>
          <a:off x="275797" y="1836067"/>
          <a:ext cx="6240419" cy="4488230"/>
        </p:xfrm>
        <a:graphic>
          <a:graphicData uri="http://schemas.openxmlformats.org/drawingml/2006/chart">
            <c:chart xmlns:c="http://schemas.openxmlformats.org/drawingml/2006/chart" xmlns:r="http://schemas.openxmlformats.org/officeDocument/2006/relationships" r:id="rId3"/>
          </a:graphicData>
        </a:graphic>
      </p:graphicFrame>
      <p:cxnSp>
        <p:nvCxnSpPr>
          <p:cNvPr id="12" name="直線コネクタ 11"/>
          <p:cNvCxnSpPr/>
          <p:nvPr/>
        </p:nvCxnSpPr>
        <p:spPr>
          <a:xfrm>
            <a:off x="0" y="548680"/>
            <a:ext cx="9144000" cy="0"/>
          </a:xfrm>
          <a:prstGeom prst="line">
            <a:avLst/>
          </a:prstGeom>
          <a:ln w="25400"/>
          <a:effectLst>
            <a:outerShdw blurRad="25400" dist="50800" dir="5400000" algn="ctr" rotWithShape="0">
              <a:srgbClr val="0000CC"/>
            </a:outerShdw>
          </a:effectLst>
        </p:spPr>
        <p:style>
          <a:lnRef idx="1">
            <a:schemeClr val="accent1"/>
          </a:lnRef>
          <a:fillRef idx="0">
            <a:schemeClr val="accent1"/>
          </a:fillRef>
          <a:effectRef idx="0">
            <a:schemeClr val="accent1"/>
          </a:effectRef>
          <a:fontRef idx="minor">
            <a:schemeClr val="tx1"/>
          </a:fontRef>
        </p:style>
      </p:cxnSp>
      <p:sp>
        <p:nvSpPr>
          <p:cNvPr id="17" name="スライド番号プレースホルダー 3"/>
          <p:cNvSpPr>
            <a:spLocks noGrp="1"/>
          </p:cNvSpPr>
          <p:nvPr>
            <p:ph type="sldNum" sz="quarter" idx="12"/>
          </p:nvPr>
        </p:nvSpPr>
        <p:spPr>
          <a:xfrm>
            <a:off x="8738120" y="6533257"/>
            <a:ext cx="226368" cy="352127"/>
          </a:xfrm>
        </p:spPr>
        <p:txBody>
          <a:bodyPr/>
          <a:lstStyle/>
          <a:p>
            <a:pPr>
              <a:defRPr/>
            </a:pPr>
            <a:fld id="{2F3F099E-1254-418E-B3CB-DF92FAA04B19}" type="slidenum">
              <a:rPr lang="ja-JP" altLang="en-US" smtClean="0"/>
              <a:pPr>
                <a:defRPr/>
              </a:pPr>
              <a:t>9</a:t>
            </a:fld>
            <a:endParaRPr lang="ja-JP" altLang="en-US" dirty="0"/>
          </a:p>
        </p:txBody>
      </p:sp>
      <p:sp>
        <p:nvSpPr>
          <p:cNvPr id="23" name="正方形/長方形 22">
            <a:extLst>
              <a:ext uri="{FF2B5EF4-FFF2-40B4-BE49-F238E27FC236}">
                <a16:creationId xmlns:a16="http://schemas.microsoft.com/office/drawing/2014/main" id="{BB391D3B-281C-4C9F-A07D-9265C23E0FD1}"/>
              </a:ext>
            </a:extLst>
          </p:cNvPr>
          <p:cNvSpPr/>
          <p:nvPr/>
        </p:nvSpPr>
        <p:spPr>
          <a:xfrm>
            <a:off x="107504" y="44624"/>
            <a:ext cx="7272808" cy="461665"/>
          </a:xfrm>
          <a:prstGeom prst="rect">
            <a:avLst/>
          </a:prstGeom>
        </p:spPr>
        <p:txBody>
          <a:bodyPr wrap="square">
            <a:spAutoFit/>
          </a:bodyPr>
          <a:lstStyle/>
          <a:p>
            <a:r>
              <a:rPr lang="ja-JP" altLang="en-US" sz="2400" dirty="0"/>
              <a:t>高齢無職世帯の家計収支 －</a:t>
            </a:r>
            <a:r>
              <a:rPr lang="en-US" altLang="ja-JP" sz="2400" dirty="0"/>
              <a:t>2017</a:t>
            </a:r>
            <a:r>
              <a:rPr lang="ja-JP" altLang="en-US" sz="2400" dirty="0"/>
              <a:t>年－ </a:t>
            </a:r>
          </a:p>
        </p:txBody>
      </p:sp>
      <p:sp>
        <p:nvSpPr>
          <p:cNvPr id="24" name="正方形/長方形 23">
            <a:extLst>
              <a:ext uri="{FF2B5EF4-FFF2-40B4-BE49-F238E27FC236}">
                <a16:creationId xmlns:a16="http://schemas.microsoft.com/office/drawing/2014/main" id="{102B6D33-C3AE-4710-833A-2891148DC724}"/>
              </a:ext>
            </a:extLst>
          </p:cNvPr>
          <p:cNvSpPr/>
          <p:nvPr/>
        </p:nvSpPr>
        <p:spPr>
          <a:xfrm>
            <a:off x="4950296" y="827420"/>
            <a:ext cx="5310336" cy="369332"/>
          </a:xfrm>
          <a:prstGeom prst="rect">
            <a:avLst/>
          </a:prstGeom>
        </p:spPr>
        <p:txBody>
          <a:bodyPr wrap="square">
            <a:spAutoFit/>
          </a:bodyPr>
          <a:lstStyle/>
          <a:p>
            <a:r>
              <a:rPr lang="ja-JP" altLang="en-US" dirty="0"/>
              <a:t>無職世帯のうち世帯主年齢</a:t>
            </a:r>
            <a:r>
              <a:rPr lang="en-US" altLang="ja-JP" dirty="0"/>
              <a:t>60</a:t>
            </a:r>
            <a:r>
              <a:rPr lang="ja-JP" altLang="en-US" dirty="0"/>
              <a:t>歳以上</a:t>
            </a:r>
          </a:p>
        </p:txBody>
      </p:sp>
      <p:sp>
        <p:nvSpPr>
          <p:cNvPr id="25" name="テキスト ボックス 14">
            <a:extLst>
              <a:ext uri="{FF2B5EF4-FFF2-40B4-BE49-F238E27FC236}">
                <a16:creationId xmlns:a16="http://schemas.microsoft.com/office/drawing/2014/main" id="{19E55DA1-575B-4E95-8572-8C95F4D45CD9}"/>
              </a:ext>
            </a:extLst>
          </p:cNvPr>
          <p:cNvSpPr txBox="1"/>
          <p:nvPr/>
        </p:nvSpPr>
        <p:spPr>
          <a:xfrm>
            <a:off x="323528" y="1268760"/>
            <a:ext cx="8496944" cy="495300"/>
          </a:xfrm>
          <a:prstGeom prst="rect">
            <a:avLst/>
          </a:prstGeom>
          <a:solidFill>
            <a:schemeClr val="tx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ja-JP" sz="2000" kern="100" dirty="0">
                <a:solidFill>
                  <a:srgbClr val="FFFFFF"/>
                </a:solidFill>
                <a:effectLst/>
                <a:ea typeface="ＭＳ ゴシック"/>
                <a:cs typeface="Times New Roman"/>
              </a:rPr>
              <a:t>平均的な１カ月の生活費は約</a:t>
            </a:r>
            <a:r>
              <a:rPr lang="en-US" sz="2000" b="1" kern="100" dirty="0">
                <a:solidFill>
                  <a:srgbClr val="FFFFFF"/>
                </a:solidFill>
                <a:effectLst/>
                <a:ea typeface="ＭＳ ゴシック"/>
                <a:cs typeface="Times New Roman"/>
              </a:rPr>
              <a:t>2</a:t>
            </a:r>
            <a:r>
              <a:rPr lang="en-US" altLang="ja-JP" sz="2000" b="1" kern="100" dirty="0">
                <a:solidFill>
                  <a:srgbClr val="FFFFFF"/>
                </a:solidFill>
                <a:effectLst/>
                <a:ea typeface="ＭＳ ゴシック"/>
                <a:cs typeface="Times New Roman"/>
              </a:rPr>
              <a:t>6.5</a:t>
            </a:r>
            <a:r>
              <a:rPr lang="ja-JP" sz="2000" kern="100" dirty="0">
                <a:solidFill>
                  <a:srgbClr val="FFFFFF"/>
                </a:solidFill>
                <a:effectLst/>
                <a:ea typeface="ＭＳ ゴシック"/>
                <a:cs typeface="Times New Roman"/>
              </a:rPr>
              <a:t>万円。それに対して収入は約</a:t>
            </a:r>
            <a:r>
              <a:rPr lang="en-US" sz="2000" b="1" kern="100" dirty="0">
                <a:solidFill>
                  <a:srgbClr val="FFFFFF"/>
                </a:solidFill>
                <a:effectLst/>
                <a:ea typeface="ＭＳ ゴシック"/>
                <a:cs typeface="Times New Roman"/>
              </a:rPr>
              <a:t>2</a:t>
            </a:r>
            <a:r>
              <a:rPr lang="en-US" altLang="ja-JP" sz="2000" b="1" kern="100" dirty="0">
                <a:solidFill>
                  <a:srgbClr val="FFFFFF"/>
                </a:solidFill>
                <a:ea typeface="ＭＳ ゴシック"/>
                <a:cs typeface="Times New Roman"/>
              </a:rPr>
              <a:t>0.5</a:t>
            </a:r>
            <a:r>
              <a:rPr lang="ja-JP" sz="2000" kern="100" dirty="0">
                <a:solidFill>
                  <a:srgbClr val="FFFFFF"/>
                </a:solidFill>
                <a:effectLst/>
                <a:ea typeface="ＭＳ ゴシック"/>
                <a:cs typeface="Times New Roman"/>
              </a:rPr>
              <a:t>万円</a:t>
            </a:r>
            <a:r>
              <a:rPr lang="ja-JP" altLang="en-US" sz="2000" kern="100" dirty="0">
                <a:solidFill>
                  <a:srgbClr val="FFFFFF"/>
                </a:solidFill>
                <a:effectLst/>
                <a:ea typeface="ＭＳ ゴシック"/>
                <a:cs typeface="Times New Roman"/>
              </a:rPr>
              <a:t>。</a:t>
            </a:r>
            <a:endParaRPr lang="ja-JP" sz="2000" kern="100" dirty="0">
              <a:effectLst/>
              <a:ea typeface="ＭＳ 明朝"/>
              <a:cs typeface="Times New Roman"/>
            </a:endParaRPr>
          </a:p>
        </p:txBody>
      </p:sp>
      <p:cxnSp>
        <p:nvCxnSpPr>
          <p:cNvPr id="26" name="直線矢印コネクタ 25">
            <a:extLst>
              <a:ext uri="{FF2B5EF4-FFF2-40B4-BE49-F238E27FC236}">
                <a16:creationId xmlns:a16="http://schemas.microsoft.com/office/drawing/2014/main" id="{144E26D0-7508-4B65-B11C-2D45714CD9C0}"/>
              </a:ext>
            </a:extLst>
          </p:cNvPr>
          <p:cNvCxnSpPr>
            <a:cxnSpLocks/>
          </p:cNvCxnSpPr>
          <p:nvPr/>
        </p:nvCxnSpPr>
        <p:spPr>
          <a:xfrm>
            <a:off x="755576" y="2826842"/>
            <a:ext cx="4248472"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27" name="テキスト ボックス 26">
            <a:extLst>
              <a:ext uri="{FF2B5EF4-FFF2-40B4-BE49-F238E27FC236}">
                <a16:creationId xmlns:a16="http://schemas.microsoft.com/office/drawing/2014/main" id="{BC042984-05F7-497F-9C54-A7B30F98C457}"/>
              </a:ext>
            </a:extLst>
          </p:cNvPr>
          <p:cNvSpPr txBox="1"/>
          <p:nvPr/>
        </p:nvSpPr>
        <p:spPr>
          <a:xfrm>
            <a:off x="2283002" y="2704925"/>
            <a:ext cx="1295400" cy="216000"/>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effectLst/>
                <a:latin typeface="ＭＳ ゴシック"/>
                <a:ea typeface="ＭＳ 明朝"/>
                <a:cs typeface="Times New Roman"/>
              </a:rPr>
              <a:t>2</a:t>
            </a:r>
            <a:r>
              <a:rPr lang="en-US" altLang="ja-JP" sz="1400" kern="100" dirty="0">
                <a:solidFill>
                  <a:schemeClr val="bg2">
                    <a:lumMod val="25000"/>
                  </a:schemeClr>
                </a:solidFill>
                <a:effectLst/>
                <a:latin typeface="ＭＳ ゴシック"/>
                <a:ea typeface="ＭＳ 明朝"/>
                <a:cs typeface="Times New Roman"/>
              </a:rPr>
              <a:t>04,587</a:t>
            </a:r>
            <a:r>
              <a:rPr lang="ja-JP" sz="1400" kern="100" dirty="0">
                <a:solidFill>
                  <a:schemeClr val="bg2">
                    <a:lumMod val="25000"/>
                  </a:schemeClr>
                </a:solidFill>
                <a:effectLst/>
                <a:latin typeface="Century"/>
                <a:ea typeface="ＭＳ ゴシック"/>
                <a:cs typeface="Times New Roman"/>
              </a:rPr>
              <a:t>円</a:t>
            </a:r>
            <a:endParaRPr lang="ja-JP" sz="1400" kern="100" dirty="0">
              <a:solidFill>
                <a:schemeClr val="bg2">
                  <a:lumMod val="25000"/>
                </a:schemeClr>
              </a:solidFill>
              <a:effectLst/>
              <a:latin typeface="Century"/>
              <a:ea typeface="ＭＳ 明朝"/>
              <a:cs typeface="Times New Roman"/>
            </a:endParaRPr>
          </a:p>
        </p:txBody>
      </p:sp>
      <p:sp>
        <p:nvSpPr>
          <p:cNvPr id="28" name="下矢印吹き出し 18">
            <a:extLst>
              <a:ext uri="{FF2B5EF4-FFF2-40B4-BE49-F238E27FC236}">
                <a16:creationId xmlns:a16="http://schemas.microsoft.com/office/drawing/2014/main" id="{90AAC789-12F1-4A26-A86F-61E559B3AF18}"/>
              </a:ext>
            </a:extLst>
          </p:cNvPr>
          <p:cNvSpPr/>
          <p:nvPr/>
        </p:nvSpPr>
        <p:spPr>
          <a:xfrm>
            <a:off x="5004792" y="2097177"/>
            <a:ext cx="1295400" cy="981075"/>
          </a:xfrm>
          <a:prstGeom prst="downArrow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900"/>
              </a:lnSpc>
              <a:spcAft>
                <a:spcPts val="0"/>
              </a:spcAft>
            </a:pPr>
            <a:r>
              <a:rPr lang="ja-JP" sz="1600" b="1" kern="100" dirty="0">
                <a:solidFill>
                  <a:srgbClr val="000000"/>
                </a:solidFill>
                <a:effectLst/>
                <a:ea typeface="ＭＳ ゴシック"/>
                <a:cs typeface="Times New Roman"/>
              </a:rPr>
              <a:t>約</a:t>
            </a:r>
            <a:r>
              <a:rPr lang="en-US" altLang="ja-JP" sz="1600" b="1" kern="100" dirty="0">
                <a:solidFill>
                  <a:srgbClr val="000000"/>
                </a:solidFill>
                <a:ea typeface="ＭＳ ゴシック"/>
                <a:cs typeface="Times New Roman"/>
              </a:rPr>
              <a:t>6</a:t>
            </a:r>
            <a:r>
              <a:rPr lang="ja-JP" sz="1600" b="1" kern="100" dirty="0">
                <a:solidFill>
                  <a:srgbClr val="000000"/>
                </a:solidFill>
                <a:effectLst/>
                <a:ea typeface="ＭＳ ゴシック"/>
                <a:cs typeface="Times New Roman"/>
              </a:rPr>
              <a:t>万円の不足</a:t>
            </a:r>
            <a:endParaRPr lang="ja-JP" sz="1050" kern="100" dirty="0">
              <a:effectLst/>
              <a:ea typeface="ＭＳ 明朝"/>
              <a:cs typeface="Times New Roman"/>
            </a:endParaRPr>
          </a:p>
        </p:txBody>
      </p:sp>
      <p:sp>
        <p:nvSpPr>
          <p:cNvPr id="29" name="右矢印 19">
            <a:extLst>
              <a:ext uri="{FF2B5EF4-FFF2-40B4-BE49-F238E27FC236}">
                <a16:creationId xmlns:a16="http://schemas.microsoft.com/office/drawing/2014/main" id="{EFCE2776-DA7E-4EEA-8A6C-08B61FF308F8}"/>
              </a:ext>
            </a:extLst>
          </p:cNvPr>
          <p:cNvSpPr/>
          <p:nvPr/>
        </p:nvSpPr>
        <p:spPr>
          <a:xfrm>
            <a:off x="6372200" y="2315245"/>
            <a:ext cx="648072" cy="358977"/>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角丸四角形 20">
            <a:extLst>
              <a:ext uri="{FF2B5EF4-FFF2-40B4-BE49-F238E27FC236}">
                <a16:creationId xmlns:a16="http://schemas.microsoft.com/office/drawing/2014/main" id="{653746AE-280C-4EA0-A046-C4087FB80E46}"/>
              </a:ext>
            </a:extLst>
          </p:cNvPr>
          <p:cNvSpPr/>
          <p:nvPr/>
        </p:nvSpPr>
        <p:spPr>
          <a:xfrm>
            <a:off x="7038645" y="2104990"/>
            <a:ext cx="1933575" cy="104527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600"/>
              </a:lnSpc>
              <a:spcAft>
                <a:spcPts val="0"/>
              </a:spcAft>
            </a:pPr>
            <a:r>
              <a:rPr lang="ja-JP" sz="1600" kern="100" dirty="0">
                <a:solidFill>
                  <a:srgbClr val="000000"/>
                </a:solidFill>
                <a:effectLst/>
                <a:ea typeface="ＭＳ ゴシック"/>
                <a:cs typeface="Times New Roman"/>
              </a:rPr>
              <a:t>現在の高齢者世帯は、この不足分を公的年金以外でカバーしている！</a:t>
            </a:r>
            <a:endParaRPr lang="ja-JP" sz="1600" kern="100" dirty="0">
              <a:effectLst/>
              <a:ea typeface="ＭＳ 明朝"/>
              <a:cs typeface="Times New Roman"/>
            </a:endParaRPr>
          </a:p>
        </p:txBody>
      </p:sp>
      <p:sp>
        <p:nvSpPr>
          <p:cNvPr id="31" name="右矢印 21">
            <a:extLst>
              <a:ext uri="{FF2B5EF4-FFF2-40B4-BE49-F238E27FC236}">
                <a16:creationId xmlns:a16="http://schemas.microsoft.com/office/drawing/2014/main" id="{E36B4514-9CF2-4662-9848-5C266CDF7F85}"/>
              </a:ext>
            </a:extLst>
          </p:cNvPr>
          <p:cNvSpPr/>
          <p:nvPr/>
        </p:nvSpPr>
        <p:spPr>
          <a:xfrm rot="5400000" flipV="1">
            <a:off x="7648702" y="3306164"/>
            <a:ext cx="628015" cy="419381"/>
          </a:xfrm>
          <a:prstGeom prst="rightArrow">
            <a:avLst/>
          </a:prstGeom>
          <a:solidFill>
            <a:sysClr val="windowText" lastClr="000000">
              <a:lumMod val="65000"/>
              <a:lumOff val="35000"/>
            </a:sysClr>
          </a:solid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2" name="グループ化 31">
            <a:extLst>
              <a:ext uri="{FF2B5EF4-FFF2-40B4-BE49-F238E27FC236}">
                <a16:creationId xmlns:a16="http://schemas.microsoft.com/office/drawing/2014/main" id="{6813F3D9-920B-4FB0-9CEB-5AEF662DA6EA}"/>
              </a:ext>
            </a:extLst>
          </p:cNvPr>
          <p:cNvGrpSpPr/>
          <p:nvPr/>
        </p:nvGrpSpPr>
        <p:grpSpPr>
          <a:xfrm>
            <a:off x="6426984" y="3720031"/>
            <a:ext cx="2745346" cy="1763978"/>
            <a:chOff x="6207855" y="4365104"/>
            <a:chExt cx="2881630" cy="1798828"/>
          </a:xfrm>
        </p:grpSpPr>
        <p:sp>
          <p:nvSpPr>
            <p:cNvPr id="33" name="雲形吹き出し 22">
              <a:extLst>
                <a:ext uri="{FF2B5EF4-FFF2-40B4-BE49-F238E27FC236}">
                  <a16:creationId xmlns:a16="http://schemas.microsoft.com/office/drawing/2014/main" id="{367AEC72-093B-437A-A794-FE83BF47A6BB}"/>
                </a:ext>
              </a:extLst>
            </p:cNvPr>
            <p:cNvSpPr/>
            <p:nvPr/>
          </p:nvSpPr>
          <p:spPr>
            <a:xfrm flipH="1">
              <a:off x="6207855" y="4365104"/>
              <a:ext cx="2881630" cy="1798828"/>
            </a:xfrm>
            <a:prstGeom prst="cloudCallout">
              <a:avLst>
                <a:gd name="adj1" fmla="val -11767"/>
                <a:gd name="adj2" fmla="val 38192"/>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p>
              <a:pPr algn="ctr">
                <a:lnSpc>
                  <a:spcPts val="1600"/>
                </a:lnSpc>
                <a:spcAft>
                  <a:spcPts val="0"/>
                </a:spcAft>
              </a:pPr>
              <a:endParaRPr lang="ja-JP" sz="1050" kern="100" dirty="0">
                <a:effectLst/>
                <a:ea typeface="ＭＳ 明朝"/>
                <a:cs typeface="Times New Roman"/>
              </a:endParaRPr>
            </a:p>
          </p:txBody>
        </p:sp>
        <p:sp>
          <p:nvSpPr>
            <p:cNvPr id="34" name="正方形/長方形 33">
              <a:extLst>
                <a:ext uri="{FF2B5EF4-FFF2-40B4-BE49-F238E27FC236}">
                  <a16:creationId xmlns:a16="http://schemas.microsoft.com/office/drawing/2014/main" id="{70BC1CF8-675F-4FC3-8BB4-5FD570175EB0}"/>
                </a:ext>
              </a:extLst>
            </p:cNvPr>
            <p:cNvSpPr/>
            <p:nvPr/>
          </p:nvSpPr>
          <p:spPr>
            <a:xfrm>
              <a:off x="6588224" y="4687010"/>
              <a:ext cx="2358211" cy="1141394"/>
            </a:xfrm>
            <a:prstGeom prst="rect">
              <a:avLst/>
            </a:prstGeom>
          </p:spPr>
          <p:txBody>
            <a:bodyPr wrap="square">
              <a:spAutoFit/>
            </a:bodyPr>
            <a:lstStyle/>
            <a:p>
              <a:pPr>
                <a:lnSpc>
                  <a:spcPts val="1600"/>
                </a:lnSpc>
                <a:spcAft>
                  <a:spcPts val="0"/>
                </a:spcAft>
              </a:pPr>
              <a:r>
                <a:rPr lang="ja-JP" altLang="en-US" sz="1600" b="1" kern="100" dirty="0">
                  <a:solidFill>
                    <a:schemeClr val="bg1"/>
                  </a:solidFill>
                  <a:ea typeface="ＭＳ ゴシック"/>
                  <a:cs typeface="Times New Roman"/>
                </a:rPr>
                <a:t>これから</a:t>
              </a:r>
              <a:r>
                <a:rPr lang="en-US" altLang="ja-JP" sz="1600" b="1" kern="100" dirty="0">
                  <a:solidFill>
                    <a:schemeClr val="bg1"/>
                  </a:solidFill>
                  <a:ea typeface="ＭＳ ゴシック"/>
                  <a:cs typeface="Times New Roman"/>
                </a:rPr>
                <a:t>60</a:t>
              </a:r>
              <a:r>
                <a:rPr lang="ja-JP" altLang="ja-JP" sz="1600" b="1" kern="100" dirty="0">
                  <a:solidFill>
                    <a:schemeClr val="bg1"/>
                  </a:solidFill>
                  <a:ea typeface="ＭＳ ゴシック"/>
                  <a:cs typeface="Times New Roman"/>
                </a:rPr>
                <a:t>歳を迎える人たちは、</a:t>
              </a:r>
              <a:endParaRPr lang="en-US" altLang="ja-JP" sz="1600" b="1" kern="100" dirty="0">
                <a:solidFill>
                  <a:schemeClr val="bg1"/>
                </a:solidFill>
                <a:ea typeface="ＭＳ ゴシック"/>
                <a:cs typeface="Times New Roman"/>
              </a:endParaRPr>
            </a:p>
            <a:p>
              <a:pPr>
                <a:lnSpc>
                  <a:spcPts val="1600"/>
                </a:lnSpc>
                <a:spcAft>
                  <a:spcPts val="0"/>
                </a:spcAft>
              </a:pPr>
              <a:r>
                <a:rPr lang="ja-JP" altLang="ja-JP" sz="1600" b="1" kern="100" dirty="0">
                  <a:solidFill>
                    <a:schemeClr val="bg1"/>
                  </a:solidFill>
                  <a:ea typeface="ＭＳ ゴシック"/>
                  <a:cs typeface="Times New Roman"/>
                </a:rPr>
                <a:t>公的年金以外でいくらカバーする必要があるのだろうか？</a:t>
              </a:r>
              <a:endParaRPr lang="ja-JP" altLang="ja-JP" sz="1600" b="1" kern="100" dirty="0">
                <a:solidFill>
                  <a:schemeClr val="bg1"/>
                </a:solidFill>
                <a:ea typeface="ＭＳ 明朝"/>
                <a:cs typeface="Times New Roman"/>
              </a:endParaRPr>
            </a:p>
          </p:txBody>
        </p:sp>
      </p:grpSp>
      <p:sp>
        <p:nvSpPr>
          <p:cNvPr id="35" name="正方形/長方形 34">
            <a:extLst>
              <a:ext uri="{FF2B5EF4-FFF2-40B4-BE49-F238E27FC236}">
                <a16:creationId xmlns:a16="http://schemas.microsoft.com/office/drawing/2014/main" id="{47EE5555-6CFE-4495-A0B8-D6E8FAAF4AD7}"/>
              </a:ext>
            </a:extLst>
          </p:cNvPr>
          <p:cNvSpPr/>
          <p:nvPr/>
        </p:nvSpPr>
        <p:spPr>
          <a:xfrm>
            <a:off x="5004048" y="6381328"/>
            <a:ext cx="4104456" cy="369332"/>
          </a:xfrm>
          <a:prstGeom prst="rect">
            <a:avLst/>
          </a:prstGeom>
        </p:spPr>
        <p:txBody>
          <a:bodyPr wrap="square">
            <a:spAutoFit/>
          </a:bodyPr>
          <a:lstStyle/>
          <a:p>
            <a:r>
              <a:rPr lang="en-US" altLang="ja-JP" sz="900" dirty="0">
                <a:latin typeface="+mn-ea"/>
              </a:rPr>
              <a:t>※</a:t>
            </a:r>
            <a:r>
              <a:rPr lang="ja-JP" altLang="en-US" sz="900" dirty="0">
                <a:latin typeface="+mn-ea"/>
              </a:rPr>
              <a:t>総務省統計局　</a:t>
            </a:r>
            <a:r>
              <a:rPr lang="zh-TW" altLang="en-US" sz="900" dirty="0">
                <a:latin typeface="+mn-ea"/>
              </a:rPr>
              <a:t>家計調査　</a:t>
            </a:r>
            <a:r>
              <a:rPr lang="en-US" altLang="zh-TW" sz="900" dirty="0">
                <a:latin typeface="+mn-ea"/>
              </a:rPr>
              <a:t>2017</a:t>
            </a:r>
            <a:r>
              <a:rPr lang="zh-TW" altLang="en-US" sz="900" dirty="0">
                <a:latin typeface="+mn-ea"/>
              </a:rPr>
              <a:t>年（平成</a:t>
            </a:r>
            <a:r>
              <a:rPr lang="en-US" altLang="zh-TW" sz="900" dirty="0">
                <a:latin typeface="+mn-ea"/>
              </a:rPr>
              <a:t>30</a:t>
            </a:r>
            <a:r>
              <a:rPr lang="zh-TW" altLang="en-US" sz="900" dirty="0">
                <a:latin typeface="+mn-ea"/>
              </a:rPr>
              <a:t>年）平均（</a:t>
            </a:r>
            <a:r>
              <a:rPr lang="en-US" altLang="zh-TW" sz="900" dirty="0">
                <a:latin typeface="+mn-ea"/>
              </a:rPr>
              <a:t>2019</a:t>
            </a:r>
            <a:r>
              <a:rPr lang="zh-TW" altLang="en-US" sz="900" dirty="0">
                <a:latin typeface="+mn-ea"/>
              </a:rPr>
              <a:t>年</a:t>
            </a:r>
            <a:r>
              <a:rPr lang="en-US" altLang="zh-TW" sz="900" dirty="0">
                <a:latin typeface="+mn-ea"/>
              </a:rPr>
              <a:t>2</a:t>
            </a:r>
            <a:r>
              <a:rPr lang="zh-TW" altLang="en-US" sz="900" dirty="0">
                <a:latin typeface="+mn-ea"/>
              </a:rPr>
              <a:t>月</a:t>
            </a:r>
            <a:r>
              <a:rPr lang="en-US" altLang="zh-TW" sz="900" dirty="0">
                <a:latin typeface="+mn-ea"/>
              </a:rPr>
              <a:t>8</a:t>
            </a:r>
            <a:r>
              <a:rPr lang="zh-TW" altLang="en-US" sz="900" dirty="0">
                <a:latin typeface="+mn-ea"/>
              </a:rPr>
              <a:t>日公表）</a:t>
            </a:r>
            <a:endParaRPr lang="en-US" altLang="zh-TW" sz="900" dirty="0">
              <a:latin typeface="+mn-ea"/>
            </a:endParaRPr>
          </a:p>
          <a:p>
            <a:r>
              <a:rPr lang="ja-JP" altLang="en-US" sz="900" dirty="0"/>
              <a:t>　</a:t>
            </a:r>
            <a:r>
              <a:rPr lang="en-US" altLang="ja-JP" sz="900" dirty="0"/>
              <a:t>https://www.e-stat.go.jp/</a:t>
            </a:r>
            <a:r>
              <a:rPr lang="ja-JP" altLang="en-US" sz="900" dirty="0"/>
              <a:t>より抽出</a:t>
            </a:r>
          </a:p>
        </p:txBody>
      </p:sp>
      <p:cxnSp>
        <p:nvCxnSpPr>
          <p:cNvPr id="20" name="直線矢印コネクタ 19">
            <a:extLst>
              <a:ext uri="{FF2B5EF4-FFF2-40B4-BE49-F238E27FC236}">
                <a16:creationId xmlns:a16="http://schemas.microsoft.com/office/drawing/2014/main" id="{DA0EA00A-2FFB-45DA-B896-B954C2734470}"/>
              </a:ext>
            </a:extLst>
          </p:cNvPr>
          <p:cNvCxnSpPr>
            <a:cxnSpLocks/>
          </p:cNvCxnSpPr>
          <p:nvPr/>
        </p:nvCxnSpPr>
        <p:spPr>
          <a:xfrm>
            <a:off x="755576" y="6309320"/>
            <a:ext cx="5472608"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1" name="テキスト ボックス 10">
            <a:extLst>
              <a:ext uri="{FF2B5EF4-FFF2-40B4-BE49-F238E27FC236}">
                <a16:creationId xmlns:a16="http://schemas.microsoft.com/office/drawing/2014/main" id="{75A7DC57-B732-4C69-BE90-5CF4639B6AF6}"/>
              </a:ext>
            </a:extLst>
          </p:cNvPr>
          <p:cNvSpPr txBox="1"/>
          <p:nvPr/>
        </p:nvSpPr>
        <p:spPr>
          <a:xfrm>
            <a:off x="2764722" y="6215211"/>
            <a:ext cx="1168333" cy="23812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en-US" sz="1400" kern="100" dirty="0">
                <a:solidFill>
                  <a:schemeClr val="bg2">
                    <a:lumMod val="25000"/>
                  </a:schemeClr>
                </a:solidFill>
                <a:effectLst/>
                <a:latin typeface="ＭＳ ゴシック"/>
                <a:ea typeface="ＭＳ 明朝"/>
                <a:cs typeface="Times New Roman"/>
              </a:rPr>
              <a:t>2</a:t>
            </a:r>
            <a:r>
              <a:rPr lang="en-US" altLang="ja-JP" sz="1400" kern="100" dirty="0">
                <a:solidFill>
                  <a:schemeClr val="bg2">
                    <a:lumMod val="25000"/>
                  </a:schemeClr>
                </a:solidFill>
                <a:effectLst/>
                <a:latin typeface="ＭＳ ゴシック"/>
                <a:ea typeface="ＭＳ 明朝"/>
                <a:cs typeface="Times New Roman"/>
              </a:rPr>
              <a:t>65,634</a:t>
            </a:r>
            <a:r>
              <a:rPr lang="ja-JP" sz="1400" kern="100" dirty="0">
                <a:solidFill>
                  <a:schemeClr val="bg2">
                    <a:lumMod val="25000"/>
                  </a:schemeClr>
                </a:solidFill>
                <a:effectLst/>
                <a:ea typeface="ＭＳ ゴシック"/>
                <a:cs typeface="Times New Roman"/>
              </a:rPr>
              <a:t>円</a:t>
            </a:r>
            <a:endParaRPr lang="ja-JP" sz="1400" kern="100" dirty="0">
              <a:solidFill>
                <a:schemeClr val="bg2">
                  <a:lumMod val="25000"/>
                </a:schemeClr>
              </a:solidFill>
              <a:effectLst/>
              <a:ea typeface="ＭＳ 明朝"/>
              <a:cs typeface="Times New Roman"/>
            </a:endParaRPr>
          </a:p>
        </p:txBody>
      </p:sp>
      <p:cxnSp>
        <p:nvCxnSpPr>
          <p:cNvPr id="22" name="直線矢印コネクタ 21">
            <a:extLst>
              <a:ext uri="{FF2B5EF4-FFF2-40B4-BE49-F238E27FC236}">
                <a16:creationId xmlns:a16="http://schemas.microsoft.com/office/drawing/2014/main" id="{27F699CD-CF7F-4103-9AB3-065BB4DF8568}"/>
              </a:ext>
            </a:extLst>
          </p:cNvPr>
          <p:cNvCxnSpPr>
            <a:cxnSpLocks/>
          </p:cNvCxnSpPr>
          <p:nvPr/>
        </p:nvCxnSpPr>
        <p:spPr>
          <a:xfrm>
            <a:off x="1331640" y="3933056"/>
            <a:ext cx="3600400" cy="0"/>
          </a:xfrm>
          <a:prstGeom prst="straightConnector1">
            <a:avLst/>
          </a:prstGeom>
          <a:noFill/>
          <a:ln w="9525" cap="flat" cmpd="sng" algn="ctr">
            <a:solidFill>
              <a:sysClr val="windowText" lastClr="000000">
                <a:shade val="95000"/>
                <a:satMod val="105000"/>
              </a:sysClr>
            </a:solidFill>
            <a:prstDash val="solid"/>
            <a:headEnd type="arrow"/>
            <a:tailEnd type="arrow"/>
          </a:ln>
          <a:effectLst/>
        </p:spPr>
      </p:cxnSp>
      <p:sp>
        <p:nvSpPr>
          <p:cNvPr id="36" name="テキスト ボックス 35">
            <a:extLst>
              <a:ext uri="{FF2B5EF4-FFF2-40B4-BE49-F238E27FC236}">
                <a16:creationId xmlns:a16="http://schemas.microsoft.com/office/drawing/2014/main" id="{D720D558-6CA5-45F2-BCAC-E9892D00BF17}"/>
              </a:ext>
            </a:extLst>
          </p:cNvPr>
          <p:cNvSpPr txBox="1"/>
          <p:nvPr/>
        </p:nvSpPr>
        <p:spPr>
          <a:xfrm>
            <a:off x="2628527" y="3773717"/>
            <a:ext cx="1295401" cy="375363"/>
          </a:xfrm>
          <a:prstGeom prst="rect">
            <a:avLst/>
          </a:prstGeom>
          <a:solidFill>
            <a:sysClr val="window" lastClr="FFFFFF"/>
          </a:solidFill>
          <a:ln w="6350">
            <a:noFill/>
          </a:ln>
          <a:effectLst/>
        </p:spPr>
        <p:txBody>
          <a:bodyPr rot="0" spcFirstLastPara="0" vert="horz" wrap="square" lIns="91440" tIns="0" rIns="91440" bIns="0" numCol="1" spcCol="0" rtlCol="0" fromWordArt="0" anchor="t" anchorCtr="0" forceAA="0" compatLnSpc="1">
            <a:prstTxWarp prst="textNoShape">
              <a:avLst/>
            </a:prstTxWarp>
            <a:noAutofit/>
          </a:bodyPr>
          <a:lstStyle/>
          <a:p>
            <a:pPr algn="ctr">
              <a:spcAft>
                <a:spcPts val="0"/>
              </a:spcAft>
            </a:pPr>
            <a:r>
              <a:rPr lang="ja-JP" altLang="en-US" sz="1100" kern="100" dirty="0">
                <a:solidFill>
                  <a:schemeClr val="bg2">
                    <a:lumMod val="25000"/>
                  </a:schemeClr>
                </a:solidFill>
                <a:effectLst/>
                <a:latin typeface="ＭＳ ゴシック"/>
                <a:ea typeface="ＭＳ 明朝"/>
                <a:cs typeface="Times New Roman"/>
              </a:rPr>
              <a:t>可処分</a:t>
            </a:r>
            <a:r>
              <a:rPr lang="ja-JP" altLang="en-US" sz="1000" kern="100" dirty="0">
                <a:solidFill>
                  <a:schemeClr val="bg2">
                    <a:lumMod val="25000"/>
                  </a:schemeClr>
                </a:solidFill>
                <a:effectLst/>
                <a:latin typeface="ＭＳ ゴシック"/>
                <a:ea typeface="ＭＳ 明朝"/>
                <a:cs typeface="Times New Roman"/>
              </a:rPr>
              <a:t>所得</a:t>
            </a:r>
            <a:endParaRPr lang="en-US" altLang="ja-JP" sz="1000" kern="100" dirty="0">
              <a:solidFill>
                <a:schemeClr val="bg2">
                  <a:lumMod val="25000"/>
                </a:schemeClr>
              </a:solidFill>
              <a:effectLst/>
              <a:latin typeface="ＭＳ ゴシック"/>
              <a:ea typeface="ＭＳ 明朝"/>
              <a:cs typeface="Times New Roman"/>
            </a:endParaRPr>
          </a:p>
          <a:p>
            <a:pPr algn="ctr">
              <a:spcAft>
                <a:spcPts val="0"/>
              </a:spcAft>
            </a:pPr>
            <a:r>
              <a:rPr lang="en-US" altLang="ja-JP" sz="1000" kern="100" dirty="0">
                <a:solidFill>
                  <a:schemeClr val="bg2">
                    <a:lumMod val="25000"/>
                  </a:schemeClr>
                </a:solidFill>
                <a:effectLst/>
                <a:latin typeface="ＭＳ ゴシック"/>
                <a:ea typeface="ＭＳ 明朝"/>
                <a:cs typeface="Times New Roman"/>
              </a:rPr>
              <a:t>176,635</a:t>
            </a:r>
            <a:r>
              <a:rPr lang="ja-JP" sz="1000" kern="100" dirty="0">
                <a:solidFill>
                  <a:schemeClr val="bg2">
                    <a:lumMod val="25000"/>
                  </a:schemeClr>
                </a:solidFill>
                <a:effectLst/>
                <a:latin typeface="Century"/>
                <a:ea typeface="ＭＳ ゴシック"/>
                <a:cs typeface="Times New Roman"/>
              </a:rPr>
              <a:t>円</a:t>
            </a:r>
            <a:endParaRPr lang="ja-JP" sz="1000" kern="100" dirty="0">
              <a:solidFill>
                <a:schemeClr val="bg2">
                  <a:lumMod val="25000"/>
                </a:schemeClr>
              </a:solidFill>
              <a:effectLst/>
              <a:latin typeface="Century"/>
              <a:ea typeface="ＭＳ 明朝"/>
              <a:cs typeface="Times New Roman"/>
            </a:endParaRPr>
          </a:p>
        </p:txBody>
      </p:sp>
    </p:spTree>
    <p:extLst>
      <p:ext uri="{BB962C8B-B14F-4D97-AF65-F5344CB8AC3E}">
        <p14:creationId xmlns:p14="http://schemas.microsoft.com/office/powerpoint/2010/main" val="2027696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Ion Boardroom</Template>
  <TotalTime>442</TotalTime>
  <Words>2344</Words>
  <Application>Microsoft Office PowerPoint</Application>
  <PresentationFormat>画面に合わせる (4:3)</PresentationFormat>
  <Paragraphs>320</Paragraphs>
  <Slides>18</Slides>
  <Notes>17</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18</vt:i4>
      </vt:variant>
    </vt:vector>
  </HeadingPairs>
  <TitlesOfParts>
    <vt:vector size="26" baseType="lpstr">
      <vt:lpstr>ＭＳ ゴシック</vt:lpstr>
      <vt:lpstr>新細明體</vt:lpstr>
      <vt:lpstr>游ゴシック</vt:lpstr>
      <vt:lpstr>游ゴシック Light</vt:lpstr>
      <vt:lpstr>Arial</vt:lpstr>
      <vt:lpstr>Calibri</vt:lpstr>
      <vt:lpstr>Century</vt:lpstr>
      <vt:lpstr>Office テーマ</vt:lpstr>
      <vt:lpstr>PowerPoint プレゼンテーション</vt:lpstr>
      <vt:lpstr>～高齢無職世帯の家計収支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Naoko Fuchigami</dc:creator>
  <cp:lastModifiedBy>貴子 柏原</cp:lastModifiedBy>
  <cp:revision>52</cp:revision>
  <cp:lastPrinted>2021-02-10T05:15:23Z</cp:lastPrinted>
  <dcterms:created xsi:type="dcterms:W3CDTF">2020-04-06T06:05:42Z</dcterms:created>
  <dcterms:modified xsi:type="dcterms:W3CDTF">2023-02-27T06:10:22Z</dcterms:modified>
</cp:coreProperties>
</file>