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345" r:id="rId3"/>
    <p:sldId id="344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/>
              <a:t> </a:t>
            </a:r>
          </a:p>
        </c:rich>
      </c:tx>
      <c:layout>
        <c:manualLayout>
          <c:xMode val="edge"/>
          <c:yMode val="edge"/>
          <c:x val="0.45345744031069424"/>
          <c:y val="1.006832188821467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448701083266467"/>
          <c:y val="0.11383287392617718"/>
          <c:w val="0.65378571645571815"/>
          <c:h val="0.715531973072706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0.2110092759321322"/>
                  <c:y val="7.504873870306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01-411E-B421-61B0D7D5D35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showLeaderLines val="0"/>
              </c:ext>
            </c:extLst>
          </c:dLbls>
          <c:val>
            <c:numRef>
              <c:f>家計BS!$E$6</c:f>
              <c:numCache>
                <c:formatCode>#,##0_);[Red]\(#,##0\)</c:formatCode>
                <c:ptCount val="1"/>
                <c:pt idx="0">
                  <c:v>585670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01-411E-B421-61B0D7D5D356}"/>
            </c:ext>
          </c:extLst>
        </c:ser>
        <c:ser>
          <c:idx val="4"/>
          <c:order val="1"/>
          <c:tx>
            <c:v>保険年金等</c:v>
          </c:tx>
          <c:spPr>
            <a:solidFill>
              <a:schemeClr val="accent4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3.674541694957096E-2"/>
                  <c:y val="-1.250797862394187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01-411E-B421-61B0D7D5D3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家計BS!$E$5</c:f>
              <c:numCache>
                <c:formatCode>#,##0_);[Red]\(#,##0\)</c:formatCode>
                <c:ptCount val="1"/>
                <c:pt idx="0">
                  <c:v>5392946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01-411E-B421-61B0D7D5D356}"/>
            </c:ext>
          </c:extLst>
        </c:ser>
        <c:ser>
          <c:idx val="1"/>
          <c:order val="2"/>
          <c:tx>
            <c:v>株式＆剰余金</c:v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301-411E-B421-61B0D7D5D356}"/>
              </c:ext>
            </c:extLst>
          </c:dPt>
          <c:dLbls>
            <c:dLbl>
              <c:idx val="0"/>
              <c:layout>
                <c:manualLayout>
                  <c:x val="3.674541694957096E-2"/>
                  <c:y val="-1.2507978623941871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01-411E-B421-61B0D7D5D35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D301-411E-B421-61B0D7D5D3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(家計BS!$E$4,家計BS!$E$10)</c:f>
              <c:numCache>
                <c:formatCode>#,##0_);[Red]\(#,##0\)</c:formatCode>
                <c:ptCount val="2"/>
                <c:pt idx="0">
                  <c:v>2816606</c:v>
                </c:pt>
                <c:pt idx="1">
                  <c:v>16298837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301-411E-B421-61B0D7D5D356}"/>
            </c:ext>
          </c:extLst>
        </c:ser>
        <c:ser>
          <c:idx val="3"/>
          <c:order val="3"/>
          <c:tx>
            <c:v>債務証券・その他の負債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301-411E-B421-61B0D7D5D356}"/>
              </c:ext>
            </c:extLst>
          </c:dPt>
          <c:dLbls>
            <c:dLbl>
              <c:idx val="0"/>
              <c:layout>
                <c:manualLayout>
                  <c:x val="4.5931771186963767E-2"/>
                  <c:y val="-4.7758288265589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301-411E-B421-61B0D7D5D356}"/>
                </c:ext>
              </c:extLst>
            </c:dLbl>
            <c:dLbl>
              <c:idx val="1"/>
              <c:layout>
                <c:manualLayout>
                  <c:x val="-1.8605381226467502E-2"/>
                  <c:y val="8.5282657617124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301-411E-B421-61B0D7D5D356}"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00206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(家計BS!$E$3,家計BS!$E$9)</c:f>
              <c:numCache>
                <c:formatCode>#,##0_);[Red]\(#,##0\)</c:formatCode>
                <c:ptCount val="2"/>
                <c:pt idx="0">
                  <c:v>258261</c:v>
                </c:pt>
                <c:pt idx="1">
                  <c:v>151969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301-411E-B421-61B0D7D5D356}"/>
            </c:ext>
          </c:extLst>
        </c:ser>
        <c:ser>
          <c:idx val="0"/>
          <c:order val="4"/>
          <c:tx>
            <c:v>現金・預金＆借入</c:v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301-411E-B421-61B0D7D5D35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53960442000396"/>
                      <c:h val="0.138204498452226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D301-411E-B421-61B0D7D5D356}"/>
                </c:ext>
              </c:extLst>
            </c:dLbl>
            <c:dLbl>
              <c:idx val="1"/>
              <c:layout>
                <c:manualLayout>
                  <c:x val="3.9807535028701935E-2"/>
                  <c:y val="-3.126994655985467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301-411E-B421-61B0D7D5D3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(家計BS!$E$2,家計BS!$E$8)</c:f>
              <c:numCache>
                <c:formatCode>#,##0_);[Red]\(#,##0\)</c:formatCode>
                <c:ptCount val="2"/>
                <c:pt idx="0">
                  <c:v>10995693</c:v>
                </c:pt>
                <c:pt idx="1">
                  <c:v>3598370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301-411E-B421-61B0D7D5D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1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  <c:majorUnit val="200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769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09209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3036BA82-C4F9-4DCE-B122-7BDD1B37805D}"/>
              </a:ext>
            </a:extLst>
          </p:cNvPr>
          <p:cNvGraphicFramePr>
            <a:graphicFrameLocks/>
          </p:cNvGraphicFramePr>
          <p:nvPr/>
        </p:nvGraphicFramePr>
        <p:xfrm>
          <a:off x="2783631" y="692697"/>
          <a:ext cx="6645336" cy="6048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45404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76352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766900" y="6165304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20,049,176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749478" y="2348880"/>
            <a:ext cx="1290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212976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49280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165304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20,049,176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447929" y="1104999"/>
            <a:ext cx="217146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ea typeface="ＭＳ ゴシック" panose="020B0609070205080204" pitchFamily="49" charset="-128"/>
              </a:rPr>
              <a:t>9</a:t>
            </a:r>
            <a:r>
              <a:rPr lang="ja-JP" altLang="en-US" dirty="0">
                <a:solidFill>
                  <a:srgbClr val="000000"/>
                </a:solidFill>
                <a:ea typeface="ＭＳ ゴシック" panose="020B0609070205080204" pitchFamily="49" charset="-128"/>
              </a:rPr>
              <a:t>月　速報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330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360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62120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1,100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307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360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330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581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475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1,031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289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28389"/>
            <a:ext cx="1152000" cy="15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1,206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7641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472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D7E5B5-0D06-76D1-7AF0-4970E627D2E3}"/>
              </a:ext>
            </a:extLst>
          </p:cNvPr>
          <p:cNvGrpSpPr/>
          <p:nvPr/>
        </p:nvGrpSpPr>
        <p:grpSpPr>
          <a:xfrm>
            <a:off x="4900415" y="1918575"/>
            <a:ext cx="2305050" cy="681328"/>
            <a:chOff x="3376415" y="1918575"/>
            <a:chExt cx="2305050" cy="68132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1C30F3B-6A0B-4073-B06E-1E98EF64D0F4}"/>
                </a:ext>
              </a:extLst>
            </p:cNvPr>
            <p:cNvSpPr/>
            <p:nvPr/>
          </p:nvSpPr>
          <p:spPr>
            <a:xfrm>
              <a:off x="3376415" y="2076028"/>
              <a:ext cx="1152525" cy="523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証券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245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644D2EC-24A5-4A04-9843-AD5C154ED917}"/>
                </a:ext>
              </a:extLst>
            </p:cNvPr>
            <p:cNvSpPr/>
            <p:nvPr/>
          </p:nvSpPr>
          <p:spPr>
            <a:xfrm>
              <a:off x="4528940" y="1918575"/>
              <a:ext cx="1152525" cy="3841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155</a:t>
              </a:r>
              <a:endPara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65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97543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524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364087"/>
            <a:ext cx="1152525" cy="13233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679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6" y="5266418"/>
            <a:ext cx="6444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10485" y="4694368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100184" y="6066559"/>
            <a:ext cx="972000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1,630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2,005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1,795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1,426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2022</a:t>
            </a:r>
            <a:r>
              <a:rPr lang="ja-JP" altLang="en-US" sz="1200" dirty="0"/>
              <a:t>年</a:t>
            </a:r>
            <a:r>
              <a:rPr lang="en-US" altLang="ja-JP" sz="1200" dirty="0"/>
              <a:t>12</a:t>
            </a:r>
            <a:r>
              <a:rPr lang="ja-JP" altLang="en-US" sz="1200" dirty="0"/>
              <a:t>月</a:t>
            </a:r>
            <a:r>
              <a:rPr lang="en-US" altLang="ja-JP" sz="1200" dirty="0"/>
              <a:t>19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4196016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280</Words>
  <Application>Microsoft Office PowerPoint</Application>
  <PresentationFormat>ワイド画面</PresentationFormat>
  <Paragraphs>78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44</cp:revision>
  <cp:lastPrinted>2020-12-28T05:35:58Z</cp:lastPrinted>
  <dcterms:created xsi:type="dcterms:W3CDTF">2019-12-26T01:19:57Z</dcterms:created>
  <dcterms:modified xsi:type="dcterms:W3CDTF">2022-12-22T02:42:48Z</dcterms:modified>
</cp:coreProperties>
</file>