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345" r:id="rId3"/>
    <p:sldId id="344" r:id="rId4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.kashiwabara@tim-con.com" initials="tc" lastIdx="1" clrIdx="0">
    <p:extLst>
      <p:ext uri="{19B8F6BF-5375-455C-9EA6-DF929625EA0E}">
        <p15:presenceInfo xmlns:p15="http://schemas.microsoft.com/office/powerpoint/2012/main" userId="53c45769c91acf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/>
              <a:t> </a:t>
            </a:r>
          </a:p>
        </c:rich>
      </c:tx>
      <c:layout>
        <c:manualLayout>
          <c:xMode val="edge"/>
          <c:yMode val="edge"/>
          <c:x val="0.45345744031069424"/>
          <c:y val="1.006832188821467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448701083266467"/>
          <c:y val="0.11383287392617718"/>
          <c:w val="0.65378571645571815"/>
          <c:h val="0.715531973072706"/>
        </c:manualLayout>
      </c:layout>
      <c:barChart>
        <c:barDir val="col"/>
        <c:grouping val="stacked"/>
        <c:varyColors val="0"/>
        <c:ser>
          <c:idx val="2"/>
          <c:order val="0"/>
          <c:tx>
            <c:v>その他</c:v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0.2110092759321322"/>
                  <c:y val="7.504873870306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01-411E-B421-61B0D7D5D35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showLeaderLines val="0"/>
              </c:ext>
            </c:extLst>
          </c:dLbls>
          <c:val>
            <c:numRef>
              <c:f>家計BS!$E$6</c:f>
              <c:numCache>
                <c:formatCode>#,##0_);[Red]\(#,##0\)</c:formatCode>
                <c:ptCount val="1"/>
                <c:pt idx="0">
                  <c:v>585670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01-411E-B421-61B0D7D5D356}"/>
            </c:ext>
          </c:extLst>
        </c:ser>
        <c:ser>
          <c:idx val="4"/>
          <c:order val="1"/>
          <c:tx>
            <c:v>保険年金等</c:v>
          </c:tx>
          <c:spPr>
            <a:solidFill>
              <a:schemeClr val="accent4">
                <a:lumMod val="20000"/>
                <a:lumOff val="8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3.674541694957096E-2"/>
                  <c:y val="-1.250797862394187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01-411E-B421-61B0D7D5D3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家計BS!$E$5</c:f>
              <c:numCache>
                <c:formatCode>#,##0_);[Red]\(#,##0\)</c:formatCode>
                <c:ptCount val="1"/>
                <c:pt idx="0">
                  <c:v>5392946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01-411E-B421-61B0D7D5D356}"/>
            </c:ext>
          </c:extLst>
        </c:ser>
        <c:ser>
          <c:idx val="1"/>
          <c:order val="2"/>
          <c:tx>
            <c:v>株式＆剰余金</c:v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1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301-411E-B421-61B0D7D5D356}"/>
              </c:ext>
            </c:extLst>
          </c:dPt>
          <c:dLbls>
            <c:dLbl>
              <c:idx val="0"/>
              <c:layout>
                <c:manualLayout>
                  <c:x val="3.674541694957096E-2"/>
                  <c:y val="-1.2507978623941871E-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301-411E-B421-61B0D7D5D35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D301-411E-B421-61B0D7D5D3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(家計BS!$E$4,家計BS!$E$10)</c:f>
              <c:numCache>
                <c:formatCode>#,##0_);[Red]\(#,##0\)</c:formatCode>
                <c:ptCount val="2"/>
                <c:pt idx="0">
                  <c:v>2816606</c:v>
                </c:pt>
                <c:pt idx="1">
                  <c:v>16298837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301-411E-B421-61B0D7D5D356}"/>
            </c:ext>
          </c:extLst>
        </c:ser>
        <c:ser>
          <c:idx val="3"/>
          <c:order val="3"/>
          <c:tx>
            <c:v>債務証券・その他の負債</c:v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301-411E-B421-61B0D7D5D356}"/>
              </c:ext>
            </c:extLst>
          </c:dPt>
          <c:dLbls>
            <c:dLbl>
              <c:idx val="0"/>
              <c:layout>
                <c:manualLayout>
                  <c:x val="4.5931771186963767E-2"/>
                  <c:y val="-4.7758288265589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301-411E-B421-61B0D7D5D356}"/>
                </c:ext>
              </c:extLst>
            </c:dLbl>
            <c:dLbl>
              <c:idx val="1"/>
              <c:layout>
                <c:manualLayout>
                  <c:x val="-1.8605381226467502E-2"/>
                  <c:y val="8.5282657617124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301-411E-B421-61B0D7D5D356}"/>
                </c:ext>
              </c:extLst>
            </c:dLbl>
            <c:spPr>
              <a:solidFill>
                <a:schemeClr val="bg1"/>
              </a:solidFill>
              <a:ln>
                <a:solidFill>
                  <a:srgbClr val="00206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(家計BS!$E$3,家計BS!$E$9)</c:f>
              <c:numCache>
                <c:formatCode>#,##0_);[Red]\(#,##0\)</c:formatCode>
                <c:ptCount val="2"/>
                <c:pt idx="0">
                  <c:v>258261</c:v>
                </c:pt>
                <c:pt idx="1">
                  <c:v>151969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301-411E-B421-61B0D7D5D356}"/>
            </c:ext>
          </c:extLst>
        </c:ser>
        <c:ser>
          <c:idx val="0"/>
          <c:order val="4"/>
          <c:tx>
            <c:v>現金・預金＆借入</c:v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301-411E-B421-61B0D7D5D35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53960442000396"/>
                      <c:h val="0.138204498452226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D301-411E-B421-61B0D7D5D356}"/>
                </c:ext>
              </c:extLst>
            </c:dLbl>
            <c:dLbl>
              <c:idx val="1"/>
              <c:layout>
                <c:manualLayout>
                  <c:x val="3.9807535028701935E-2"/>
                  <c:y val="-3.1269946559854676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301-411E-B421-61B0D7D5D3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[1]BS!$C$2:$D$2</c:f>
              <c:strCache>
                <c:ptCount val="2"/>
                <c:pt idx="0">
                  <c:v>資産</c:v>
                </c:pt>
                <c:pt idx="1">
                  <c:v>負債・純資産</c:v>
                </c:pt>
              </c:strCache>
            </c:strRef>
          </c:cat>
          <c:val>
            <c:numRef>
              <c:f>(家計BS!$E$2,家計BS!$E$8)</c:f>
              <c:numCache>
                <c:formatCode>#,##0_);[Red]\(#,##0\)</c:formatCode>
                <c:ptCount val="2"/>
                <c:pt idx="0">
                  <c:v>10995693</c:v>
                </c:pt>
                <c:pt idx="1">
                  <c:v>3598370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301-411E-B421-61B0D7D5D3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8731248"/>
        <c:axId val="408728296"/>
      </c:barChart>
      <c:catAx>
        <c:axId val="40873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408728296"/>
        <c:crosses val="autoZero"/>
        <c:auto val="1"/>
        <c:lblAlgn val="ctr"/>
        <c:lblOffset val="100"/>
        <c:noMultiLvlLbl val="0"/>
      </c:catAx>
      <c:valAx>
        <c:axId val="408728296"/>
        <c:scaling>
          <c:orientation val="minMax"/>
          <c:max val="21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731248"/>
        <c:crosses val="autoZero"/>
        <c:crossBetween val="between"/>
        <c:majorUnit val="200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73224-27AC-4AEE-8B47-253225C54695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E4C5A-928D-4416-BC90-F1273DD3E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75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17690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09209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A92F6-7DF5-40C1-AE7B-8DBF39DC5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4A2D95-B4FA-4F73-875C-2F5BC3456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4F1FB8-91E0-4344-B63F-6C046D5E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46CA-3283-4472-9CF4-DDF2D066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C8326-AE57-442A-A009-6D039083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85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DC18A-5AF2-4957-88D5-9623B383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69CF6C-E8E6-4179-8968-75594144E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786CF8-6036-4EAA-9D2C-1367E4FB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2852C5-2487-47EA-969D-B2A8BC48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B16C29-EE71-4465-A2A8-C86C0EF9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30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5121E1-D79B-446A-B0EE-0A8CECFD7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BD4D16-1BA0-4FD9-98C4-FFC4594D6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8608FB-8816-4D2C-838F-1D9CC96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B8B16F-35FC-46D3-9F52-18D4AA30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CE829-D903-492B-ABED-9176E1F9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6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9BE14C-1F8F-4DB1-ADA8-0E77821B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BCB9FD-3C8E-4C1E-B148-8F0DE86D0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79CCC-37EE-4206-8940-B212DB7F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576665-81D2-481E-B3C9-CAEDEDC8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AA5956-8BA7-4436-995F-46A1377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2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09DC0-0781-432A-A180-F44304B3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660842-9906-440B-ADE4-F15E61EA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016025-103E-4A26-8B39-5BF8FF20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8F8CE6-F079-43BE-928A-8774BA8E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C64C10-55E8-49B7-9F2E-21CE2146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28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6500D-DAB4-49D3-B068-15D45760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77B4F8-C61F-4889-B216-9D67F485C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F75E4-8989-4257-B32B-F371D85D5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D34363-C015-4AA2-ACB4-FC89AEB7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343424-C759-4C1A-895F-73004E13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85B0B3-B311-4B5C-B801-F5121744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89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9EF556-C7D2-444A-A0C2-75201E69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669CA7-77AB-49A7-BA14-DBFF5EA0F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565E7-7CD7-4C1C-B863-0BC5ACA3C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0D4D6F-0469-4EDC-96E6-227180EEE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B91BCC-DE90-43F9-9F0D-96BAF4730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ACD57A-57BA-4356-A6A2-DFB97052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70A63B-7B7C-4D79-AA6E-2A0C1246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82EA6B-6189-4199-B6DA-F0429F7A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3B7F2-1B74-4C7C-A500-39B2EA7B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2D5037-6EF0-4A18-A2E9-1C6266A8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0EDA7E-E310-4504-8901-8E97FE60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CBF5018-7129-4C41-ADF1-F8AEAC7C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9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4E8D4A-844A-4F5E-AE41-60E34E54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27A4CE-FE32-41E5-97A9-DDBA987E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F11ECB-C761-4983-A0CA-F336388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99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43191-15C6-42C8-9DBB-0F94C577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E8A865-7F12-4CDF-BEF5-B829F9BD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B24346-1F08-49E1-9980-5E61F1B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371237-B1B4-401C-B989-70A113D6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8ED9E5-6C4C-440C-99A4-EEBD812B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142890-3B12-42D3-BABC-6996DBD3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4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F61822-2489-4F99-872A-EAE29740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020018-950E-41F0-BB12-CD2C78F1F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CA9FED-5D64-4981-80DF-D9E3F8753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ECC8AE-DB1A-43C2-9091-2FABCFCD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77D258-FBB1-45A3-8896-4DEE60F3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E4D313-7C8A-48BC-9F78-89700493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6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36B9C1-32FD-4FB1-9A1E-EE215A4F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2B7C52-A687-4BFA-8CB3-9FACFFB62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4450D7-9472-43A4-8E44-6C19A9680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72E2-C859-4297-86C0-6387E4FC75A8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1F1422-E7AD-4137-AA23-38A147592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A3B77-3900-4601-90CF-02E3B6352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81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29358" y="847799"/>
            <a:ext cx="2445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1"/>
            <a:ext cx="8326152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日銀の資金統計から、マクロ的な個人（家計）の貸借対照表を作成することで、個人の財務状況や純金融資産残高を把握します。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四半期計数（速報）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73783" y="1946450"/>
            <a:ext cx="6727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四半期毎の速報は、年</a:t>
            </a:r>
            <a:r>
              <a:rPr lang="en-US" altLang="ja-JP" dirty="0"/>
              <a:t>4</a:t>
            </a:r>
            <a:r>
              <a:rPr lang="ja-JP" altLang="en-US" dirty="0"/>
              <a:t>回、翌四半期の公表日に掲載されます。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グラフ 13">
            <a:extLst>
              <a:ext uri="{FF2B5EF4-FFF2-40B4-BE49-F238E27FC236}">
                <a16:creationId xmlns:a16="http://schemas.microsoft.com/office/drawing/2014/main" id="{3036BA82-C4F9-4DCE-B122-7BDD1B37805D}"/>
              </a:ext>
            </a:extLst>
          </p:cNvPr>
          <p:cNvGraphicFramePr>
            <a:graphicFrameLocks/>
          </p:cNvGraphicFramePr>
          <p:nvPr/>
        </p:nvGraphicFramePr>
        <p:xfrm>
          <a:off x="2783631" y="692697"/>
          <a:ext cx="6645336" cy="6048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72464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631504" y="44625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4295800" y="2267580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295801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4295800" y="4571836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6845404" y="357301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601798" y="176352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8026133" y="83671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（単位：億円）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4766900" y="6165304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20,049,176</a:t>
            </a:r>
          </a:p>
          <a:p>
            <a:r>
              <a:rPr lang="ja-JP" altLang="en-US" sz="2000" dirty="0"/>
              <a:t> </a:t>
            </a:r>
            <a:endParaRPr lang="en-US" altLang="ja-JP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7690674" y="116632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2022</a:t>
            </a:r>
            <a:r>
              <a:rPr lang="ja-JP" altLang="en-US" dirty="0"/>
              <a:t>年</a:t>
            </a:r>
            <a:r>
              <a:rPr lang="en-US" altLang="ja-JP" dirty="0"/>
              <a:t>12</a:t>
            </a:r>
            <a:r>
              <a:rPr lang="ja-JP" altLang="en-US" dirty="0"/>
              <a:t>月</a:t>
            </a:r>
            <a:r>
              <a:rPr lang="en-US" altLang="ja-JP" dirty="0"/>
              <a:t>19</a:t>
            </a:r>
            <a:r>
              <a:rPr lang="ja-JP" altLang="en-US" dirty="0"/>
              <a:t>日・日銀発表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6749478" y="2348880"/>
            <a:ext cx="12907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その他の負債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4315496" y="3212976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債務証券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A0EEB6A-50A2-4DAD-8834-05BCEFB6F67C}"/>
              </a:ext>
            </a:extLst>
          </p:cNvPr>
          <p:cNvSpPr/>
          <p:nvPr/>
        </p:nvSpPr>
        <p:spPr>
          <a:xfrm>
            <a:off x="2763033" y="5949280"/>
            <a:ext cx="712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57C1A1F-70F9-4104-B7D3-92FDDD780B98}"/>
              </a:ext>
            </a:extLst>
          </p:cNvPr>
          <p:cNvSpPr/>
          <p:nvPr/>
        </p:nvSpPr>
        <p:spPr>
          <a:xfrm>
            <a:off x="6934664" y="6165304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20,049,176</a:t>
            </a:r>
          </a:p>
          <a:p>
            <a:r>
              <a:rPr lang="ja-JP" altLang="en-US" sz="2000" dirty="0"/>
              <a:t> </a:t>
            </a:r>
            <a:endParaRPr lang="en-US" altLang="ja-JP" sz="2000" dirty="0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E213C045-948D-4CAB-8F76-53BB62AE4CF6}"/>
              </a:ext>
            </a:extLst>
          </p:cNvPr>
          <p:cNvCxnSpPr/>
          <p:nvPr/>
        </p:nvCxnSpPr>
        <p:spPr>
          <a:xfrm>
            <a:off x="4295800" y="1268760"/>
            <a:ext cx="43204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5447929" y="1104999"/>
            <a:ext cx="217146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ea typeface="ＭＳ ゴシック" panose="020B0609070205080204" pitchFamily="49" charset="-128"/>
              </a:rPr>
              <a:t>9</a:t>
            </a:r>
            <a:r>
              <a:rPr lang="ja-JP" altLang="en-US" dirty="0">
                <a:solidFill>
                  <a:srgbClr val="000000"/>
                </a:solidFill>
                <a:ea typeface="ＭＳ ゴシック" panose="020B0609070205080204" pitchFamily="49" charset="-128"/>
              </a:rPr>
              <a:t>月　速報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330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2163566" y="2608569"/>
            <a:ext cx="1152525" cy="7555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360</a:t>
            </a:r>
          </a:p>
        </p:txBody>
      </p:sp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62120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5" y="44624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国内の資金の流れ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824192" y="6381329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2345" y="836713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654" y="1268761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7708702" y="1928391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1,100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7708702" y="3800054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307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7708702" y="4303291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539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8932666" y="2576091"/>
            <a:ext cx="1152525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１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8932666" y="1928389"/>
            <a:ext cx="1152525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360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7708702" y="5239916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59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716" y="1268761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2163566" y="1928390"/>
            <a:ext cx="1152525" cy="671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</a:t>
            </a:r>
            <a:endParaRPr lang="en-US" altLang="ja-JP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330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2163566" y="3364088"/>
            <a:ext cx="1152525" cy="9395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581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3316091" y="1928391"/>
            <a:ext cx="1152525" cy="799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475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3316091" y="2735657"/>
            <a:ext cx="1152525" cy="2133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1,031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3316091" y="4869161"/>
            <a:ext cx="1152525" cy="4498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289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391" y="1268761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4900415" y="1928389"/>
            <a:ext cx="1152000" cy="15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23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6052941" y="2302749"/>
            <a:ext cx="1152525" cy="2152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1,206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4900416" y="2599902"/>
            <a:ext cx="1152525" cy="7641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472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0D7E5B5-0D06-76D1-7AF0-4970E627D2E3}"/>
              </a:ext>
            </a:extLst>
          </p:cNvPr>
          <p:cNvGrpSpPr/>
          <p:nvPr/>
        </p:nvGrpSpPr>
        <p:grpSpPr>
          <a:xfrm>
            <a:off x="4900415" y="1918575"/>
            <a:ext cx="2305050" cy="681328"/>
            <a:chOff x="3376415" y="1918575"/>
            <a:chExt cx="2305050" cy="681328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81C30F3B-6A0B-4073-B06E-1E98EF64D0F4}"/>
                </a:ext>
              </a:extLst>
            </p:cNvPr>
            <p:cNvSpPr/>
            <p:nvPr/>
          </p:nvSpPr>
          <p:spPr>
            <a:xfrm>
              <a:off x="3376415" y="2076028"/>
              <a:ext cx="1152525" cy="5238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 anchorCtr="1"/>
            <a:lstStyle/>
            <a:p>
              <a:pPr algn="ctr">
                <a:lnSpc>
                  <a:spcPts val="1600"/>
                </a:lnSpc>
                <a:defRPr/>
              </a:pPr>
              <a:r>
                <a:rPr lang="ja-JP" altLang="en-US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証券　　　　　　</a:t>
              </a:r>
              <a:endPara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600"/>
                </a:lnSpc>
                <a:defRPr/>
              </a:pPr>
              <a:r>
                <a:rPr lang="en-US" altLang="ja-JP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245</a:t>
              </a: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B644D2EC-24A5-4A04-9843-AD5C154ED917}"/>
                </a:ext>
              </a:extLst>
            </p:cNvPr>
            <p:cNvSpPr/>
            <p:nvPr/>
          </p:nvSpPr>
          <p:spPr>
            <a:xfrm>
              <a:off x="4528940" y="1918575"/>
              <a:ext cx="1152525" cy="3841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 anchorCtr="1"/>
            <a:lstStyle/>
            <a:p>
              <a:pPr algn="ctr">
                <a:lnSpc>
                  <a:spcPts val="1600"/>
                </a:lnSpc>
                <a:defRPr/>
              </a:pPr>
              <a:r>
                <a:rPr lang="ja-JP" altLang="en-US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借入　　　　　　</a:t>
              </a:r>
              <a:endPara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600"/>
                </a:lnSpc>
                <a:defRPr/>
              </a:pPr>
              <a:r>
                <a:rPr lang="en-US" altLang="ja-JP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155</a:t>
              </a:r>
              <a:endPara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6052941" y="4455691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65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2163566" y="4293097"/>
            <a:ext cx="1152525" cy="97543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524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4900416" y="3364087"/>
            <a:ext cx="1152525" cy="132337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679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5405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9500990" y="5492328"/>
            <a:ext cx="7938" cy="6282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4799856" y="5231978"/>
            <a:ext cx="0" cy="57328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>
            <a:cxnSpLocks/>
          </p:cNvCxnSpPr>
          <p:nvPr/>
        </p:nvCxnSpPr>
        <p:spPr>
          <a:xfrm>
            <a:off x="4799856" y="5266418"/>
            <a:ext cx="6444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5410485" y="4694368"/>
            <a:ext cx="0" cy="568325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2622550" y="5886564"/>
            <a:ext cx="1012825" cy="793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>
            <a:cxnSpLocks/>
          </p:cNvCxnSpPr>
          <p:nvPr/>
        </p:nvCxnSpPr>
        <p:spPr>
          <a:xfrm flipV="1">
            <a:off x="2639616" y="5366121"/>
            <a:ext cx="0" cy="52838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2100184" y="6066559"/>
            <a:ext cx="972000" cy="317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2135560" y="6061794"/>
            <a:ext cx="0" cy="463550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8932666" y="2828504"/>
            <a:ext cx="1152525" cy="26638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1,630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3075211" y="5799263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513" y="764704"/>
            <a:ext cx="2449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2022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7752184" y="5517232"/>
            <a:ext cx="1440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2,005</a:t>
            </a:r>
            <a:r>
              <a:rPr lang="ja-JP" altLang="en-US" dirty="0"/>
              <a:t>兆円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FE78C1D-118C-41E4-95E9-7D033A21BAB6}"/>
              </a:ext>
            </a:extLst>
          </p:cNvPr>
          <p:cNvSpPr txBox="1"/>
          <p:nvPr/>
        </p:nvSpPr>
        <p:spPr>
          <a:xfrm>
            <a:off x="3328293" y="53732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1,795</a:t>
            </a:r>
            <a:r>
              <a:rPr lang="ja-JP" altLang="en-US" dirty="0"/>
              <a:t>兆円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01B487-7A13-48E4-9D2A-0A0AB55AF64F}"/>
              </a:ext>
            </a:extLst>
          </p:cNvPr>
          <p:cNvSpPr txBox="1"/>
          <p:nvPr/>
        </p:nvSpPr>
        <p:spPr>
          <a:xfrm>
            <a:off x="6060862" y="470184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1,426</a:t>
            </a:r>
            <a:r>
              <a:rPr lang="ja-JP" altLang="en-US" dirty="0"/>
              <a:t>兆円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B5E362-4EDE-4A33-9E46-2D13F550D1BA}"/>
              </a:ext>
            </a:extLst>
          </p:cNvPr>
          <p:cNvSpPr/>
          <p:nvPr/>
        </p:nvSpPr>
        <p:spPr>
          <a:xfrm>
            <a:off x="6629202" y="243434"/>
            <a:ext cx="4277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2022</a:t>
            </a:r>
            <a:r>
              <a:rPr lang="ja-JP" altLang="en-US" sz="1200" dirty="0"/>
              <a:t>年</a:t>
            </a:r>
            <a:r>
              <a:rPr lang="en-US" altLang="ja-JP" sz="1200" dirty="0"/>
              <a:t>12</a:t>
            </a:r>
            <a:r>
              <a:rPr lang="ja-JP" altLang="en-US" sz="1200" dirty="0"/>
              <a:t>月</a:t>
            </a:r>
            <a:r>
              <a:rPr lang="en-US" altLang="ja-JP" sz="1200" dirty="0"/>
              <a:t>19</a:t>
            </a:r>
            <a:r>
              <a:rPr lang="ja-JP" altLang="en-US" sz="1200" dirty="0"/>
              <a:t>日 </a:t>
            </a:r>
            <a:r>
              <a:rPr lang="zh-TW" altLang="en-US" sz="1200" dirty="0"/>
              <a:t>日本銀行調査統計局</a:t>
            </a:r>
            <a:r>
              <a:rPr lang="ja-JP" altLang="en-US" sz="1200" dirty="0"/>
              <a:t>発表データより作成</a:t>
            </a:r>
          </a:p>
        </p:txBody>
      </p:sp>
    </p:spTree>
    <p:extLst>
      <p:ext uri="{BB962C8B-B14F-4D97-AF65-F5344CB8AC3E}">
        <p14:creationId xmlns:p14="http://schemas.microsoft.com/office/powerpoint/2010/main" val="4196016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280</Words>
  <Application>Microsoft Office PowerPoint</Application>
  <PresentationFormat>ワイド画面</PresentationFormat>
  <Paragraphs>78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貴子 柏原</cp:lastModifiedBy>
  <cp:revision>44</cp:revision>
  <cp:lastPrinted>2020-12-28T05:35:58Z</cp:lastPrinted>
  <dcterms:created xsi:type="dcterms:W3CDTF">2019-12-26T01:19:57Z</dcterms:created>
  <dcterms:modified xsi:type="dcterms:W3CDTF">2022-12-22T02:42:48Z</dcterms:modified>
</cp:coreProperties>
</file>