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337" r:id="rId3"/>
    <p:sldId id="329" r:id="rId4"/>
    <p:sldId id="330" r:id="rId5"/>
    <p:sldId id="32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53018372703414"/>
          <c:y val="3.0125262595898282E-2"/>
          <c:w val="0.88496981627296589"/>
          <c:h val="0.870421981452895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'79-19３末'!$U$1:$AS$1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numCache>
            </c:numRef>
          </c:cat>
          <c:val>
            <c:numRef>
              <c:f>'79-19３末'!$U$2:$AS$2</c:f>
              <c:numCache>
                <c:formatCode>#,##0_);[Red]\(#,##0\)</c:formatCode>
                <c:ptCount val="25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  <c:pt idx="22" formatCode="#,##0">
                  <c:v>9999568</c:v>
                </c:pt>
                <c:pt idx="23" formatCode="#,##0">
                  <c:v>10573653</c:v>
                </c:pt>
                <c:pt idx="24" formatCode="#,##0">
                  <c:v>10880617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DC-4CE0-B145-26036135D30E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'79-19３末'!$U$1:$AS$1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numCache>
            </c:numRef>
          </c:cat>
          <c:val>
            <c:numRef>
              <c:f>'79-19３末'!$U$4:$AR$4</c:f>
              <c:numCache>
                <c:formatCode>#,##0_);[Red]\(#,##0\)</c:formatCode>
                <c:ptCount val="24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  <c:pt idx="22" formatCode="#,##0">
                  <c:v>264313</c:v>
                </c:pt>
                <c:pt idx="23" formatCode="#,##0">
                  <c:v>264987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DC-4CE0-B145-26036135D30E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'79-19３末'!$U$1:$AS$1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numCache>
            </c:numRef>
          </c:cat>
          <c:val>
            <c:numRef>
              <c:f>'79-19３末'!$U$5:$AS$5</c:f>
              <c:numCache>
                <c:formatCode>#,##0_);[Red]\(#,##0\)</c:formatCode>
                <c:ptCount val="25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  <c:pt idx="22" formatCode="#,##0">
                  <c:v>2198018</c:v>
                </c:pt>
                <c:pt idx="23" formatCode="#,##0">
                  <c:v>2940798</c:v>
                </c:pt>
                <c:pt idx="24" formatCode="#,##0">
                  <c:v>2963080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DC-4CE0-B145-26036135D30E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'79-19３末'!$U$1:$AS$1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numCache>
            </c:numRef>
          </c:cat>
          <c:val>
            <c:numRef>
              <c:f>'79-19３末'!$U$6:$AS$6</c:f>
              <c:numCache>
                <c:formatCode>#,##0_);[Red]\(#,##0\)</c:formatCode>
                <c:ptCount val="25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  <c:pt idx="22" formatCode="#,##0">
                  <c:v>5270863</c:v>
                </c:pt>
                <c:pt idx="23" formatCode="#,##0">
                  <c:v>5382593</c:v>
                </c:pt>
                <c:pt idx="24" formatCode="#,##0">
                  <c:v>5381767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DC-4CE0-B145-26036135D30E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'79-19３末'!$U$1:$AS$1</c:f>
              <c:numCache>
                <c:formatCode>General</c:formatCod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numCache>
            </c:numRef>
          </c:cat>
          <c:val>
            <c:numRef>
              <c:f>'79-19３末'!$U$13:$AS$13</c:f>
              <c:numCache>
                <c:formatCode>#,##0_);[Red]\(#,##0\)</c:formatCode>
                <c:ptCount val="25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511615</c:v>
                </c:pt>
                <c:pt idx="22" formatCode="#,##0">
                  <c:v>547813</c:v>
                </c:pt>
                <c:pt idx="23" formatCode="#,##0">
                  <c:v>517699</c:v>
                </c:pt>
                <c:pt idx="24" formatCode="#,##0">
                  <c:v>562933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DC-4CE0-B145-26036135D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家計の金融資産構成①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D-4B1C-9C23-736E0BD821FD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'79-19３末'!$B$2:$AS$2</c:f>
              <c:numCache>
                <c:formatCode>#,##0_);[Red]\(#,##0\)</c:formatCode>
                <c:ptCount val="44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  <c:pt idx="41" formatCode="#,##0">
                  <c:v>9999568</c:v>
                </c:pt>
                <c:pt idx="42" formatCode="#,##0">
                  <c:v>10573653</c:v>
                </c:pt>
                <c:pt idx="43" formatCode="#,##0">
                  <c:v>10880617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AD-4B1C-9C23-736E0BD821FD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A1AD-4B1C-9C23-736E0BD821FD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'79-19３末'!$B$4:$AS$4</c:f>
              <c:numCache>
                <c:formatCode>#,##0_);[Red]\(#,##0\)</c:formatCode>
                <c:ptCount val="44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  <c:pt idx="41" formatCode="#,##0">
                  <c:v>264313</c:v>
                </c:pt>
                <c:pt idx="42" formatCode="#,##0">
                  <c:v>264987</c:v>
                </c:pt>
                <c:pt idx="43" formatCode="#,##0">
                  <c:v>256190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AD-4B1C-9C23-736E0BD821FD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'79-19３末'!$B$5:$AS$5</c:f>
              <c:numCache>
                <c:formatCode>#,##0_);[Red]\(#,##0\)</c:formatCode>
                <c:ptCount val="44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  <c:pt idx="41" formatCode="#,##0">
                  <c:v>2198018</c:v>
                </c:pt>
                <c:pt idx="42" formatCode="#,##0">
                  <c:v>2940798</c:v>
                </c:pt>
                <c:pt idx="43" formatCode="#,##0">
                  <c:v>2963080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AD-4B1C-9C23-736E0BD821FD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'79-19３末'!$B$6:$AS$6</c:f>
              <c:numCache>
                <c:formatCode>#,##0_);[Red]\(#,##0\)</c:formatCode>
                <c:ptCount val="44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  <c:pt idx="41" formatCode="#,##0">
                  <c:v>5270863</c:v>
                </c:pt>
                <c:pt idx="42" formatCode="#,##0">
                  <c:v>5382593</c:v>
                </c:pt>
                <c:pt idx="43" formatCode="#,##0">
                  <c:v>5381767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1AD-4B1C-9C23-736E0BD821FD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A1AD-4B1C-9C23-736E0BD821FD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A1AD-4B1C-9C23-736E0BD821FD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A1AD-4B1C-9C23-736E0BD821FD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A1AD-4B1C-9C23-736E0BD821FD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A1AD-4B1C-9C23-736E0BD821FD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A1AD-4B1C-9C23-736E0BD821FD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'79-19３末'!$B$13:$AS$13</c:f>
              <c:numCache>
                <c:formatCode>#,##0_);[Red]\(#,##0\)</c:formatCode>
                <c:ptCount val="44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511615</c:v>
                </c:pt>
                <c:pt idx="41" formatCode="#,##0">
                  <c:v>547813</c:v>
                </c:pt>
                <c:pt idx="42" formatCode="#,##0">
                  <c:v>517699</c:v>
                </c:pt>
                <c:pt idx="43" formatCode="#,##0">
                  <c:v>562933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1AD-4B1C-9C23-736E0BD821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5336832895888"/>
          <c:y val="6.0185185185185182E-2"/>
          <c:w val="0.72885170603674543"/>
          <c:h val="0.87037037037037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'79-19３末'!$A$22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'79-19３末'!$B$22:$AS$22</c:f>
              <c:numCache>
                <c:formatCode>#,##0_);[Red]\(#,##0\)</c:formatCode>
                <c:ptCount val="44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  <c:pt idx="38" formatCode="#,##0">
                  <c:v>15114704</c:v>
                </c:pt>
                <c:pt idx="39" formatCode="#,##0">
                  <c:v>15306601</c:v>
                </c:pt>
                <c:pt idx="40" formatCode="#,##0">
                  <c:v>15313670</c:v>
                </c:pt>
                <c:pt idx="41" formatCode="#,##0">
                  <c:v>14848995</c:v>
                </c:pt>
                <c:pt idx="42" formatCode="#,##0">
                  <c:v>16064469</c:v>
                </c:pt>
                <c:pt idx="43" formatCode="#,##0">
                  <c:v>16317145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05-4168-A520-AA6B6317C3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9824"/>
        <c:axId val="467940152"/>
      </c:barChart>
      <c:lineChart>
        <c:grouping val="standard"/>
        <c:varyColors val="0"/>
        <c:ser>
          <c:idx val="2"/>
          <c:order val="1"/>
          <c:tx>
            <c:strRef>
              <c:f>'79-19３末'!$A$25</c:f>
              <c:strCache>
                <c:ptCount val="1"/>
                <c:pt idx="0">
                  <c:v>家計純資産比率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'79-19３末'!$B$25:$AS$25</c:f>
              <c:numCache>
                <c:formatCode>0.00%</c:formatCode>
                <c:ptCount val="44"/>
                <c:pt idx="0">
                  <c:v>0.63245186126784991</c:v>
                </c:pt>
                <c:pt idx="1">
                  <c:v>0.64188358949200608</c:v>
                </c:pt>
                <c:pt idx="2">
                  <c:v>0.64139435025012503</c:v>
                </c:pt>
                <c:pt idx="3">
                  <c:v>0.64341632639844937</c:v>
                </c:pt>
                <c:pt idx="4">
                  <c:v>0.65748773765811042</c:v>
                </c:pt>
                <c:pt idx="5">
                  <c:v>0.66098883362500715</c:v>
                </c:pt>
                <c:pt idx="6">
                  <c:v>0.67522099178591999</c:v>
                </c:pt>
                <c:pt idx="7">
                  <c:v>0.69424294873936376</c:v>
                </c:pt>
                <c:pt idx="8">
                  <c:v>0.70311299072318556</c:v>
                </c:pt>
                <c:pt idx="9">
                  <c:v>0.69849144250713779</c:v>
                </c:pt>
                <c:pt idx="10">
                  <c:v>0.67783544746434077</c:v>
                </c:pt>
                <c:pt idx="11">
                  <c:v>0.66347924355259391</c:v>
                </c:pt>
                <c:pt idx="12">
                  <c:v>0.65194620241596868</c:v>
                </c:pt>
                <c:pt idx="13">
                  <c:v>0.66279811906144825</c:v>
                </c:pt>
                <c:pt idx="14">
                  <c:v>0.67337192636767251</c:v>
                </c:pt>
                <c:pt idx="15">
                  <c:v>0.66960776527498478</c:v>
                </c:pt>
                <c:pt idx="16">
                  <c:v>0.67565359678741199</c:v>
                </c:pt>
                <c:pt idx="17">
                  <c:v>0.67207118866877458</c:v>
                </c:pt>
                <c:pt idx="18">
                  <c:v>0.67791455203623285</c:v>
                </c:pt>
                <c:pt idx="19">
                  <c:v>0.68632365146478236</c:v>
                </c:pt>
                <c:pt idx="20">
                  <c:v>0.70198023554306288</c:v>
                </c:pt>
                <c:pt idx="21">
                  <c:v>0.70227894468916308</c:v>
                </c:pt>
                <c:pt idx="22">
                  <c:v>0.71502419655324156</c:v>
                </c:pt>
                <c:pt idx="23">
                  <c:v>0.71770149551125229</c:v>
                </c:pt>
                <c:pt idx="24">
                  <c:v>0.73148188833147632</c:v>
                </c:pt>
                <c:pt idx="25">
                  <c:v>0.78908713310493195</c:v>
                </c:pt>
                <c:pt idx="26">
                  <c:v>0.80237056889023206</c:v>
                </c:pt>
                <c:pt idx="27">
                  <c:v>0.80909925011211892</c:v>
                </c:pt>
                <c:pt idx="28">
                  <c:v>0.79719550352705848</c:v>
                </c:pt>
                <c:pt idx="29">
                  <c:v>0.78964973071818434</c:v>
                </c:pt>
                <c:pt idx="30">
                  <c:v>0.80327954600650098</c:v>
                </c:pt>
                <c:pt idx="31">
                  <c:v>0.80223964467897024</c:v>
                </c:pt>
                <c:pt idx="32">
                  <c:v>0.81398079443015292</c:v>
                </c:pt>
                <c:pt idx="33">
                  <c:v>0.82035037764217011</c:v>
                </c:pt>
                <c:pt idx="34">
                  <c:v>0.82182821806568684</c:v>
                </c:pt>
                <c:pt idx="35">
                  <c:v>0.82718056633459747</c:v>
                </c:pt>
                <c:pt idx="36">
                  <c:v>0.82377924129222335</c:v>
                </c:pt>
                <c:pt idx="37">
                  <c:v>0.8246898081038172</c:v>
                </c:pt>
                <c:pt idx="38">
                  <c:v>0.8263824270969079</c:v>
                </c:pt>
                <c:pt idx="39">
                  <c:v>0.83602841685888396</c:v>
                </c:pt>
                <c:pt idx="40">
                  <c:v>0.82520153182345612</c:v>
                </c:pt>
                <c:pt idx="41">
                  <c:v>0.81228270992569984</c:v>
                </c:pt>
                <c:pt idx="42">
                  <c:v>0.81629519307429521</c:v>
                </c:pt>
                <c:pt idx="43">
                  <c:v>0.81404246443191874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05-4168-A520-AA6B6317C3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5824"/>
        <c:axId val="589236152"/>
      </c:lineChart>
      <c:catAx>
        <c:axId val="46793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valAx>
        <c:axId val="589236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235824"/>
        <c:crosses val="max"/>
        <c:crossBetween val="between"/>
      </c:valAx>
      <c:catAx>
        <c:axId val="589235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36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87081-D303-4CB1-9CBA-383DCF0B4D03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1FCC2-0D87-44DE-923D-4C961F6E75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7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33498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4363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4623C6-1958-404C-94A8-E2286E593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0B95D0-AB7B-4010-BA61-D9E912168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61C983-4A9F-4835-9615-92F1077F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9FC9A7-2896-4CFD-BA1B-D8A07E2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B9EC62-37DF-4A2A-AB24-821B4D1C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79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F796A1-C220-4741-8029-499324BE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ADA8F9-ACB8-445E-AE4D-ABCB21E18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E03D0-5181-4782-BCE8-7140D16C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D2C8F-FE7B-48DA-9D98-5F30058C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09B37F-9A1D-4E9C-A3C7-7D608480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9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4330B3-ABC7-4DA8-9184-6D1278D4F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BFAF15-6A37-4564-8C74-6E4D2D118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AF5CA-ED23-4FB2-9630-AE8D0538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D26629-1765-4F90-BE3B-BA7F81E7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3A84E3-10D5-40E5-998C-78BE84ED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4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19FC9-F98D-4CC5-A3B8-55FED3FA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2C8FA-27A1-4B81-A428-30F89C9A0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11B4A7-11E1-47B1-BAC2-A8493D83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57DEF-3899-41EC-AC08-DF5BE93D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6ABDF-2422-4BB0-9F5E-B341153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74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2D880-FDB3-4842-A141-22B177BF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9A67BE-469C-480E-BABE-FCF1ED55D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C0EA01-D29D-4822-B385-184B1387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9775FA-4055-40C2-81C5-F99EB4C9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AADE9-F798-4831-91EC-4CA7C281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7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BFCDB-F71E-44A4-B8DD-30AE8C2B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C8980B-63E0-4CEF-8E0B-8AF103CD1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3CF6DB-2D9E-401A-93C1-67E5A5EBD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DF6CD5-0879-4C62-B668-1052F0F4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DE8263-3981-4460-8031-1611A093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A496B4-F6DB-42BA-90BC-C77D39DDB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4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45C76-DCD7-4771-8AE3-8AC493FA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7BB0C4-B68A-4215-B677-09E3649E1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28BE82-4DEF-48FE-A631-01010EC81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9540F4-1040-4F0F-9249-91DDE44A9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8D74433-80A7-4D95-960B-BC790A61C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1E0098-82B1-4A00-B454-C2FD5944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FB76D7-FCAE-442D-AC58-D6FCAA45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02E84A-6333-42E5-A9A8-8FF2F08BE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8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4A2E4-0F5B-4B4F-83CA-B773CA44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3C1D85-9510-4C71-A100-BD988BA1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68013D-037A-47E7-BEC7-4731E25F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F883DC-F99D-4265-84BD-D0B061C7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E9D99D-63F3-4E6E-85E4-63D4407A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6B5996-DDEF-4348-9CA6-953F4075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8667D8-A914-4262-943F-AF9CECF2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5163-9B89-4463-9B5D-A8527048B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1B0AAC-200B-4898-AA03-1E61EACBB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FD2A7-BB75-4B58-B115-004436FCA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62513A-6E00-4740-9E71-6F32EC99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8442F0-0DAE-4F47-8867-654B6A7D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013C1F-E36C-4393-9913-9A915210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45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22CB1-6165-4E0E-82AC-C7AC0DEA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D5179A-B67D-4D07-BB75-593E39EE1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93A50E-4F7E-426E-A6D7-8A9DDA594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C0D227-6D6F-498A-97EB-095A4A75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7353F3-5DA3-40C6-9E7B-C27EFA00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7030DB-405D-48F3-B606-256962DD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995205-B5F8-49AE-9E10-8A2550D4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8D59B0-2BCC-4ED4-8E50-71F1D48B9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C07C28-0D4F-4F17-9EF4-B015D9776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10B2-3B3E-4DB3-BCEF-5D6059C15338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CF64E8-52A0-49AD-991D-E42ECA5CA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D86B39-DF50-48B2-A9EF-F45B6F357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9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03512" y="847799"/>
            <a:ext cx="270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2"/>
            <a:ext cx="7862326" cy="11230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日銀の資金統計から、総金融資産額を時系列で見ることにより、</a:t>
            </a:r>
            <a:endParaRPr lang="en-US" altLang="ja-JP" dirty="0"/>
          </a:p>
          <a:p>
            <a:r>
              <a:rPr lang="ja-JP" altLang="en-US" dirty="0"/>
              <a:t>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年度計数（確報）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97195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F959C2A-303E-2817-0140-27E6AF2D7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910" y="611398"/>
            <a:ext cx="6612459" cy="6121190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13285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744072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70080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766900" y="6165304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20,050,510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20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781343" y="2298358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408998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/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4" y="5949280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165304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20,050,510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519212" y="1105000"/>
            <a:ext cx="208866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ea typeface="ＭＳ ゴシック" panose="020B0609070205080204" pitchFamily="49" charset="-128"/>
              </a:rPr>
              <a:t>2022</a:t>
            </a:r>
            <a:r>
              <a:rPr lang="ja-JP" altLang="en-US" dirty="0">
                <a:solidFill>
                  <a:srgbClr val="000000"/>
                </a:solidFill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ea typeface="ＭＳ ゴシック" panose="020B0609070205080204" pitchFamily="49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ea typeface="ＭＳ ゴシック" panose="020B0609070205080204" pitchFamily="49" charset="-128"/>
              </a:rPr>
              <a:t>月　確報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73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696065"/>
              </p:ext>
            </p:extLst>
          </p:nvPr>
        </p:nvGraphicFramePr>
        <p:xfrm>
          <a:off x="1524000" y="795138"/>
          <a:ext cx="9234041" cy="5663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84432" y="6516054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1998-2022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736975" y="6460621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(20220920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2587085" y="2239649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2587085" y="2608981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9315018" y="1164995"/>
            <a:ext cx="144302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800" b="1" i="0" u="none" strike="noStrike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20,044,587</a:t>
            </a:r>
            <a:r>
              <a:rPr lang="ja-JP" altLang="en-US" dirty="0"/>
              <a:t> </a:t>
            </a:r>
            <a:endParaRPr lang="en-US" altLang="ja-JP" dirty="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10121406" y="1516907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53773" y="3193232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05559" y="2648145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9625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6171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sz="2400" dirty="0"/>
              <a:t>1979-2022</a:t>
            </a:r>
            <a:r>
              <a:rPr lang="ja-JP" altLang="en-US" sz="2400" dirty="0"/>
              <a:t>）</a:t>
            </a:r>
            <a:r>
              <a:rPr lang="en-US" altLang="ja-JP" sz="2400" dirty="0"/>
              <a:t>3</a:t>
            </a:r>
            <a:r>
              <a:rPr lang="ja-JP" altLang="en-US" sz="2400" dirty="0"/>
              <a:t>月末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71682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2022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日・日銀発表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19735"/>
              </p:ext>
            </p:extLst>
          </p:nvPr>
        </p:nvGraphicFramePr>
        <p:xfrm>
          <a:off x="1524000" y="825679"/>
          <a:ext cx="9185449" cy="547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511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1979-2022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2022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340768"/>
            <a:ext cx="1872208" cy="360040"/>
          </a:xfrm>
          <a:prstGeom prst="borderCallout1">
            <a:avLst>
              <a:gd name="adj1" fmla="val 24719"/>
              <a:gd name="adj2" fmla="val 105856"/>
              <a:gd name="adj3" fmla="val 261192"/>
              <a:gd name="adj4" fmla="val 140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9120336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2022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667206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2D79A64-A85D-4846-BD53-90E7540C2C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055599"/>
              </p:ext>
            </p:extLst>
          </p:nvPr>
        </p:nvGraphicFramePr>
        <p:xfrm>
          <a:off x="1524000" y="990019"/>
          <a:ext cx="9185449" cy="5049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888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281</Words>
  <Application>Microsoft Office PowerPoint</Application>
  <PresentationFormat>ワイド画面</PresentationFormat>
  <Paragraphs>57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柏原 貴子</cp:lastModifiedBy>
  <cp:revision>15</cp:revision>
  <dcterms:created xsi:type="dcterms:W3CDTF">2019-12-26T01:22:48Z</dcterms:created>
  <dcterms:modified xsi:type="dcterms:W3CDTF">2022-10-11T01:50:55Z</dcterms:modified>
</cp:coreProperties>
</file>