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5.xml" ContentType="application/vnd.openxmlformats-officedocument.themeOverrid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6.xml" ContentType="application/vnd.openxmlformats-officedocument.themeOverride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8" r:id="rId3"/>
    <p:sldId id="275" r:id="rId4"/>
    <p:sldId id="281" r:id="rId5"/>
    <p:sldId id="277" r:id="rId6"/>
    <p:sldId id="265" r:id="rId7"/>
    <p:sldId id="267" r:id="rId8"/>
    <p:sldId id="273" r:id="rId9"/>
    <p:sldId id="278" r:id="rId10"/>
    <p:sldId id="283" r:id="rId11"/>
    <p:sldId id="280" r:id="rId1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oko Fuchigami" initials="NF" lastIdx="2" clrIdx="0">
    <p:extLst>
      <p:ext uri="{19B8F6BF-5375-455C-9EA6-DF929625EA0E}">
        <p15:presenceInfo xmlns:p15="http://schemas.microsoft.com/office/powerpoint/2012/main" userId="703239b1b6edd12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9" autoAdjust="0"/>
    <p:restoredTop sz="94238" autoAdjust="0"/>
  </p:normalViewPr>
  <p:slideViewPr>
    <p:cSldViewPr snapToGrid="0">
      <p:cViewPr varScale="1">
        <p:scale>
          <a:sx n="64" d="100"/>
          <a:sy n="64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taki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taki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8.xml"/><Relationship Id="rId1" Type="http://schemas.microsoft.com/office/2011/relationships/chartStyle" Target="style8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9.xml"/><Relationship Id="rId1" Type="http://schemas.microsoft.com/office/2011/relationships/chartStyle" Target="style9.xml"/><Relationship Id="rId5" Type="http://schemas.openxmlformats.org/officeDocument/2006/relationships/chartUserShapes" Target="../drawings/drawing3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sz="2400" b="1"/>
              <a:t>企業型の加入者数の推移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0326099821076742"/>
          <c:y val="0.10230379905583474"/>
          <c:w val="0.88852123863381527"/>
          <c:h val="0.7381761906617075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企業型!$A$2</c:f>
              <c:strCache>
                <c:ptCount val="1"/>
                <c:pt idx="0">
                  <c:v>企業型の加入者数の推移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8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18F-4ABB-B0F1-9D8B085DCD51}"/>
              </c:ext>
            </c:extLst>
          </c:dPt>
          <c:dPt>
            <c:idx val="19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18F-4ABB-B0F1-9D8B085DCD51}"/>
              </c:ext>
            </c:extLst>
          </c:dPt>
          <c:dLbls>
            <c:dLbl>
              <c:idx val="18"/>
              <c:layout>
                <c:manualLayout>
                  <c:x val="-3.5574037040695763E-3"/>
                  <c:y val="-3.579217330109440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8F-4ABB-B0F1-9D8B085DCD51}"/>
                </c:ext>
              </c:extLst>
            </c:dLbl>
            <c:dLbl>
              <c:idx val="19"/>
              <c:layout>
                <c:manualLayout>
                  <c:x val="5.9290061734491202E-3"/>
                  <c:y val="-7.57951905199646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8F-4ABB-B0F1-9D8B085DCD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企業型!$B$1:$U$1</c:f>
              <c:strCache>
                <c:ptCount val="20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</c:strCache>
            </c:strRef>
          </c:cat>
          <c:val>
            <c:numRef>
              <c:f>企業型!$B$2:$U$2</c:f>
              <c:numCache>
                <c:formatCode>0.0_ "万""人"</c:formatCode>
                <c:ptCount val="20"/>
                <c:pt idx="0">
                  <c:v>8.8000000000000007</c:v>
                </c:pt>
                <c:pt idx="1">
                  <c:v>32.5</c:v>
                </c:pt>
                <c:pt idx="2">
                  <c:v>70.8</c:v>
                </c:pt>
                <c:pt idx="3">
                  <c:v>125.5</c:v>
                </c:pt>
                <c:pt idx="4">
                  <c:v>173.3</c:v>
                </c:pt>
                <c:pt idx="5">
                  <c:v>218.8</c:v>
                </c:pt>
                <c:pt idx="6">
                  <c:v>271.2</c:v>
                </c:pt>
                <c:pt idx="7">
                  <c:v>310.89999999999998</c:v>
                </c:pt>
                <c:pt idx="8">
                  <c:v>340.5</c:v>
                </c:pt>
                <c:pt idx="9">
                  <c:v>371.3</c:v>
                </c:pt>
                <c:pt idx="10">
                  <c:v>421.9</c:v>
                </c:pt>
                <c:pt idx="11">
                  <c:v>439.5</c:v>
                </c:pt>
                <c:pt idx="12">
                  <c:v>464.2</c:v>
                </c:pt>
                <c:pt idx="13">
                  <c:v>505.2</c:v>
                </c:pt>
                <c:pt idx="14">
                  <c:v>548.20000000000005</c:v>
                </c:pt>
                <c:pt idx="15">
                  <c:v>591.4</c:v>
                </c:pt>
                <c:pt idx="16">
                  <c:v>648.1</c:v>
                </c:pt>
                <c:pt idx="17">
                  <c:v>687.8</c:v>
                </c:pt>
                <c:pt idx="18">
                  <c:v>724</c:v>
                </c:pt>
                <c:pt idx="19">
                  <c:v>749.7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18F-4ABB-B0F1-9D8B085DCD51}"/>
            </c:ext>
          </c:extLst>
        </c:ser>
        <c:ser>
          <c:idx val="1"/>
          <c:order val="1"/>
          <c:tx>
            <c:strRef>
              <c:f>企業型!$A$4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18F-4ABB-B0F1-9D8B085DCD51}"/>
                </c:ext>
              </c:extLst>
            </c:dLbl>
            <c:dLbl>
              <c:idx val="11"/>
              <c:layout>
                <c:manualLayout>
                  <c:x val="1.7683233397663839E-3"/>
                  <c:y val="-1.6732527723374763E-2"/>
                </c:manualLayout>
              </c:layout>
              <c:tx>
                <c:rich>
                  <a:bodyPr/>
                  <a:lstStyle/>
                  <a:p>
                    <a:fld id="{B9671474-E1FC-4606-9F07-40E21F9FFC5A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718F-4ABB-B0F1-9D8B085DCD51}"/>
                </c:ext>
              </c:extLst>
            </c:dLbl>
            <c:dLbl>
              <c:idx val="12"/>
              <c:layout>
                <c:manualLayout>
                  <c:x val="2.9075836794742477E-3"/>
                  <c:y val="-1.6132805734308635E-2"/>
                </c:manualLayout>
              </c:layout>
              <c:tx>
                <c:rich>
                  <a:bodyPr/>
                  <a:lstStyle/>
                  <a:p>
                    <a:fld id="{784D5BF9-E77F-4F4F-B831-E7F074B74428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18F-4ABB-B0F1-9D8B085DCD51}"/>
                </c:ext>
              </c:extLst>
            </c:dLbl>
            <c:dLbl>
              <c:idx val="13"/>
              <c:layout>
                <c:manualLayout>
                  <c:x val="2.77657345979616E-3"/>
                  <c:y val="1.2916405753848883E-3"/>
                </c:manualLayout>
              </c:layout>
              <c:tx>
                <c:rich>
                  <a:bodyPr/>
                  <a:lstStyle/>
                  <a:p>
                    <a:fld id="{73F718E2-F9EF-483D-9A81-04FDA3279521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718F-4ABB-B0F1-9D8B085DCD51}"/>
                </c:ext>
              </c:extLst>
            </c:dLbl>
            <c:dLbl>
              <c:idx val="14"/>
              <c:layout>
                <c:manualLayout>
                  <c:x val="-9.301599746789085E-4"/>
                  <c:y val="1.1904197254531E-2"/>
                </c:manualLayout>
              </c:layout>
              <c:tx>
                <c:rich>
                  <a:bodyPr/>
                  <a:lstStyle/>
                  <a:p>
                    <a:fld id="{092AD326-CD6E-49CC-937F-C20A39C7D4D5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18F-4ABB-B0F1-9D8B085DCD51}"/>
                </c:ext>
              </c:extLst>
            </c:dLbl>
            <c:dLbl>
              <c:idx val="15"/>
              <c:layout>
                <c:manualLayout>
                  <c:x val="0"/>
                  <c:y val="1.2758234572214309E-2"/>
                </c:manualLayout>
              </c:layout>
              <c:tx>
                <c:rich>
                  <a:bodyPr/>
                  <a:lstStyle/>
                  <a:p>
                    <a:fld id="{15FAFC20-45C4-47B2-B82D-22B6DDBA0F9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718F-4ABB-B0F1-9D8B085DCD51}"/>
                </c:ext>
              </c:extLst>
            </c:dLbl>
            <c:dLbl>
              <c:idx val="16"/>
              <c:layout>
                <c:manualLayout>
                  <c:x val="-8.6141806823267653E-3"/>
                  <c:y val="-5.2985161025867816E-3"/>
                </c:manualLayout>
              </c:layout>
              <c:tx>
                <c:rich>
                  <a:bodyPr/>
                  <a:lstStyle/>
                  <a:p>
                    <a:fld id="{9C6E35F7-00D7-4F97-9DCA-CFDC14829210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718F-4ABB-B0F1-9D8B085DCD51}"/>
                </c:ext>
              </c:extLst>
            </c:dLbl>
            <c:dLbl>
              <c:idx val="18"/>
              <c:layout>
                <c:manualLayout>
                  <c:x val="-1.1858012346898589E-3"/>
                  <c:y val="-1.263253175332743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18F-4ABB-B0F1-9D8B085DCD51}"/>
                </c:ext>
              </c:extLst>
            </c:dLbl>
            <c:dLbl>
              <c:idx val="19"/>
              <c:layout>
                <c:manualLayout>
                  <c:x val="1.1858012346898589E-3"/>
                  <c:y val="-5.05301270133097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18F-4ABB-B0F1-9D8B085DCD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企業型!$B$1:$U$1</c:f>
              <c:strCache>
                <c:ptCount val="20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</c:strCache>
            </c:strRef>
          </c:cat>
          <c:val>
            <c:numRef>
              <c:f>企業型!$B$4:$U$4</c:f>
              <c:numCache>
                <c:formatCode>0.0_ "万""人""増"</c:formatCode>
                <c:ptCount val="20"/>
                <c:pt idx="0">
                  <c:v>8.8000000000000007</c:v>
                </c:pt>
                <c:pt idx="1">
                  <c:v>23.7</c:v>
                </c:pt>
                <c:pt idx="2">
                  <c:v>38.299999999999997</c:v>
                </c:pt>
                <c:pt idx="3">
                  <c:v>54.7</c:v>
                </c:pt>
                <c:pt idx="4">
                  <c:v>47.800000000000011</c:v>
                </c:pt>
                <c:pt idx="5">
                  <c:v>45.5</c:v>
                </c:pt>
                <c:pt idx="6">
                  <c:v>52.399999999999977</c:v>
                </c:pt>
                <c:pt idx="7">
                  <c:v>39.699999999999989</c:v>
                </c:pt>
                <c:pt idx="8">
                  <c:v>29.600000000000023</c:v>
                </c:pt>
                <c:pt idx="9">
                  <c:v>30.800000000000011</c:v>
                </c:pt>
                <c:pt idx="10">
                  <c:v>50.599999999999966</c:v>
                </c:pt>
                <c:pt idx="11">
                  <c:v>17.600000000000023</c:v>
                </c:pt>
                <c:pt idx="12">
                  <c:v>24.699999999999989</c:v>
                </c:pt>
                <c:pt idx="13">
                  <c:v>41</c:v>
                </c:pt>
                <c:pt idx="14">
                  <c:v>43.000000000000057</c:v>
                </c:pt>
                <c:pt idx="15">
                  <c:v>43.199999999999932</c:v>
                </c:pt>
                <c:pt idx="16">
                  <c:v>56.6</c:v>
                </c:pt>
                <c:pt idx="17">
                  <c:v>39.699999999999932</c:v>
                </c:pt>
                <c:pt idx="18">
                  <c:v>36.200000000000045</c:v>
                </c:pt>
                <c:pt idx="19">
                  <c:v>25.700000000000045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18F-4ABB-B0F1-9D8B085DCD5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961448"/>
        <c:axId val="428962104"/>
      </c:barChart>
      <c:catAx>
        <c:axId val="428961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2104"/>
        <c:crosses val="autoZero"/>
        <c:auto val="1"/>
        <c:lblAlgn val="ctr"/>
        <c:lblOffset val="100"/>
        <c:noMultiLvlLbl val="0"/>
      </c:catAx>
      <c:valAx>
        <c:axId val="428962104"/>
        <c:scaling>
          <c:orientation val="minMax"/>
          <c:max val="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&quot;万&quot;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1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800"/>
              <a:t>iDECO+</a:t>
            </a:r>
            <a:r>
              <a:rPr lang="ja-JP" altLang="en-US" sz="2800"/>
              <a:t>実施状況</a:t>
            </a:r>
            <a:endParaRPr lang="ja-JP" sz="28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'iDECO+実施状況'!$A$3</c:f>
              <c:strCache>
                <c:ptCount val="1"/>
                <c:pt idx="0">
                  <c:v>加入予定者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numRef>
              <c:f>'iDECO+実施状況'!$B$1:$AG$1</c:f>
              <c:numCache>
                <c:formatCode>yyyy"年"m"月"</c:formatCode>
                <c:ptCount val="32"/>
                <c:pt idx="0">
                  <c:v>43435</c:v>
                </c:pt>
                <c:pt idx="1">
                  <c:v>43466</c:v>
                </c:pt>
                <c:pt idx="2">
                  <c:v>43497</c:v>
                </c:pt>
                <c:pt idx="3">
                  <c:v>43525</c:v>
                </c:pt>
                <c:pt idx="4">
                  <c:v>43556</c:v>
                </c:pt>
                <c:pt idx="5">
                  <c:v>43586</c:v>
                </c:pt>
                <c:pt idx="6">
                  <c:v>43617</c:v>
                </c:pt>
                <c:pt idx="7">
                  <c:v>43647</c:v>
                </c:pt>
                <c:pt idx="8">
                  <c:v>43678</c:v>
                </c:pt>
                <c:pt idx="9">
                  <c:v>43709</c:v>
                </c:pt>
                <c:pt idx="10">
                  <c:v>43739</c:v>
                </c:pt>
                <c:pt idx="11">
                  <c:v>43770</c:v>
                </c:pt>
                <c:pt idx="12">
                  <c:v>43800</c:v>
                </c:pt>
                <c:pt idx="13">
                  <c:v>43831</c:v>
                </c:pt>
                <c:pt idx="14">
                  <c:v>43862</c:v>
                </c:pt>
                <c:pt idx="15">
                  <c:v>43891</c:v>
                </c:pt>
                <c:pt idx="16">
                  <c:v>43922</c:v>
                </c:pt>
                <c:pt idx="17">
                  <c:v>43952</c:v>
                </c:pt>
                <c:pt idx="18">
                  <c:v>43983</c:v>
                </c:pt>
                <c:pt idx="19">
                  <c:v>44013</c:v>
                </c:pt>
                <c:pt idx="20">
                  <c:v>44044</c:v>
                </c:pt>
                <c:pt idx="21">
                  <c:v>44075</c:v>
                </c:pt>
                <c:pt idx="22">
                  <c:v>44105</c:v>
                </c:pt>
                <c:pt idx="23">
                  <c:v>44136</c:v>
                </c:pt>
                <c:pt idx="24">
                  <c:v>44166</c:v>
                </c:pt>
                <c:pt idx="25">
                  <c:v>44197</c:v>
                </c:pt>
                <c:pt idx="26">
                  <c:v>44228</c:v>
                </c:pt>
                <c:pt idx="27">
                  <c:v>44256</c:v>
                </c:pt>
                <c:pt idx="28">
                  <c:v>44287</c:v>
                </c:pt>
                <c:pt idx="29">
                  <c:v>44317</c:v>
                </c:pt>
                <c:pt idx="30">
                  <c:v>44348</c:v>
                </c:pt>
                <c:pt idx="31">
                  <c:v>44378</c:v>
                </c:pt>
              </c:numCache>
            </c:numRef>
          </c:cat>
          <c:val>
            <c:numRef>
              <c:f>'iDECO+実施状況'!$B$3:$AG$3</c:f>
              <c:numCache>
                <c:formatCode>General</c:formatCode>
                <c:ptCount val="32"/>
                <c:pt idx="0">
                  <c:v>1077</c:v>
                </c:pt>
                <c:pt idx="1">
                  <c:v>1287</c:v>
                </c:pt>
                <c:pt idx="2">
                  <c:v>1453</c:v>
                </c:pt>
                <c:pt idx="3">
                  <c:v>2038</c:v>
                </c:pt>
                <c:pt idx="4">
                  <c:v>3004</c:v>
                </c:pt>
                <c:pt idx="5">
                  <c:v>3516</c:v>
                </c:pt>
                <c:pt idx="6">
                  <c:v>3972</c:v>
                </c:pt>
                <c:pt idx="7">
                  <c:v>4527</c:v>
                </c:pt>
                <c:pt idx="8">
                  <c:v>4999</c:v>
                </c:pt>
                <c:pt idx="9">
                  <c:v>5748</c:v>
                </c:pt>
                <c:pt idx="10">
                  <c:v>6669</c:v>
                </c:pt>
                <c:pt idx="11">
                  <c:v>7038</c:v>
                </c:pt>
                <c:pt idx="12">
                  <c:v>7476</c:v>
                </c:pt>
                <c:pt idx="13">
                  <c:v>8132</c:v>
                </c:pt>
                <c:pt idx="14">
                  <c:v>8522</c:v>
                </c:pt>
                <c:pt idx="15">
                  <c:v>9586</c:v>
                </c:pt>
                <c:pt idx="16">
                  <c:v>10429</c:v>
                </c:pt>
                <c:pt idx="17">
                  <c:v>10600</c:v>
                </c:pt>
                <c:pt idx="18">
                  <c:v>11683</c:v>
                </c:pt>
                <c:pt idx="19">
                  <c:v>12119</c:v>
                </c:pt>
                <c:pt idx="20">
                  <c:v>12389</c:v>
                </c:pt>
                <c:pt idx="21">
                  <c:v>13124</c:v>
                </c:pt>
                <c:pt idx="22">
                  <c:v>13986</c:v>
                </c:pt>
                <c:pt idx="23">
                  <c:v>14497</c:v>
                </c:pt>
                <c:pt idx="24">
                  <c:v>14901</c:v>
                </c:pt>
                <c:pt idx="25">
                  <c:v>15648</c:v>
                </c:pt>
                <c:pt idx="26">
                  <c:v>16098</c:v>
                </c:pt>
                <c:pt idx="27">
                  <c:v>17007</c:v>
                </c:pt>
                <c:pt idx="28">
                  <c:v>18230</c:v>
                </c:pt>
                <c:pt idx="29">
                  <c:v>18776</c:v>
                </c:pt>
                <c:pt idx="30">
                  <c:v>19453</c:v>
                </c:pt>
                <c:pt idx="31">
                  <c:v>20240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C4-4317-B430-F38B6E682B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21632880"/>
        <c:axId val="521627304"/>
      </c:barChart>
      <c:lineChart>
        <c:grouping val="standard"/>
        <c:varyColors val="0"/>
        <c:ser>
          <c:idx val="0"/>
          <c:order val="0"/>
          <c:tx>
            <c:strRef>
              <c:f>'iDECO+実施状況'!$A$2</c:f>
              <c:strCache>
                <c:ptCount val="1"/>
                <c:pt idx="0">
                  <c:v>事業主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6350">
                <a:solidFill>
                  <a:schemeClr val="lt2"/>
                </a:solidFill>
                <a:miter lim="800000"/>
              </a:ln>
              <a:effectLst/>
            </c:spPr>
          </c:marker>
          <c:cat>
            <c:numRef>
              <c:f>'iDECO+実施状況'!$B$1:$AG$1</c:f>
              <c:numCache>
                <c:formatCode>yyyy"年"m"月"</c:formatCode>
                <c:ptCount val="32"/>
                <c:pt idx="0">
                  <c:v>43435</c:v>
                </c:pt>
                <c:pt idx="1">
                  <c:v>43466</c:v>
                </c:pt>
                <c:pt idx="2">
                  <c:v>43497</c:v>
                </c:pt>
                <c:pt idx="3">
                  <c:v>43525</c:v>
                </c:pt>
                <c:pt idx="4">
                  <c:v>43556</c:v>
                </c:pt>
                <c:pt idx="5">
                  <c:v>43586</c:v>
                </c:pt>
                <c:pt idx="6">
                  <c:v>43617</c:v>
                </c:pt>
                <c:pt idx="7">
                  <c:v>43647</c:v>
                </c:pt>
                <c:pt idx="8">
                  <c:v>43678</c:v>
                </c:pt>
                <c:pt idx="9">
                  <c:v>43709</c:v>
                </c:pt>
                <c:pt idx="10">
                  <c:v>43739</c:v>
                </c:pt>
                <c:pt idx="11">
                  <c:v>43770</c:v>
                </c:pt>
                <c:pt idx="12">
                  <c:v>43800</c:v>
                </c:pt>
                <c:pt idx="13">
                  <c:v>43831</c:v>
                </c:pt>
                <c:pt idx="14">
                  <c:v>43862</c:v>
                </c:pt>
                <c:pt idx="15">
                  <c:v>43891</c:v>
                </c:pt>
                <c:pt idx="16">
                  <c:v>43922</c:v>
                </c:pt>
                <c:pt idx="17">
                  <c:v>43952</c:v>
                </c:pt>
                <c:pt idx="18">
                  <c:v>43983</c:v>
                </c:pt>
                <c:pt idx="19">
                  <c:v>44013</c:v>
                </c:pt>
                <c:pt idx="20">
                  <c:v>44044</c:v>
                </c:pt>
                <c:pt idx="21">
                  <c:v>44075</c:v>
                </c:pt>
                <c:pt idx="22">
                  <c:v>44105</c:v>
                </c:pt>
                <c:pt idx="23">
                  <c:v>44136</c:v>
                </c:pt>
                <c:pt idx="24">
                  <c:v>44166</c:v>
                </c:pt>
                <c:pt idx="25">
                  <c:v>44197</c:v>
                </c:pt>
                <c:pt idx="26">
                  <c:v>44228</c:v>
                </c:pt>
                <c:pt idx="27">
                  <c:v>44256</c:v>
                </c:pt>
                <c:pt idx="28">
                  <c:v>44287</c:v>
                </c:pt>
                <c:pt idx="29">
                  <c:v>44317</c:v>
                </c:pt>
                <c:pt idx="30">
                  <c:v>44348</c:v>
                </c:pt>
                <c:pt idx="31">
                  <c:v>44378</c:v>
                </c:pt>
              </c:numCache>
            </c:numRef>
          </c:cat>
          <c:val>
            <c:numRef>
              <c:f>'iDECO+実施状況'!$B$2:$AG$2</c:f>
              <c:numCache>
                <c:formatCode>General</c:formatCode>
                <c:ptCount val="32"/>
                <c:pt idx="0">
                  <c:v>160</c:v>
                </c:pt>
                <c:pt idx="1">
                  <c:v>200</c:v>
                </c:pt>
                <c:pt idx="2">
                  <c:v>232</c:v>
                </c:pt>
                <c:pt idx="3">
                  <c:v>300</c:v>
                </c:pt>
                <c:pt idx="4">
                  <c:v>415</c:v>
                </c:pt>
                <c:pt idx="5">
                  <c:v>504</c:v>
                </c:pt>
                <c:pt idx="6">
                  <c:v>567</c:v>
                </c:pt>
                <c:pt idx="7">
                  <c:v>647</c:v>
                </c:pt>
                <c:pt idx="8">
                  <c:v>730</c:v>
                </c:pt>
                <c:pt idx="9">
                  <c:v>836</c:v>
                </c:pt>
                <c:pt idx="10">
                  <c:v>967</c:v>
                </c:pt>
                <c:pt idx="11">
                  <c:v>1049</c:v>
                </c:pt>
                <c:pt idx="12">
                  <c:v>1131</c:v>
                </c:pt>
                <c:pt idx="13">
                  <c:v>1240</c:v>
                </c:pt>
                <c:pt idx="14">
                  <c:v>1306</c:v>
                </c:pt>
                <c:pt idx="15">
                  <c:v>1462</c:v>
                </c:pt>
                <c:pt idx="16">
                  <c:v>1569</c:v>
                </c:pt>
                <c:pt idx="17">
                  <c:v>1587</c:v>
                </c:pt>
                <c:pt idx="18">
                  <c:v>1785</c:v>
                </c:pt>
                <c:pt idx="19">
                  <c:v>1850</c:v>
                </c:pt>
                <c:pt idx="20">
                  <c:v>1904</c:v>
                </c:pt>
                <c:pt idx="21">
                  <c:v>2009</c:v>
                </c:pt>
                <c:pt idx="22">
                  <c:v>2157</c:v>
                </c:pt>
                <c:pt idx="23">
                  <c:v>2253</c:v>
                </c:pt>
                <c:pt idx="24">
                  <c:v>2243</c:v>
                </c:pt>
                <c:pt idx="25">
                  <c:v>2460</c:v>
                </c:pt>
                <c:pt idx="26">
                  <c:v>2547</c:v>
                </c:pt>
                <c:pt idx="27">
                  <c:v>2687</c:v>
                </c:pt>
                <c:pt idx="28">
                  <c:v>2840</c:v>
                </c:pt>
                <c:pt idx="29">
                  <c:v>2940</c:v>
                </c:pt>
                <c:pt idx="30">
                  <c:v>3048</c:v>
                </c:pt>
                <c:pt idx="31">
                  <c:v>3181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C4-4317-B430-F38B6E682B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1636160"/>
        <c:axId val="521643376"/>
      </c:lineChart>
      <c:dateAx>
        <c:axId val="521632880"/>
        <c:scaling>
          <c:orientation val="minMax"/>
        </c:scaling>
        <c:delete val="0"/>
        <c:axPos val="b"/>
        <c:numFmt formatCode="yyyy&quot;年&quot;m&quot;月&quot;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21627304"/>
        <c:crosses val="autoZero"/>
        <c:auto val="1"/>
        <c:lblOffset val="100"/>
        <c:baseTimeUnit val="months"/>
      </c:dateAx>
      <c:valAx>
        <c:axId val="521627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21632880"/>
        <c:crosses val="autoZero"/>
        <c:crossBetween val="between"/>
      </c:valAx>
      <c:valAx>
        <c:axId val="521643376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21636160"/>
        <c:crosses val="max"/>
        <c:crossBetween val="between"/>
      </c:valAx>
      <c:dateAx>
        <c:axId val="521636160"/>
        <c:scaling>
          <c:orientation val="minMax"/>
        </c:scaling>
        <c:delete val="1"/>
        <c:axPos val="b"/>
        <c:numFmt formatCode="yyyy&quot;年&quot;m&quot;月&quot;" sourceLinked="1"/>
        <c:majorTickMark val="out"/>
        <c:minorTickMark val="none"/>
        <c:tickLblPos val="nextTo"/>
        <c:crossAx val="521643376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sz="2400" b="1" dirty="0"/>
              <a:t>個人型加入者数の推移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個人型!$A$3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1.6624048148563133E-6"/>
                  <c:y val="-1.026784585766438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B1F-4DBD-A83C-D944D958D0DA}"/>
                </c:ext>
              </c:extLst>
            </c:dLbl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7B1F-4DBD-A83C-D944D958D0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個人型!$B$1:$U$1</c:f>
              <c:strCache>
                <c:ptCount val="20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</c:strCache>
            </c:strRef>
          </c:cat>
          <c:val>
            <c:numRef>
              <c:f>個人型!$B$3:$U$3</c:f>
              <c:numCache>
                <c:formatCode>General</c:formatCode>
                <c:ptCount val="20"/>
                <c:pt idx="15" formatCode="0">
                  <c:v>85075</c:v>
                </c:pt>
                <c:pt idx="16">
                  <c:v>120144</c:v>
                </c:pt>
                <c:pt idx="17">
                  <c:v>148326</c:v>
                </c:pt>
                <c:pt idx="18">
                  <c:v>177857</c:v>
                </c:pt>
                <c:pt idx="19">
                  <c:v>216848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1F-4DBD-A83C-D944D958D0DA}"/>
            </c:ext>
          </c:extLst>
        </c:ser>
        <c:ser>
          <c:idx val="2"/>
          <c:order val="1"/>
          <c:tx>
            <c:strRef>
              <c:f>個人型!$A$4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7B1F-4DBD-A83C-D944D958D0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個人型!$B$1:$U$1</c:f>
              <c:strCache>
                <c:ptCount val="20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</c:strCache>
            </c:strRef>
          </c:cat>
          <c:val>
            <c:numRef>
              <c:f>個人型!$B$4:$U$4</c:f>
              <c:numCache>
                <c:formatCode>General</c:formatCode>
                <c:ptCount val="20"/>
                <c:pt idx="15" formatCode="0">
                  <c:v>339649</c:v>
                </c:pt>
                <c:pt idx="16">
                  <c:v>710381</c:v>
                </c:pt>
                <c:pt idx="17">
                  <c:v>1024319</c:v>
                </c:pt>
                <c:pt idx="18">
                  <c:v>1331649</c:v>
                </c:pt>
                <c:pt idx="19">
                  <c:v>1647649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B1F-4DBD-A83C-D944D958D0DA}"/>
            </c:ext>
          </c:extLst>
        </c:ser>
        <c:ser>
          <c:idx val="3"/>
          <c:order val="2"/>
          <c:tx>
            <c:strRef>
              <c:f>個人型!$A$5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-2.8135647356504817E-3"/>
                  <c:y val="2.824829481597051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1F-4DBD-A83C-D944D958D0DA}"/>
                </c:ext>
              </c:extLst>
            </c:dLbl>
            <c:dLbl>
              <c:idx val="17"/>
              <c:layout>
                <c:manualLayout>
                  <c:x val="7.113142868664578E-3"/>
                  <c:y val="-3.232107612151784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B1F-4DBD-A83C-D944D958D0DA}"/>
                </c:ext>
              </c:extLst>
            </c:dLbl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7B1F-4DBD-A83C-D944D958D0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個人型!$B$1:$U$1</c:f>
              <c:strCache>
                <c:ptCount val="20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</c:strCache>
            </c:strRef>
          </c:cat>
          <c:val>
            <c:numRef>
              <c:f>個人型!$B$5:$U$5</c:f>
              <c:numCache>
                <c:formatCode>General</c:formatCode>
                <c:ptCount val="20"/>
                <c:pt idx="15" formatCode="0">
                  <c:v>6205</c:v>
                </c:pt>
                <c:pt idx="16">
                  <c:v>23198</c:v>
                </c:pt>
                <c:pt idx="17">
                  <c:v>37392</c:v>
                </c:pt>
                <c:pt idx="18">
                  <c:v>53308</c:v>
                </c:pt>
                <c:pt idx="19">
                  <c:v>74547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B1F-4DBD-A83C-D944D958D0DA}"/>
            </c:ext>
          </c:extLst>
        </c:ser>
        <c:ser>
          <c:idx val="0"/>
          <c:order val="3"/>
          <c:tx>
            <c:strRef>
              <c:f>個人型!$A$2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7B1F-4DBD-A83C-D944D958D0DA}"/>
              </c:ext>
            </c:extLst>
          </c:dPt>
          <c:dPt>
            <c:idx val="16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7B1F-4DBD-A83C-D944D958D0DA}"/>
              </c:ext>
            </c:extLst>
          </c:dPt>
          <c:dPt>
            <c:idx val="17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7B1F-4DBD-A83C-D944D958D0DA}"/>
              </c:ext>
            </c:extLst>
          </c:dPt>
          <c:dPt>
            <c:idx val="18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7B1F-4DBD-A83C-D944D958D0DA}"/>
              </c:ext>
            </c:extLst>
          </c:dPt>
          <c:dPt>
            <c:idx val="19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7B1F-4DBD-A83C-D944D958D0DA}"/>
              </c:ext>
            </c:extLst>
          </c:dPt>
          <c:dLbls>
            <c:dLbl>
              <c:idx val="1"/>
              <c:layout>
                <c:manualLayout>
                  <c:x val="0"/>
                  <c:y val="-2.800353947098888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1F-4DBD-A83C-D944D958D0DA}"/>
                </c:ext>
              </c:extLst>
            </c:dLbl>
            <c:dLbl>
              <c:idx val="2"/>
              <c:layout>
                <c:manualLayout>
                  <c:x val="4.2225082297350364E-3"/>
                  <c:y val="-3.08038934180878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B1F-4DBD-A83C-D944D958D0DA}"/>
                </c:ext>
              </c:extLst>
            </c:dLbl>
            <c:dLbl>
              <c:idx val="3"/>
              <c:layout>
                <c:manualLayout>
                  <c:x val="2.8150054864900238E-3"/>
                  <c:y val="-3.36042473651866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B1F-4DBD-A83C-D944D958D0DA}"/>
                </c:ext>
              </c:extLst>
            </c:dLbl>
            <c:dLbl>
              <c:idx val="4"/>
              <c:layout>
                <c:manualLayout>
                  <c:x val="-1.4075027432450119E-3"/>
                  <c:y val="-3.64046013122855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B1F-4DBD-A83C-D944D958D0DA}"/>
                </c:ext>
              </c:extLst>
            </c:dLbl>
            <c:dLbl>
              <c:idx val="5"/>
              <c:layout>
                <c:manualLayout>
                  <c:x val="0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B1F-4DBD-A83C-D944D958D0DA}"/>
                </c:ext>
              </c:extLst>
            </c:dLbl>
            <c:dLbl>
              <c:idx val="6"/>
              <c:layout>
                <c:manualLayout>
                  <c:x val="0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B1F-4DBD-A83C-D944D958D0DA}"/>
                </c:ext>
              </c:extLst>
            </c:dLbl>
            <c:dLbl>
              <c:idx val="7"/>
              <c:layout>
                <c:manualLayout>
                  <c:x val="0"/>
                  <c:y val="-4.20053092064834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B1F-4DBD-A83C-D944D958D0DA}"/>
                </c:ext>
              </c:extLst>
            </c:dLbl>
            <c:dLbl>
              <c:idx val="8"/>
              <c:layout>
                <c:manualLayout>
                  <c:x val="1.4075027432450119E-3"/>
                  <c:y val="-3.92049552593844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B1F-4DBD-A83C-D944D958D0DA}"/>
                </c:ext>
              </c:extLst>
            </c:dLbl>
            <c:dLbl>
              <c:idx val="9"/>
              <c:layout>
                <c:manualLayout>
                  <c:x val="0"/>
                  <c:y val="-3.08038934180878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B1F-4DBD-A83C-D944D958D0DA}"/>
                </c:ext>
              </c:extLst>
            </c:dLbl>
            <c:dLbl>
              <c:idx val="10"/>
              <c:layout>
                <c:manualLayout>
                  <c:x val="1.4075027432450119E-3"/>
                  <c:y val="-3.360424736518676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B1F-4DBD-A83C-D944D958D0DA}"/>
                </c:ext>
              </c:extLst>
            </c:dLbl>
            <c:dLbl>
              <c:idx val="11"/>
              <c:layout>
                <c:manualLayout>
                  <c:x val="1.4075027432449087E-3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B1F-4DBD-A83C-D944D958D0DA}"/>
                </c:ext>
              </c:extLst>
            </c:dLbl>
            <c:dLbl>
              <c:idx val="12"/>
              <c:layout>
                <c:manualLayout>
                  <c:x val="-1.4075027432450119E-3"/>
                  <c:y val="-4.480566315358231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B1F-4DBD-A83C-D944D958D0DA}"/>
                </c:ext>
              </c:extLst>
            </c:dLbl>
            <c:dLbl>
              <c:idx val="13"/>
              <c:layout>
                <c:manualLayout>
                  <c:x val="-1.4075027432451151E-3"/>
                  <c:y val="-5.35890725337977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B1F-4DBD-A83C-D944D958D0DA}"/>
                </c:ext>
              </c:extLst>
            </c:dLbl>
            <c:dLbl>
              <c:idx val="14"/>
              <c:layout>
                <c:manualLayout>
                  <c:x val="-9.7062275790087604E-4"/>
                  <c:y val="-6.04031936383015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B1F-4DBD-A83C-D944D958D0DA}"/>
                </c:ext>
              </c:extLst>
            </c:dLbl>
            <c:dLbl>
              <c:idx val="18"/>
              <c:layout>
                <c:manualLayout>
                  <c:x val="4.4820220995723782E-8"/>
                  <c:y val="4.37364002017380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715668315662359E-2"/>
                      <c:h val="4.606535892791617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7B1F-4DBD-A83C-D944D958D0DA}"/>
                </c:ext>
              </c:extLst>
            </c:dLbl>
            <c:dLbl>
              <c:idx val="19"/>
              <c:layout>
                <c:manualLayout>
                  <c:x val="-1.669683350722943E-16"/>
                  <c:y val="0.111527600971910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7B1F-4DBD-A83C-D944D958D0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個人型!$B$1:$U$1</c:f>
              <c:strCache>
                <c:ptCount val="20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</c:strCache>
            </c:strRef>
          </c:cat>
          <c:val>
            <c:numRef>
              <c:f>個人型!$B$2:$U$2</c:f>
              <c:numCache>
                <c:formatCode>0_ </c:formatCode>
                <c:ptCount val="20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853723</c:v>
                </c:pt>
                <c:pt idx="17" formatCode="General">
                  <c:v>1210037</c:v>
                </c:pt>
                <c:pt idx="18" formatCode="General">
                  <c:v>1562814</c:v>
                </c:pt>
                <c:pt idx="19" formatCode="General">
                  <c:v>1939044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7B1F-4DBD-A83C-D944D958D0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4176400"/>
        <c:axId val="634177384"/>
      </c:barChart>
      <c:catAx>
        <c:axId val="63417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7384"/>
        <c:crosses val="autoZero"/>
        <c:auto val="1"/>
        <c:lblAlgn val="ctr"/>
        <c:lblOffset val="100"/>
        <c:noMultiLvlLbl val="1"/>
      </c:catAx>
      <c:valAx>
        <c:axId val="634177384"/>
        <c:scaling>
          <c:orientation val="minMax"/>
          <c:max val="3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5850168456269675E-2"/>
          <c:y val="4.1868320038210449E-2"/>
          <c:w val="0.9034032368483278"/>
          <c:h val="0.7774326977865875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事業主数の推移!$A$2:$B$2</c:f>
              <c:strCache>
                <c:ptCount val="2"/>
                <c:pt idx="0">
                  <c:v>企業型年金実施事業主数の推移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7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13E-4B5D-A928-284EC2950038}"/>
              </c:ext>
            </c:extLst>
          </c:dPt>
          <c:dPt>
            <c:idx val="18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13E-4B5D-A928-284EC2950038}"/>
              </c:ext>
            </c:extLst>
          </c:dPt>
          <c:dLbls>
            <c:dLbl>
              <c:idx val="1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430655963683534E-2"/>
                      <c:h val="6.06464027117503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13E-4B5D-A928-284EC2950038}"/>
                </c:ext>
              </c:extLst>
            </c:dLbl>
            <c:dLbl>
              <c:idx val="18"/>
              <c:layout>
                <c:manualLayout>
                  <c:x val="4.3265252449341332E-3"/>
                  <c:y val="-6.38785571051164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13E-4B5D-A928-284EC29500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事業主数の推移!$C$1:$U$1</c:f>
              <c:strCache>
                <c:ptCount val="19"/>
                <c:pt idx="0">
                  <c:v>2003年3月末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  <c:pt idx="16">
                  <c:v>2019年3月末</c:v>
                </c:pt>
                <c:pt idx="17">
                  <c:v>2020年3月末</c:v>
                </c:pt>
                <c:pt idx="18">
                  <c:v>2021年3月末</c:v>
                </c:pt>
              </c:strCache>
            </c:strRef>
          </c:cat>
          <c:val>
            <c:numRef>
              <c:f>事業主数の推移!$C$2:$U$2</c:f>
              <c:numCache>
                <c:formatCode>0_ "社"</c:formatCode>
                <c:ptCount val="19"/>
                <c:pt idx="0">
                  <c:v>1318</c:v>
                </c:pt>
                <c:pt idx="1">
                  <c:v>2379</c:v>
                </c:pt>
                <c:pt idx="2">
                  <c:v>4350</c:v>
                </c:pt>
                <c:pt idx="3">
                  <c:v>6664</c:v>
                </c:pt>
                <c:pt idx="4">
                  <c:v>8667</c:v>
                </c:pt>
                <c:pt idx="5">
                  <c:v>10334</c:v>
                </c:pt>
                <c:pt idx="6">
                  <c:v>11706</c:v>
                </c:pt>
                <c:pt idx="7">
                  <c:v>12902</c:v>
                </c:pt>
                <c:pt idx="8">
                  <c:v>14628</c:v>
                </c:pt>
                <c:pt idx="9">
                  <c:v>16440</c:v>
                </c:pt>
                <c:pt idx="10">
                  <c:v>17328</c:v>
                </c:pt>
                <c:pt idx="11">
                  <c:v>18393</c:v>
                </c:pt>
                <c:pt idx="12">
                  <c:v>19832</c:v>
                </c:pt>
                <c:pt idx="13">
                  <c:v>22574</c:v>
                </c:pt>
                <c:pt idx="14">
                  <c:v>26228</c:v>
                </c:pt>
                <c:pt idx="15">
                  <c:v>30312</c:v>
                </c:pt>
                <c:pt idx="16">
                  <c:v>33138</c:v>
                </c:pt>
                <c:pt idx="17">
                  <c:v>36018</c:v>
                </c:pt>
                <c:pt idx="18">
                  <c:v>38328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3E-4B5D-A928-284EC2950038}"/>
            </c:ext>
          </c:extLst>
        </c:ser>
        <c:ser>
          <c:idx val="1"/>
          <c:order val="1"/>
          <c:tx>
            <c:strRef>
              <c:f>事業主数の推移!$A$3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4421750816446977E-3"/>
                  <c:y val="-2.5551422842046725E-2"/>
                </c:manualLayout>
              </c:layout>
              <c:tx>
                <c:rich>
                  <a:bodyPr/>
                  <a:lstStyle/>
                  <a:p>
                    <a:fld id="{42CCB2EA-30D6-4C58-AB5B-835DFEAF1AF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13E-4B5D-A928-284EC2950038}"/>
                </c:ext>
              </c:extLst>
            </c:dLbl>
            <c:dLbl>
              <c:idx val="2"/>
              <c:layout>
                <c:manualLayout>
                  <c:x val="1.4421750816447109E-3"/>
                  <c:y val="-1.3074683187505797E-2"/>
                </c:manualLayout>
              </c:layout>
              <c:tx>
                <c:rich>
                  <a:bodyPr/>
                  <a:lstStyle/>
                  <a:p>
                    <a:fld id="{A3EE9889-4978-4413-A88A-3B4A5834677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613E-4B5D-A928-284EC2950038}"/>
                </c:ext>
              </c:extLst>
            </c:dLbl>
            <c:dLbl>
              <c:idx val="3"/>
              <c:layout>
                <c:manualLayout>
                  <c:x val="2.8843501632893954E-3"/>
                  <c:y val="2.0171540583807761E-3"/>
                </c:manualLayout>
              </c:layout>
              <c:tx>
                <c:rich>
                  <a:bodyPr/>
                  <a:lstStyle/>
                  <a:p>
                    <a:fld id="{A1910A16-8A72-495D-B327-778539CD2EB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13E-4B5D-A928-284EC2950038}"/>
                </c:ext>
              </c:extLst>
            </c:dLbl>
            <c:dLbl>
              <c:idx val="4"/>
              <c:layout>
                <c:manualLayout>
                  <c:x val="0"/>
                  <c:y val="-5.9774234065921466E-4"/>
                </c:manualLayout>
              </c:layout>
              <c:tx>
                <c:rich>
                  <a:bodyPr/>
                  <a:lstStyle/>
                  <a:p>
                    <a:fld id="{9264079A-968C-465D-855D-B458D9E22CA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613E-4B5D-A928-284EC2950038}"/>
                </c:ext>
              </c:extLst>
            </c:dLbl>
            <c:dLbl>
              <c:idx val="5"/>
              <c:layout>
                <c:manualLayout>
                  <c:x val="2.8843501632894218E-3"/>
                  <c:y val="-8.0839068487672579E-3"/>
                </c:manualLayout>
              </c:layout>
              <c:tx>
                <c:rich>
                  <a:bodyPr/>
                  <a:lstStyle/>
                  <a:p>
                    <a:fld id="{94772213-F91A-4509-B41C-F9700EC50E0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13E-4B5D-A928-284EC2950038}"/>
                </c:ext>
              </c:extLst>
            </c:dLbl>
            <c:dLbl>
              <c:idx val="6"/>
              <c:layout>
                <c:manualLayout>
                  <c:x val="1.4414937390864536E-3"/>
                  <c:y val="-1.568957958654588E-2"/>
                </c:manualLayout>
              </c:layout>
              <c:tx>
                <c:rich>
                  <a:bodyPr/>
                  <a:lstStyle/>
                  <a:p>
                    <a:fld id="{2F1A5F4D-5B6C-4B96-960B-1E6FA602BC7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613E-4B5D-A928-284EC2950038}"/>
                </c:ext>
              </c:extLst>
            </c:dLbl>
            <c:dLbl>
              <c:idx val="7"/>
              <c:layout>
                <c:manualLayout>
                  <c:x val="0"/>
                  <c:y val="-1.2895219650693943E-2"/>
                </c:manualLayout>
              </c:layout>
              <c:tx>
                <c:rich>
                  <a:bodyPr/>
                  <a:lstStyle/>
                  <a:p>
                    <a:fld id="{01DA3292-71E3-4D0A-B6B6-CA65B42DAAA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613E-4B5D-A928-284EC2950038}"/>
                </c:ext>
              </c:extLst>
            </c:dLbl>
            <c:dLbl>
              <c:idx val="8"/>
              <c:layout>
                <c:manualLayout>
                  <c:x val="0"/>
                  <c:y val="-7.7551586210199818E-3"/>
                </c:manualLayout>
              </c:layout>
              <c:tx>
                <c:rich>
                  <a:bodyPr/>
                  <a:lstStyle/>
                  <a:p>
                    <a:fld id="{4E227E73-6563-4938-8D85-5B2666E5620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613E-4B5D-A928-284EC2950038}"/>
                </c:ext>
              </c:extLst>
            </c:dLbl>
            <c:dLbl>
              <c:idx val="9"/>
              <c:layout>
                <c:manualLayout>
                  <c:x val="1.441493739086348E-3"/>
                  <c:y val="-2.7344046287106653E-3"/>
                </c:manualLayout>
              </c:layout>
              <c:tx>
                <c:rich>
                  <a:bodyPr/>
                  <a:lstStyle/>
                  <a:p>
                    <a:fld id="{F28A5A92-96B0-4E3C-BBDC-D730D8B4015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613E-4B5D-A928-284EC2950038}"/>
                </c:ext>
              </c:extLst>
            </c:dLbl>
            <c:dLbl>
              <c:idx val="10"/>
              <c:layout>
                <c:manualLayout>
                  <c:x val="-6.813425582573438E-7"/>
                  <c:y val="-1.5360831358798512E-2"/>
                </c:manualLayout>
              </c:layout>
              <c:tx>
                <c:rich>
                  <a:bodyPr/>
                  <a:lstStyle/>
                  <a:p>
                    <a:fld id="{810A2C04-27AD-48FB-B218-88362336A7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613E-4B5D-A928-284EC2950038}"/>
                </c:ext>
              </c:extLst>
            </c:dLbl>
            <c:dLbl>
              <c:idx val="11"/>
              <c:layout>
                <c:manualLayout>
                  <c:x val="2.8828828828828829E-3"/>
                  <c:y val="-1.5151515151515152E-2"/>
                </c:manualLayout>
              </c:layout>
              <c:tx>
                <c:rich>
                  <a:bodyPr/>
                  <a:lstStyle/>
                  <a:p>
                    <a:fld id="{7A1CFC2E-4587-4C0E-BFF0-9E9B7A6F72B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613E-4B5D-A928-284EC2950038}"/>
                </c:ext>
              </c:extLst>
            </c:dLbl>
            <c:dLbl>
              <c:idx val="12"/>
              <c:layout>
                <c:manualLayout>
                  <c:x val="0"/>
                  <c:y val="-1.7676767676767725E-2"/>
                </c:manualLayout>
              </c:layout>
              <c:tx>
                <c:rich>
                  <a:bodyPr/>
                  <a:lstStyle/>
                  <a:p>
                    <a:fld id="{66F22998-5A1D-488E-A738-33CC69F2BD6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613E-4B5D-A928-284EC2950038}"/>
                </c:ext>
              </c:extLst>
            </c:dLbl>
            <c:dLbl>
              <c:idx val="13"/>
              <c:layout>
                <c:manualLayout>
                  <c:x val="1.4414414414414415E-3"/>
                  <c:y val="5.0505050505050041E-3"/>
                </c:manualLayout>
              </c:layout>
              <c:tx>
                <c:rich>
                  <a:bodyPr/>
                  <a:lstStyle/>
                  <a:p>
                    <a:fld id="{87DC3A16-90B8-4FBD-B95D-0D09DC43FF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613E-4B5D-A928-284EC2950038}"/>
                </c:ext>
              </c:extLst>
            </c:dLbl>
            <c:dLbl>
              <c:idx val="14"/>
              <c:layout>
                <c:manualLayout>
                  <c:x val="4.325049002724575E-3"/>
                  <c:y val="1.2357231424870064E-2"/>
                </c:manualLayout>
              </c:layout>
              <c:tx>
                <c:rich>
                  <a:bodyPr/>
                  <a:lstStyle/>
                  <a:p>
                    <a:fld id="{B67B1F30-83EC-4CF2-BB30-1FD4B05B89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613E-4B5D-A928-284EC2950038}"/>
                </c:ext>
              </c:extLst>
            </c:dLbl>
            <c:dLbl>
              <c:idx val="15"/>
              <c:layout>
                <c:manualLayout>
                  <c:x val="-1.0575828425855435E-16"/>
                  <c:y val="1.2416985539705355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2826</a:t>
                    </a:r>
                    <a:r>
                      <a:rPr lang="ja-JP" altLang="en-US"/>
                      <a:t>社増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613E-4B5D-A928-284EC2950038}"/>
                </c:ext>
              </c:extLst>
            </c:dLbl>
            <c:dLbl>
              <c:idx val="16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83B375D-7B87-4AE6-B7A1-33BC71E34EC0}" type="VALUE">
                      <a:rPr lang="ja-JP" altLang="en-US"/>
                      <a:pPr>
                        <a:defRPr/>
                      </a:pPr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621058844944933E-2"/>
                      <c:h val="6.659988423394722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613E-4B5D-A928-284EC2950038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13E-4B5D-A928-284EC2950038}"/>
                </c:ext>
              </c:extLst>
            </c:dLbl>
            <c:dLbl>
              <c:idx val="18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sng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B97F471-513B-4661-AE36-4F21DC05D00B}" type="VALUE">
                      <a:rPr lang="ja-JP" altLang="en-US" sz="1400" b="1" u="sng"/>
                      <a:pPr>
                        <a:defRPr sz="1400" b="1" u="sng"/>
                      </a:pPr>
                      <a:t>[値]</a:t>
                    </a:fld>
                    <a:r>
                      <a:rPr lang="ja-JP" altLang="en-US" sz="1400" b="1" u="sng"/>
                      <a:t>増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672856890922616E-2"/>
                      <c:h val="5.893445738133325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613E-4B5D-A928-284EC29500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事業主数の推移!$C$1:$U$1</c:f>
              <c:strCache>
                <c:ptCount val="19"/>
                <c:pt idx="0">
                  <c:v>2003年3月末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  <c:pt idx="16">
                  <c:v>2019年3月末</c:v>
                </c:pt>
                <c:pt idx="17">
                  <c:v>2020年3月末</c:v>
                </c:pt>
                <c:pt idx="18">
                  <c:v>2021年3月末</c:v>
                </c:pt>
              </c:strCache>
            </c:strRef>
          </c:cat>
          <c:val>
            <c:numRef>
              <c:f>事業主数の推移!$C$3:$U$3</c:f>
              <c:numCache>
                <c:formatCode>0_ "社"</c:formatCode>
                <c:ptCount val="19"/>
                <c:pt idx="1">
                  <c:v>1061</c:v>
                </c:pt>
                <c:pt idx="2">
                  <c:v>1971</c:v>
                </c:pt>
                <c:pt idx="3">
                  <c:v>2314</c:v>
                </c:pt>
                <c:pt idx="4">
                  <c:v>2003</c:v>
                </c:pt>
                <c:pt idx="5">
                  <c:v>1667</c:v>
                </c:pt>
                <c:pt idx="6">
                  <c:v>1372</c:v>
                </c:pt>
                <c:pt idx="7">
                  <c:v>1196</c:v>
                </c:pt>
                <c:pt idx="8">
                  <c:v>1726</c:v>
                </c:pt>
                <c:pt idx="9">
                  <c:v>1812</c:v>
                </c:pt>
                <c:pt idx="10">
                  <c:v>888</c:v>
                </c:pt>
                <c:pt idx="11">
                  <c:v>1065</c:v>
                </c:pt>
                <c:pt idx="12">
                  <c:v>1439</c:v>
                </c:pt>
                <c:pt idx="13">
                  <c:v>2742</c:v>
                </c:pt>
                <c:pt idx="14">
                  <c:v>3654</c:v>
                </c:pt>
                <c:pt idx="15">
                  <c:v>4084</c:v>
                </c:pt>
                <c:pt idx="16">
                  <c:v>2826</c:v>
                </c:pt>
                <c:pt idx="17">
                  <c:v>2880</c:v>
                </c:pt>
                <c:pt idx="18">
                  <c:v>2310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613E-4B5D-A928-284EC295003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628878048"/>
        <c:axId val="628879032"/>
      </c:barChart>
      <c:catAx>
        <c:axId val="6288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9032"/>
        <c:crosses val="autoZero"/>
        <c:auto val="1"/>
        <c:lblAlgn val="ctr"/>
        <c:lblOffset val="100"/>
        <c:noMultiLvlLbl val="0"/>
      </c:catAx>
      <c:valAx>
        <c:axId val="62887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社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承認規約数!$A$2</c:f>
              <c:strCache>
                <c:ptCount val="1"/>
                <c:pt idx="0">
                  <c:v>企業型年金承認規約数の推移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8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559-41BB-80F1-A47175B644C0}"/>
              </c:ext>
            </c:extLst>
          </c:dPt>
          <c:dPt>
            <c:idx val="19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559-41BB-80F1-A47175B644C0}"/>
              </c:ext>
            </c:extLst>
          </c:dPt>
          <c:dLbls>
            <c:dLbl>
              <c:idx val="1"/>
              <c:layout>
                <c:manualLayout>
                  <c:x val="1.9352263146448073E-3"/>
                  <c:y val="-5.64301858961846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484995277973902E-2"/>
                      <c:h val="2.65896184464545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0559-41BB-80F1-A47175B644C0}"/>
                </c:ext>
              </c:extLst>
            </c:dLbl>
            <c:dLbl>
              <c:idx val="2"/>
              <c:layout>
                <c:manualLayout>
                  <c:x val="0"/>
                  <c:y val="-8.5972278258606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559-41BB-80F1-A47175B644C0}"/>
                </c:ext>
              </c:extLst>
            </c:dLbl>
            <c:dLbl>
              <c:idx val="3"/>
              <c:layout>
                <c:manualLayout>
                  <c:x val="-5.6319918012518585E-3"/>
                  <c:y val="-0.112427235851716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559-41BB-80F1-A47175B644C0}"/>
                </c:ext>
              </c:extLst>
            </c:dLbl>
            <c:dLbl>
              <c:idx val="4"/>
              <c:layout>
                <c:manualLayout>
                  <c:x val="4.2173502432513757E-4"/>
                  <c:y val="-0.138882366976855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559-41BB-80F1-A47175B644C0}"/>
                </c:ext>
              </c:extLst>
            </c:dLbl>
            <c:dLbl>
              <c:idx val="5"/>
              <c:layout>
                <c:manualLayout>
                  <c:x val="4.2173502432508206E-4"/>
                  <c:y val="-0.167541181319277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493697510285678E-2"/>
                      <c:h val="3.540504544369970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0559-41BB-80F1-A47175B644C0}"/>
                </c:ext>
              </c:extLst>
            </c:dLbl>
            <c:dLbl>
              <c:idx val="6"/>
              <c:layout>
                <c:manualLayout>
                  <c:x val="3.4485984371135799E-3"/>
                  <c:y val="-0.183418667707858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559-41BB-80F1-A47175B644C0}"/>
                </c:ext>
              </c:extLst>
            </c:dLbl>
            <c:dLbl>
              <c:idx val="7"/>
              <c:layout>
                <c:manualLayout>
                  <c:x val="6.4754618499020776E-3"/>
                  <c:y val="-0.20634918982234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559-41BB-80F1-A47175B644C0}"/>
                </c:ext>
              </c:extLst>
            </c:dLbl>
            <c:dLbl>
              <c:idx val="8"/>
              <c:layout>
                <c:manualLayout>
                  <c:x val="0"/>
                  <c:y val="-0.224872171970239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559-41BB-80F1-A47175B644C0}"/>
                </c:ext>
              </c:extLst>
            </c:dLbl>
            <c:dLbl>
              <c:idx val="9"/>
              <c:layout>
                <c:manualLayout>
                  <c:x val="-2.1833933641382227E-3"/>
                  <c:y val="-0.242070063556105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559-41BB-80F1-A47175B644C0}"/>
                </c:ext>
              </c:extLst>
            </c:dLbl>
            <c:dLbl>
              <c:idx val="10"/>
              <c:layout>
                <c:manualLayout>
                  <c:x val="-4.5402951191827468E-3"/>
                  <c:y val="-0.266762803409904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559-41BB-80F1-A47175B644C0}"/>
                </c:ext>
              </c:extLst>
            </c:dLbl>
            <c:dLbl>
              <c:idx val="11"/>
              <c:layout>
                <c:manualLayout>
                  <c:x val="-1.5134317063942491E-3"/>
                  <c:y val="-0.276876944100995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559-41BB-80F1-A47175B644C0}"/>
                </c:ext>
              </c:extLst>
            </c:dLbl>
            <c:dLbl>
              <c:idx val="12"/>
              <c:layout>
                <c:manualLayout>
                  <c:x val="4.118560094857609E-3"/>
                  <c:y val="-0.290554912040953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559-41BB-80F1-A47175B644C0}"/>
                </c:ext>
              </c:extLst>
            </c:dLbl>
            <c:dLbl>
              <c:idx val="13"/>
              <c:layout>
                <c:manualLayout>
                  <c:x val="-8.4347004865027513E-4"/>
                  <c:y val="-0.3137085095767987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386243859131682E-2"/>
                      <c:h val="4.20166156916335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0559-41BB-80F1-A47175B644C0}"/>
                </c:ext>
              </c:extLst>
            </c:dLbl>
            <c:dLbl>
              <c:idx val="14"/>
              <c:layout>
                <c:manualLayout>
                  <c:x val="3.0268634127884981E-3"/>
                  <c:y val="-0.310415826120908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559-41BB-80F1-A47175B644C0}"/>
                </c:ext>
              </c:extLst>
            </c:dLbl>
            <c:dLbl>
              <c:idx val="15"/>
              <c:layout>
                <c:manualLayout>
                  <c:x val="3.8703334614387731E-3"/>
                  <c:y val="-0.338191362443330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559-41BB-80F1-A47175B644C0}"/>
                </c:ext>
              </c:extLst>
            </c:dLbl>
            <c:dLbl>
              <c:idx val="16"/>
              <c:layout>
                <c:manualLayout>
                  <c:x val="-1.1098370970895976E-16"/>
                  <c:y val="-0.372145680137090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559-41BB-80F1-A47175B644C0}"/>
                </c:ext>
              </c:extLst>
            </c:dLbl>
            <c:dLbl>
              <c:idx val="17"/>
              <c:layout>
                <c:manualLayout>
                  <c:x val="1.2652050729753017E-3"/>
                  <c:y val="-0.377882648966399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0559-41BB-80F1-A47175B644C0}"/>
                </c:ext>
              </c:extLst>
            </c:dLbl>
            <c:dLbl>
              <c:idx val="18"/>
              <c:layout>
                <c:manualLayout>
                  <c:x val="5.9524341523143883E-4"/>
                  <c:y val="-0.383602264592958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559-41BB-80F1-A47175B644C0}"/>
                </c:ext>
              </c:extLst>
            </c:dLbl>
            <c:dLbl>
              <c:idx val="19"/>
              <c:layout>
                <c:manualLayout>
                  <c:x val="7.5671585319710228E-3"/>
                  <c:y val="-0.385674931129476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559-41BB-80F1-A47175B644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承認規約数!$B$1:$U$1</c:f>
              <c:strCache>
                <c:ptCount val="20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　</c:v>
                </c:pt>
                <c:pt idx="19">
                  <c:v>2021年3月末　</c:v>
                </c:pt>
              </c:strCache>
            </c:strRef>
          </c:cat>
          <c:val>
            <c:numRef>
              <c:f>承認規約数!$B$2:$U$2</c:f>
              <c:numCache>
                <c:formatCode>0_ "件"</c:formatCode>
                <c:ptCount val="20"/>
                <c:pt idx="0">
                  <c:v>70</c:v>
                </c:pt>
                <c:pt idx="1">
                  <c:v>361</c:v>
                </c:pt>
                <c:pt idx="2">
                  <c:v>845</c:v>
                </c:pt>
                <c:pt idx="3">
                  <c:v>1402</c:v>
                </c:pt>
                <c:pt idx="4">
                  <c:v>1866</c:v>
                </c:pt>
                <c:pt idx="5">
                  <c:v>2313</c:v>
                </c:pt>
                <c:pt idx="6">
                  <c:v>2710</c:v>
                </c:pt>
                <c:pt idx="7">
                  <c:v>3043</c:v>
                </c:pt>
                <c:pt idx="8">
                  <c:v>3301</c:v>
                </c:pt>
                <c:pt idx="9">
                  <c:v>3705</c:v>
                </c:pt>
                <c:pt idx="10">
                  <c:v>4135</c:v>
                </c:pt>
                <c:pt idx="11">
                  <c:v>4247</c:v>
                </c:pt>
                <c:pt idx="12">
                  <c:v>4434</c:v>
                </c:pt>
                <c:pt idx="13">
                  <c:v>4635</c:v>
                </c:pt>
                <c:pt idx="14">
                  <c:v>4964</c:v>
                </c:pt>
                <c:pt idx="15">
                  <c:v>5349</c:v>
                </c:pt>
                <c:pt idx="16">
                  <c:v>5825</c:v>
                </c:pt>
                <c:pt idx="17">
                  <c:v>6161</c:v>
                </c:pt>
                <c:pt idx="18">
                  <c:v>6435</c:v>
                </c:pt>
                <c:pt idx="19">
                  <c:v>6608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0559-41BB-80F1-A47175B644C0}"/>
            </c:ext>
          </c:extLst>
        </c:ser>
        <c:ser>
          <c:idx val="1"/>
          <c:order val="1"/>
          <c:tx>
            <c:strRef>
              <c:f>承認規約数!$A$3</c:f>
              <c:strCache>
                <c:ptCount val="1"/>
                <c:pt idx="0">
                  <c:v>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4.2173502432513757E-4"/>
                  <c:y val="8.6766013750797029E-6"/>
                </c:manualLayout>
              </c:layout>
              <c:tx>
                <c:rich>
                  <a:bodyPr/>
                  <a:lstStyle/>
                  <a:p>
                    <a:fld id="{7FDE55FE-9CCF-493B-AC6F-F731A58F5DC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0559-41BB-80F1-A47175B644C0}"/>
                </c:ext>
              </c:extLst>
            </c:dLbl>
            <c:dLbl>
              <c:idx val="2"/>
              <c:layout>
                <c:manualLayout>
                  <c:x val="3.0268634127884981E-3"/>
                  <c:y val="1.2794689919958352E-2"/>
                </c:manualLayout>
              </c:layout>
              <c:tx>
                <c:rich>
                  <a:bodyPr/>
                  <a:lstStyle/>
                  <a:p>
                    <a:fld id="{35DA6164-ED70-4872-A8DF-8C5DEB11076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0559-41BB-80F1-A47175B644C0}"/>
                </c:ext>
              </c:extLst>
            </c:dLbl>
            <c:dLbl>
              <c:idx val="3"/>
              <c:layout>
                <c:manualLayout>
                  <c:x val="-2.7745927427239939E-17"/>
                  <c:y val="1.985223747857956E-2"/>
                </c:manualLayout>
              </c:layout>
              <c:tx>
                <c:rich>
                  <a:bodyPr/>
                  <a:lstStyle/>
                  <a:p>
                    <a:fld id="{82F8EB14-1E52-465E-979E-88C1A0A2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0559-41BB-80F1-A47175B644C0}"/>
                </c:ext>
              </c:extLst>
            </c:dLbl>
            <c:dLbl>
              <c:idx val="4"/>
              <c:layout>
                <c:manualLayout>
                  <c:x val="0"/>
                  <c:y val="1.8085681438580428E-2"/>
                </c:manualLayout>
              </c:layout>
              <c:tx>
                <c:rich>
                  <a:bodyPr/>
                  <a:lstStyle/>
                  <a:p>
                    <a:fld id="{1AF2D5F4-6F8F-49A3-BC70-DA84882EFF4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0559-41BB-80F1-A47175B644C0}"/>
                </c:ext>
              </c:extLst>
            </c:dLbl>
            <c:dLbl>
              <c:idx val="5"/>
              <c:layout>
                <c:manualLayout>
                  <c:x val="3.0268634127884426E-3"/>
                  <c:y val="5.3041799527124419E-3"/>
                </c:manualLayout>
              </c:layout>
              <c:tx>
                <c:rich>
                  <a:bodyPr/>
                  <a:lstStyle/>
                  <a:p>
                    <a:fld id="{8015F20C-7A7E-48A8-8933-89CAA30E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0559-41BB-80F1-A47175B644C0}"/>
                </c:ext>
              </c:extLst>
            </c:dLbl>
            <c:dLbl>
              <c:idx val="6"/>
              <c:layout>
                <c:manualLayout>
                  <c:x val="1.1785104614477106E-3"/>
                  <c:y val="4.197652979327996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DCDD394-909A-4470-9613-E49CD9F8D577}" type="VALUE">
                      <a:rPr lang="ja-JP" altLang="en-US"/>
                      <a:pPr>
                        <a:defRPr sz="800"/>
                      </a:pPr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039667998367384E-2"/>
                      <c:h val="2.950964187327823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0559-41BB-80F1-A47175B644C0}"/>
                </c:ext>
              </c:extLst>
            </c:dLbl>
            <c:dLbl>
              <c:idx val="7"/>
              <c:layout>
                <c:manualLayout>
                  <c:x val="6.8971968742272708E-3"/>
                  <c:y val="7.0575475586212881E-3"/>
                </c:manualLayout>
              </c:layout>
              <c:tx>
                <c:rich>
                  <a:bodyPr/>
                  <a:lstStyle/>
                  <a:p>
                    <a:fld id="{88E9C1EB-F454-4CD5-99E9-FA508D6E841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0559-41BB-80F1-A47175B644C0}"/>
                </c:ext>
              </c:extLst>
            </c:dLbl>
            <c:dLbl>
              <c:idx val="8"/>
              <c:layout>
                <c:manualLayout>
                  <c:x val="4.5402951191827468E-3"/>
                  <c:y val="-5.2909915186221557E-3"/>
                </c:manualLayout>
              </c:layout>
              <c:tx>
                <c:rich>
                  <a:bodyPr/>
                  <a:lstStyle/>
                  <a:p>
                    <a:fld id="{71268D04-C58B-4802-9DC8-B96BE49781E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0559-41BB-80F1-A47175B644C0}"/>
                </c:ext>
              </c:extLst>
            </c:dLbl>
            <c:dLbl>
              <c:idx val="9"/>
              <c:layout>
                <c:manualLayout>
                  <c:x val="-7.0955477687658595E-17"/>
                  <c:y val="2.6455026455025972E-3"/>
                </c:manualLayout>
              </c:layout>
              <c:tx>
                <c:rich>
                  <a:bodyPr/>
                  <a:lstStyle/>
                  <a:p>
                    <a:fld id="{FBC01C11-B552-469C-B813-E3AEC184B253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0559-41BB-80F1-A47175B644C0}"/>
                </c:ext>
              </c:extLst>
            </c:dLbl>
            <c:dLbl>
              <c:idx val="10"/>
              <c:layout>
                <c:manualLayout>
                  <c:x val="-4.118560094857609E-3"/>
                  <c:y val="2.6454957593111182E-3"/>
                </c:manualLayout>
              </c:layout>
              <c:tx>
                <c:rich>
                  <a:bodyPr/>
                  <a:lstStyle/>
                  <a:p>
                    <a:fld id="{63BA72B3-5A73-49E9-8AB4-B82963B738C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0559-41BB-80F1-A47175B644C0}"/>
                </c:ext>
              </c:extLst>
            </c:dLbl>
            <c:dLbl>
              <c:idx val="11"/>
              <c:layout>
                <c:manualLayout>
                  <c:x val="1.9351667307193866E-3"/>
                  <c:y val="-2.1575063447647598E-2"/>
                </c:manualLayout>
              </c:layout>
              <c:tx>
                <c:rich>
                  <a:bodyPr/>
                  <a:lstStyle/>
                  <a:p>
                    <a:fld id="{1476E6CB-0151-49A9-9FF8-CC520D5809F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0559-41BB-80F1-A47175B644C0}"/>
                </c:ext>
              </c:extLst>
            </c:dLbl>
            <c:dLbl>
              <c:idx val="12"/>
              <c:layout>
                <c:manualLayout>
                  <c:x val="4.7885217526015831E-3"/>
                  <c:y val="-1.6297086831088305E-2"/>
                </c:manualLayout>
              </c:layout>
              <c:tx>
                <c:rich>
                  <a:bodyPr/>
                  <a:lstStyle/>
                  <a:p>
                    <a:fld id="{1D20CBE1-6E4C-4D2D-910C-C4C380DC8DE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0559-41BB-80F1-A47175B644C0}"/>
                </c:ext>
              </c:extLst>
            </c:dLbl>
            <c:dLbl>
              <c:idx val="13"/>
              <c:layout>
                <c:manualLayout>
                  <c:x val="-1.5134317063942491E-3"/>
                  <c:y val="-2.1155289473113383E-2"/>
                </c:manualLayout>
              </c:layout>
              <c:tx>
                <c:rich>
                  <a:bodyPr/>
                  <a:lstStyle/>
                  <a:p>
                    <a:fld id="{D70E98C4-86CF-4D31-AC49-16633B6BEDE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2-0559-41BB-80F1-A47175B644C0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EB896EAE-F387-43E5-AD10-D10D35BC8D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3-0559-41BB-80F1-A47175B644C0}"/>
                </c:ext>
              </c:extLst>
            </c:dLbl>
            <c:dLbl>
              <c:idx val="15"/>
              <c:layout>
                <c:manualLayout>
                  <c:x val="5.8055152394775036E-3"/>
                  <c:y val="-2.425016077718094E-17"/>
                </c:manualLayout>
              </c:layout>
              <c:tx>
                <c:rich>
                  <a:bodyPr/>
                  <a:lstStyle/>
                  <a:p>
                    <a:fld id="{D6890D33-45A8-44D4-BF46-17963F6E363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4-0559-41BB-80F1-A47175B644C0}"/>
                </c:ext>
              </c:extLst>
            </c:dLbl>
            <c:dLbl>
              <c:idx val="16"/>
              <c:layout>
                <c:manualLayout>
                  <c:x val="0"/>
                  <c:y val="-5.7282922279343184E-3"/>
                </c:manualLayout>
              </c:layout>
              <c:tx>
                <c:rich>
                  <a:bodyPr/>
                  <a:lstStyle/>
                  <a:p>
                    <a:fld id="{5C289831-4C87-4F87-B539-1A3EB217610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5-0559-41BB-80F1-A47175B644C0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AEFFC6A6-A6BC-478A-AA24-A2D8F999B9DC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6-0559-41BB-80F1-A47175B644C0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fld id="{AC323A74-C5CF-4511-96F2-E42091D06FC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7-0559-41BB-80F1-A47175B644C0}"/>
                </c:ext>
              </c:extLst>
            </c:dLbl>
            <c:dLbl>
              <c:idx val="19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sng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FC1C0F3-880D-4609-9CE7-93E0A73D0230}" type="VALUE">
                      <a:rPr lang="ja-JP" altLang="en-US" sz="1200" b="1" u="sng"/>
                      <a:pPr>
                        <a:defRPr sz="1200" b="1" u="sng"/>
                      </a:pPr>
                      <a:t>[値]</a:t>
                    </a:fld>
                    <a:r>
                      <a:rPr lang="ja-JP" altLang="en-US" sz="1200" b="1" u="sng"/>
                      <a:t>増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012804585578896E-2"/>
                      <c:h val="3.612121212121212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8-0559-41BB-80F1-A47175B644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承認規約数!$B$1:$U$1</c:f>
              <c:strCache>
                <c:ptCount val="20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　</c:v>
                </c:pt>
                <c:pt idx="19">
                  <c:v>2021年3月末　</c:v>
                </c:pt>
              </c:strCache>
            </c:strRef>
          </c:cat>
          <c:val>
            <c:numRef>
              <c:f>承認規約数!$B$3:$U$3</c:f>
              <c:numCache>
                <c:formatCode>0_ "件"</c:formatCode>
                <c:ptCount val="20"/>
                <c:pt idx="1">
                  <c:v>291</c:v>
                </c:pt>
                <c:pt idx="2">
                  <c:v>484</c:v>
                </c:pt>
                <c:pt idx="3">
                  <c:v>557</c:v>
                </c:pt>
                <c:pt idx="4">
                  <c:v>464</c:v>
                </c:pt>
                <c:pt idx="5">
                  <c:v>447</c:v>
                </c:pt>
                <c:pt idx="6">
                  <c:v>397</c:v>
                </c:pt>
                <c:pt idx="7">
                  <c:v>333</c:v>
                </c:pt>
                <c:pt idx="8">
                  <c:v>258</c:v>
                </c:pt>
                <c:pt idx="9">
                  <c:v>404</c:v>
                </c:pt>
                <c:pt idx="10">
                  <c:v>430</c:v>
                </c:pt>
                <c:pt idx="11">
                  <c:v>112</c:v>
                </c:pt>
                <c:pt idx="12">
                  <c:v>187</c:v>
                </c:pt>
                <c:pt idx="13">
                  <c:v>201</c:v>
                </c:pt>
                <c:pt idx="14">
                  <c:v>329</c:v>
                </c:pt>
                <c:pt idx="15">
                  <c:v>385</c:v>
                </c:pt>
                <c:pt idx="16">
                  <c:v>476</c:v>
                </c:pt>
                <c:pt idx="17">
                  <c:v>336</c:v>
                </c:pt>
                <c:pt idx="18">
                  <c:v>274</c:v>
                </c:pt>
                <c:pt idx="19">
                  <c:v>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9-0559-41BB-80F1-A47175B644C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26841312"/>
        <c:axId val="426845904"/>
      </c:barChart>
      <c:catAx>
        <c:axId val="42684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5904"/>
        <c:crosses val="autoZero"/>
        <c:auto val="1"/>
        <c:lblAlgn val="ctr"/>
        <c:lblOffset val="100"/>
        <c:noMultiLvlLbl val="0"/>
      </c:catAx>
      <c:valAx>
        <c:axId val="42684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件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400" dirty="0"/>
              <a:t>29</a:t>
            </a:r>
            <a:r>
              <a:rPr lang="ja-JP" altLang="en-US" sz="2400" dirty="0"/>
              <a:t>年度</a:t>
            </a:r>
            <a:r>
              <a:rPr lang="en-US" altLang="ja-JP" sz="2400" dirty="0"/>
              <a:t>-30</a:t>
            </a:r>
            <a:r>
              <a:rPr lang="ja-JP" altLang="en-US" sz="2400" dirty="0"/>
              <a:t>年度　個人加入者数の推移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個人型月次!$B$3:$O$3</c:f>
              <c:numCache>
                <c:formatCode>#,##0_);[Red]\(#,##0\)</c:formatCode>
                <c:ptCount val="14"/>
                <c:pt idx="0">
                  <c:v>80076</c:v>
                </c:pt>
                <c:pt idx="1">
                  <c:v>85357</c:v>
                </c:pt>
                <c:pt idx="2">
                  <c:v>88530</c:v>
                </c:pt>
                <c:pt idx="3">
                  <c:v>92378</c:v>
                </c:pt>
                <c:pt idx="4">
                  <c:v>96015</c:v>
                </c:pt>
                <c:pt idx="5">
                  <c:v>99560</c:v>
                </c:pt>
                <c:pt idx="6">
                  <c:v>103206</c:v>
                </c:pt>
                <c:pt idx="7">
                  <c:v>107307</c:v>
                </c:pt>
                <c:pt idx="8">
                  <c:v>110500</c:v>
                </c:pt>
                <c:pt idx="9">
                  <c:v>113649</c:v>
                </c:pt>
                <c:pt idx="10">
                  <c:v>117080</c:v>
                </c:pt>
                <c:pt idx="11">
                  <c:v>119814</c:v>
                </c:pt>
                <c:pt idx="12">
                  <c:v>123434</c:v>
                </c:pt>
                <c:pt idx="13">
                  <c:v>125308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3-4A7D-B66C-AAB56A266887}"/>
            </c:ext>
          </c:extLst>
        </c:ser>
        <c:ser>
          <c:idx val="1"/>
          <c:order val="1"/>
          <c:tx>
            <c:v>第2号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個人型月次!$B$5:$O$5</c:f>
              <c:numCache>
                <c:formatCode>#,##0_);[Red]\(#,##0\)</c:formatCode>
                <c:ptCount val="14"/>
                <c:pt idx="0">
                  <c:v>360972</c:v>
                </c:pt>
                <c:pt idx="1">
                  <c:v>413459</c:v>
                </c:pt>
                <c:pt idx="2">
                  <c:v>438779</c:v>
                </c:pt>
                <c:pt idx="3">
                  <c:v>468177</c:v>
                </c:pt>
                <c:pt idx="4">
                  <c:v>499302</c:v>
                </c:pt>
                <c:pt idx="5">
                  <c:v>532073</c:v>
                </c:pt>
                <c:pt idx="6">
                  <c:v>560565</c:v>
                </c:pt>
                <c:pt idx="7">
                  <c:v>591792</c:v>
                </c:pt>
                <c:pt idx="8">
                  <c:v>614148</c:v>
                </c:pt>
                <c:pt idx="9">
                  <c:v>644174</c:v>
                </c:pt>
                <c:pt idx="10">
                  <c:v>677148</c:v>
                </c:pt>
                <c:pt idx="11">
                  <c:v>707278</c:v>
                </c:pt>
                <c:pt idx="12">
                  <c:v>738332</c:v>
                </c:pt>
                <c:pt idx="13">
                  <c:v>756590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43-4A7D-B66C-AAB56A266887}"/>
            </c:ext>
          </c:extLst>
        </c:ser>
        <c:ser>
          <c:idx val="2"/>
          <c:order val="2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個人型月次!$B$7:$O$7</c:f>
              <c:numCache>
                <c:formatCode>#,##0_);[Red]\(#,##0\)</c:formatCode>
                <c:ptCount val="14"/>
                <c:pt idx="0">
                  <c:v>8184</c:v>
                </c:pt>
                <c:pt idx="1">
                  <c:v>10334</c:v>
                </c:pt>
                <c:pt idx="2">
                  <c:v>11445</c:v>
                </c:pt>
                <c:pt idx="3">
                  <c:v>12714</c:v>
                </c:pt>
                <c:pt idx="4">
                  <c:v>14018</c:v>
                </c:pt>
                <c:pt idx="5">
                  <c:v>15200</c:v>
                </c:pt>
                <c:pt idx="6">
                  <c:v>16483</c:v>
                </c:pt>
                <c:pt idx="7">
                  <c:v>17909</c:v>
                </c:pt>
                <c:pt idx="8">
                  <c:v>19021</c:v>
                </c:pt>
                <c:pt idx="9">
                  <c:v>20237</c:v>
                </c:pt>
                <c:pt idx="10">
                  <c:v>21599</c:v>
                </c:pt>
                <c:pt idx="11">
                  <c:v>23082</c:v>
                </c:pt>
                <c:pt idx="12">
                  <c:v>24676</c:v>
                </c:pt>
                <c:pt idx="13">
                  <c:v>25737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43-4A7D-B66C-AAB56A266887}"/>
            </c:ext>
          </c:extLst>
        </c:ser>
        <c:ser>
          <c:idx val="3"/>
          <c:order val="3"/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10752688172043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43-4A7D-B66C-AAB56A266887}"/>
                </c:ext>
              </c:extLst>
            </c:dLbl>
            <c:dLbl>
              <c:idx val="1"/>
              <c:layout>
                <c:manualLayout>
                  <c:x val="0"/>
                  <c:y val="6.45161290322579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43-4A7D-B66C-AAB56A266887}"/>
                </c:ext>
              </c:extLst>
            </c:dLbl>
            <c:dLbl>
              <c:idx val="2"/>
              <c:layout>
                <c:manualLayout>
                  <c:x val="-1.6856300042140751E-3"/>
                  <c:y val="7.25806451612903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43-4A7D-B66C-AAB56A266887}"/>
                </c:ext>
              </c:extLst>
            </c:dLbl>
            <c:dLbl>
              <c:idx val="3"/>
              <c:layout>
                <c:manualLayout>
                  <c:x val="0"/>
                  <c:y val="6.9892473118279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43-4A7D-B66C-AAB56A266887}"/>
                </c:ext>
              </c:extLst>
            </c:dLbl>
            <c:dLbl>
              <c:idx val="4"/>
              <c:layout>
                <c:manualLayout>
                  <c:x val="0"/>
                  <c:y val="8.0645161290322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43-4A7D-B66C-AAB56A266887}"/>
                </c:ext>
              </c:extLst>
            </c:dLbl>
            <c:dLbl>
              <c:idx val="5"/>
              <c:layout>
                <c:manualLayout>
                  <c:x val="-6.1805719502903633E-17"/>
                  <c:y val="8.87096774193548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43-4A7D-B66C-AAB56A266887}"/>
                </c:ext>
              </c:extLst>
            </c:dLbl>
            <c:dLbl>
              <c:idx val="6"/>
              <c:layout>
                <c:manualLayout>
                  <c:x val="0"/>
                  <c:y val="9.94623655913977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43-4A7D-B66C-AAB56A266887}"/>
                </c:ext>
              </c:extLst>
            </c:dLbl>
            <c:dLbl>
              <c:idx val="7"/>
              <c:layout>
                <c:manualLayout>
                  <c:x val="0"/>
                  <c:y val="0.110215053763440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43-4A7D-B66C-AAB56A266887}"/>
                </c:ext>
              </c:extLst>
            </c:dLbl>
            <c:dLbl>
              <c:idx val="8"/>
              <c:layout>
                <c:manualLayout>
                  <c:x val="0"/>
                  <c:y val="0.1129032258064516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43-4A7D-B66C-AAB56A266887}"/>
                </c:ext>
              </c:extLst>
            </c:dLbl>
            <c:dLbl>
              <c:idx val="9"/>
              <c:layout>
                <c:manualLayout>
                  <c:x val="-1.2361143900580727E-16"/>
                  <c:y val="0.1182795698924731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143-4A7D-B66C-AAB56A266887}"/>
                </c:ext>
              </c:extLst>
            </c:dLbl>
            <c:dLbl>
              <c:idx val="10"/>
              <c:layout>
                <c:manualLayout>
                  <c:x val="0"/>
                  <c:y val="0.115591397849462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143-4A7D-B66C-AAB56A266887}"/>
                </c:ext>
              </c:extLst>
            </c:dLbl>
            <c:dLbl>
              <c:idx val="11"/>
              <c:layout>
                <c:manualLayout>
                  <c:x val="-3.3712600084282738E-3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143-4A7D-B66C-AAB56A266887}"/>
                </c:ext>
              </c:extLst>
            </c:dLbl>
            <c:dLbl>
              <c:idx val="12"/>
              <c:layout>
                <c:manualLayout>
                  <c:x val="-1.2361143900580727E-16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143-4A7D-B66C-AAB56A266887}"/>
                </c:ext>
              </c:extLst>
            </c:dLbl>
            <c:dLbl>
              <c:idx val="13"/>
              <c:layout>
                <c:manualLayout>
                  <c:x val="0"/>
                  <c:y val="9.67741935483870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個人型月次!$B$9:$O$9</c:f>
              <c:numCache>
                <c:formatCode>#,##0_);[Red]\(#,##0\)</c:formatCode>
                <c:ptCount val="14"/>
                <c:pt idx="0">
                  <c:v>449232</c:v>
                </c:pt>
                <c:pt idx="1">
                  <c:v>509150</c:v>
                </c:pt>
                <c:pt idx="2">
                  <c:v>538754</c:v>
                </c:pt>
                <c:pt idx="3">
                  <c:v>573269</c:v>
                </c:pt>
                <c:pt idx="4">
                  <c:v>609335</c:v>
                </c:pt>
                <c:pt idx="5">
                  <c:v>646833</c:v>
                </c:pt>
                <c:pt idx="6">
                  <c:v>680254</c:v>
                </c:pt>
                <c:pt idx="7">
                  <c:v>717008</c:v>
                </c:pt>
                <c:pt idx="8">
                  <c:v>743669</c:v>
                </c:pt>
                <c:pt idx="9">
                  <c:v>778060</c:v>
                </c:pt>
                <c:pt idx="10">
                  <c:v>815827</c:v>
                </c:pt>
                <c:pt idx="11">
                  <c:v>850174</c:v>
                </c:pt>
                <c:pt idx="12">
                  <c:v>886442</c:v>
                </c:pt>
                <c:pt idx="13">
                  <c:v>907635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143-4A7D-B66C-AAB56A2668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64062360"/>
        <c:axId val="464067608"/>
      </c:barChart>
      <c:catAx>
        <c:axId val="464062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7608"/>
        <c:crosses val="autoZero"/>
        <c:auto val="1"/>
        <c:lblAlgn val="ctr"/>
        <c:lblOffset val="100"/>
        <c:noMultiLvlLbl val="0"/>
      </c:catAx>
      <c:valAx>
        <c:axId val="464067608"/>
        <c:scaling>
          <c:orientation val="minMax"/>
          <c:max val="1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平成</a:t>
            </a:r>
            <a:r>
              <a:rPr lang="en-US" altLang="ja-JP" sz="2400" b="0" i="0" baseline="0">
                <a:effectLst/>
              </a:rPr>
              <a:t>30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3.436425186994168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-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個人型月次!$N$3:$Y$3</c:f>
              <c:numCache>
                <c:formatCode>#,##0_);[Red]\(#,##0\)</c:formatCode>
                <c:ptCount val="12"/>
                <c:pt idx="0">
                  <c:v>123434</c:v>
                </c:pt>
                <c:pt idx="1">
                  <c:v>125308</c:v>
                </c:pt>
                <c:pt idx="2">
                  <c:v>127855</c:v>
                </c:pt>
                <c:pt idx="3">
                  <c:v>130123</c:v>
                </c:pt>
                <c:pt idx="4">
                  <c:v>132317</c:v>
                </c:pt>
                <c:pt idx="5">
                  <c:v>134559</c:v>
                </c:pt>
                <c:pt idx="6">
                  <c:v>136924</c:v>
                </c:pt>
                <c:pt idx="7">
                  <c:v>138996</c:v>
                </c:pt>
                <c:pt idx="8">
                  <c:v>141106</c:v>
                </c:pt>
                <c:pt idx="9">
                  <c:v>142304</c:v>
                </c:pt>
                <c:pt idx="10">
                  <c:v>144256</c:v>
                </c:pt>
                <c:pt idx="11">
                  <c:v>146050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6F-4353-9F97-5FDD69070213}"/>
            </c:ext>
          </c:extLst>
        </c:ser>
        <c:ser>
          <c:idx val="3"/>
          <c:order val="3"/>
          <c:tx>
            <c:v>第2号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個人型月次!$N$5:$Y$5</c:f>
              <c:numCache>
                <c:formatCode>#,##0_);[Red]\(#,##0\)</c:formatCode>
                <c:ptCount val="12"/>
                <c:pt idx="0">
                  <c:v>738332</c:v>
                </c:pt>
                <c:pt idx="1">
                  <c:v>756590</c:v>
                </c:pt>
                <c:pt idx="2">
                  <c:v>781766</c:v>
                </c:pt>
                <c:pt idx="3">
                  <c:v>807643</c:v>
                </c:pt>
                <c:pt idx="4">
                  <c:v>835449</c:v>
                </c:pt>
                <c:pt idx="5">
                  <c:v>859362</c:v>
                </c:pt>
                <c:pt idx="6">
                  <c:v>882618</c:v>
                </c:pt>
                <c:pt idx="7">
                  <c:v>903192</c:v>
                </c:pt>
                <c:pt idx="8">
                  <c:v>930664</c:v>
                </c:pt>
                <c:pt idx="9">
                  <c:v>952778</c:v>
                </c:pt>
                <c:pt idx="10">
                  <c:v>977419</c:v>
                </c:pt>
                <c:pt idx="11">
                  <c:v>1001879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6F-4353-9F97-5FDD69070213}"/>
            </c:ext>
          </c:extLst>
        </c:ser>
        <c:ser>
          <c:idx val="5"/>
          <c:order val="5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個人型月次!$N$7:$Y$7</c:f>
              <c:numCache>
                <c:formatCode>#,##0_);[Red]\(#,##0\)</c:formatCode>
                <c:ptCount val="12"/>
                <c:pt idx="0">
                  <c:v>24676</c:v>
                </c:pt>
                <c:pt idx="1">
                  <c:v>25737</c:v>
                </c:pt>
                <c:pt idx="2">
                  <c:v>26982</c:v>
                </c:pt>
                <c:pt idx="3">
                  <c:v>28151</c:v>
                </c:pt>
                <c:pt idx="4">
                  <c:v>29190</c:v>
                </c:pt>
                <c:pt idx="5">
                  <c:v>30288</c:v>
                </c:pt>
                <c:pt idx="6">
                  <c:v>31499</c:v>
                </c:pt>
                <c:pt idx="7">
                  <c:v>32561</c:v>
                </c:pt>
                <c:pt idx="8">
                  <c:v>33591</c:v>
                </c:pt>
                <c:pt idx="9">
                  <c:v>34416</c:v>
                </c:pt>
                <c:pt idx="10">
                  <c:v>35508</c:v>
                </c:pt>
                <c:pt idx="11">
                  <c:v>36527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6F-4353-9F97-5FDD69070213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86F-4353-9F97-5FDD69070213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86F-4353-9F97-5FDD69070213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86F-4353-9F97-5FDD69070213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86F-4353-9F97-5FDD69070213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86F-4353-9F97-5FDD69070213}"/>
              </c:ext>
            </c:extLst>
          </c:dPt>
          <c:dPt>
            <c:idx val="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586F-4353-9F97-5FDD69070213}"/>
              </c:ext>
            </c:extLst>
          </c:dPt>
          <c:dLbls>
            <c:dLbl>
              <c:idx val="0"/>
              <c:layout>
                <c:manualLayout>
                  <c:x val="-1.6845648364466612E-3"/>
                  <c:y val="8.24742044878630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8.934705486185165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86F-4353-9F97-5FDD69070213}"/>
                </c:ext>
              </c:extLst>
            </c:dLbl>
            <c:dLbl>
              <c:idx val="2"/>
              <c:layout>
                <c:manualLayout>
                  <c:x val="-3.0883331901303285E-17"/>
                  <c:y val="9.27834800488459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86F-4353-9F97-5FDD69070213}"/>
                </c:ext>
              </c:extLst>
            </c:dLbl>
            <c:dLbl>
              <c:idx val="3"/>
              <c:layout>
                <c:manualLayout>
                  <c:x val="0"/>
                  <c:y val="7.90377793008688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86F-4353-9F97-5FDD69070213}"/>
                </c:ext>
              </c:extLst>
            </c:dLbl>
            <c:dLbl>
              <c:idx val="4"/>
              <c:layout>
                <c:manualLayout>
                  <c:x val="0"/>
                  <c:y val="6.18556533658972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86F-4353-9F97-5FDD69070213}"/>
                </c:ext>
              </c:extLst>
            </c:dLbl>
            <c:dLbl>
              <c:idx val="5"/>
              <c:layout>
                <c:manualLayout>
                  <c:x val="-6.176666380260657E-17"/>
                  <c:y val="4.1237102243931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個人型月次!$N$9:$Y$9</c:f>
              <c:numCache>
                <c:formatCode>#,##0_);[Red]\(#,##0\)</c:formatCode>
                <c:ptCount val="12"/>
                <c:pt idx="0">
                  <c:v>886442</c:v>
                </c:pt>
                <c:pt idx="1">
                  <c:v>907635</c:v>
                </c:pt>
                <c:pt idx="2">
                  <c:v>936603</c:v>
                </c:pt>
                <c:pt idx="3">
                  <c:v>965917</c:v>
                </c:pt>
                <c:pt idx="4">
                  <c:v>996956</c:v>
                </c:pt>
                <c:pt idx="5">
                  <c:v>1024209</c:v>
                </c:pt>
                <c:pt idx="6">
                  <c:v>1051041</c:v>
                </c:pt>
                <c:pt idx="7">
                  <c:v>1074749</c:v>
                </c:pt>
                <c:pt idx="8">
                  <c:v>1105361</c:v>
                </c:pt>
                <c:pt idx="9">
                  <c:v>1129498</c:v>
                </c:pt>
                <c:pt idx="10">
                  <c:v>1157183</c:v>
                </c:pt>
                <c:pt idx="11">
                  <c:v>1184456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586F-4353-9F97-5FDD6907021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3-586F-4353-9F97-5FDD6907021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586F-4353-9F97-5FDD69070213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586F-4353-9F97-5FDD69070213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586F-4353-9F97-5FDD69070213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令和元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433835802736256"/>
          <c:y val="2.79859980081710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第１号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3616405073432915E-3"/>
                  <c:y val="-6.388242569261201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02C-4057-B125-72AAD37AB2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個人型月次!$Z$3:$AK$3</c:f>
              <c:numCache>
                <c:formatCode>#,##0_);[Red]\(#,##0\)</c:formatCode>
                <c:ptCount val="12"/>
                <c:pt idx="0">
                  <c:v>148768</c:v>
                </c:pt>
                <c:pt idx="1">
                  <c:v>150188</c:v>
                </c:pt>
                <c:pt idx="2">
                  <c:v>152471</c:v>
                </c:pt>
                <c:pt idx="3">
                  <c:v>155031</c:v>
                </c:pt>
                <c:pt idx="4">
                  <c:v>158344</c:v>
                </c:pt>
                <c:pt idx="5">
                  <c:v>160851</c:v>
                </c:pt>
                <c:pt idx="6">
                  <c:v>163169</c:v>
                </c:pt>
                <c:pt idx="7">
                  <c:v>165165</c:v>
                </c:pt>
                <c:pt idx="8">
                  <c:v>167225</c:v>
                </c:pt>
                <c:pt idx="9">
                  <c:v>168533</c:v>
                </c:pt>
                <c:pt idx="10">
                  <c:v>170995</c:v>
                </c:pt>
                <c:pt idx="11">
                  <c:v>174014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2C-4057-B125-72AAD37AB2D3}"/>
            </c:ext>
          </c:extLst>
        </c:ser>
        <c:ser>
          <c:idx val="3"/>
          <c:order val="3"/>
          <c:tx>
            <c:v>第２号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個人型月次!$Z$5:$AK$5</c:f>
              <c:numCache>
                <c:formatCode>#,##0_);[Red]\(#,##0\)</c:formatCode>
                <c:ptCount val="12"/>
                <c:pt idx="0">
                  <c:v>1020108</c:v>
                </c:pt>
                <c:pt idx="1">
                  <c:v>1033434</c:v>
                </c:pt>
                <c:pt idx="2">
                  <c:v>1056248</c:v>
                </c:pt>
                <c:pt idx="3">
                  <c:v>1083411</c:v>
                </c:pt>
                <c:pt idx="4">
                  <c:v>1113179</c:v>
                </c:pt>
                <c:pt idx="5">
                  <c:v>1139299</c:v>
                </c:pt>
                <c:pt idx="6">
                  <c:v>1165421</c:v>
                </c:pt>
                <c:pt idx="7">
                  <c:v>1186112</c:v>
                </c:pt>
                <c:pt idx="8">
                  <c:v>1211852</c:v>
                </c:pt>
                <c:pt idx="9">
                  <c:v>1234859</c:v>
                </c:pt>
                <c:pt idx="10">
                  <c:v>1265988</c:v>
                </c:pt>
                <c:pt idx="11">
                  <c:v>1292149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02C-4057-B125-72AAD37AB2D3}"/>
            </c:ext>
          </c:extLst>
        </c:ser>
        <c:ser>
          <c:idx val="5"/>
          <c:order val="5"/>
          <c:tx>
            <c:v>第３号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5.532053102264847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02C-4057-B125-72AAD37AB2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個人型月次!$Z$7:$AK$7</c:f>
              <c:numCache>
                <c:formatCode>#,##0_);[Red]\(#,##0\)</c:formatCode>
                <c:ptCount val="12"/>
                <c:pt idx="0">
                  <c:v>37694</c:v>
                </c:pt>
                <c:pt idx="1">
                  <c:v>38524</c:v>
                </c:pt>
                <c:pt idx="2">
                  <c:v>39601</c:v>
                </c:pt>
                <c:pt idx="3">
                  <c:v>40784</c:v>
                </c:pt>
                <c:pt idx="4">
                  <c:v>42328</c:v>
                </c:pt>
                <c:pt idx="5">
                  <c:v>43750</c:v>
                </c:pt>
                <c:pt idx="6">
                  <c:v>45011</c:v>
                </c:pt>
                <c:pt idx="7">
                  <c:v>46046</c:v>
                </c:pt>
                <c:pt idx="8">
                  <c:v>47126</c:v>
                </c:pt>
                <c:pt idx="9">
                  <c:v>48189</c:v>
                </c:pt>
                <c:pt idx="10">
                  <c:v>49867</c:v>
                </c:pt>
                <c:pt idx="11">
                  <c:v>51744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02C-4057-B125-72AAD37AB2D3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個人型月次!$Z$9:$AK$9</c:f>
              <c:numCache>
                <c:formatCode>#,##0_);[Red]\(#,##0\)</c:formatCode>
                <c:ptCount val="12"/>
                <c:pt idx="0">
                  <c:v>1206570</c:v>
                </c:pt>
                <c:pt idx="1">
                  <c:v>1222146</c:v>
                </c:pt>
                <c:pt idx="2">
                  <c:v>1248320</c:v>
                </c:pt>
                <c:pt idx="3">
                  <c:v>1279226</c:v>
                </c:pt>
                <c:pt idx="4">
                  <c:v>1313851</c:v>
                </c:pt>
                <c:pt idx="5">
                  <c:v>1343900</c:v>
                </c:pt>
                <c:pt idx="6">
                  <c:v>1373601</c:v>
                </c:pt>
                <c:pt idx="7">
                  <c:v>1397323</c:v>
                </c:pt>
                <c:pt idx="8">
                  <c:v>1426203</c:v>
                </c:pt>
                <c:pt idx="9">
                  <c:v>1451581</c:v>
                </c:pt>
                <c:pt idx="10">
                  <c:v>1486850</c:v>
                </c:pt>
                <c:pt idx="11">
                  <c:v>1517907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02C-4057-B125-72AAD37AB2D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6-902C-4057-B125-72AAD37AB2D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902C-4057-B125-72AAD37AB2D3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902C-4057-B125-72AAD37AB2D3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902C-4057-B125-72AAD37AB2D3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2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1" i="0" baseline="0" dirty="0">
                <a:effectLst/>
              </a:rPr>
              <a:t>令和</a:t>
            </a:r>
            <a:r>
              <a:rPr lang="en-US" altLang="ja-JP" sz="2400" b="1" i="0" baseline="0" dirty="0">
                <a:effectLst/>
              </a:rPr>
              <a:t>2</a:t>
            </a:r>
            <a:r>
              <a:rPr lang="ja-JP" altLang="ja-JP" sz="2400" b="1" i="0" baseline="0" dirty="0">
                <a:effectLst/>
              </a:rPr>
              <a:t>年度</a:t>
            </a:r>
            <a:r>
              <a:rPr lang="ja-JP" altLang="en-US" sz="2400" b="1" i="0" baseline="0" dirty="0">
                <a:effectLst/>
              </a:rPr>
              <a:t>・</a:t>
            </a:r>
            <a:r>
              <a:rPr lang="en-US" altLang="ja-JP" sz="2400" b="1" i="0" baseline="0" dirty="0">
                <a:effectLst/>
              </a:rPr>
              <a:t>iDeCo</a:t>
            </a:r>
            <a:r>
              <a:rPr lang="ja-JP" altLang="en-US" sz="2400" b="1" i="0" baseline="0" dirty="0">
                <a:effectLst/>
              </a:rPr>
              <a:t>加入</a:t>
            </a:r>
            <a:r>
              <a:rPr lang="ja-JP" altLang="ja-JP" sz="2400" b="1" i="0" baseline="0" dirty="0">
                <a:effectLst/>
              </a:rPr>
              <a:t>者数の推移</a:t>
            </a:r>
            <a:endParaRPr lang="ja-JP" altLang="ja-JP" sz="2400" b="1" dirty="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5856818847315358E-2"/>
          <c:y val="0.17330089977947455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384116684876558E-3"/>
                  <c:y val="-3.798670465337132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2D6-4838-887C-954B805316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個人型月次!$AL$1:$AW$1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個人型月次!$AL$3:$AW$3</c:f>
              <c:numCache>
                <c:formatCode>#,##0_);[Red]\(#,##0\)</c:formatCode>
                <c:ptCount val="12"/>
                <c:pt idx="0">
                  <c:v>176628</c:v>
                </c:pt>
                <c:pt idx="1">
                  <c:v>178142</c:v>
                </c:pt>
                <c:pt idx="2">
                  <c:v>180226</c:v>
                </c:pt>
                <c:pt idx="3">
                  <c:v>182449</c:v>
                </c:pt>
                <c:pt idx="4">
                  <c:v>185302</c:v>
                </c:pt>
                <c:pt idx="5">
                  <c:v>188321</c:v>
                </c:pt>
                <c:pt idx="6">
                  <c:v>191404</c:v>
                </c:pt>
                <c:pt idx="7">
                  <c:v>194102</c:v>
                </c:pt>
                <c:pt idx="8">
                  <c:v>197026</c:v>
                </c:pt>
                <c:pt idx="9">
                  <c:v>199777</c:v>
                </c:pt>
                <c:pt idx="10">
                  <c:v>204944</c:v>
                </c:pt>
                <c:pt idx="11">
                  <c:v>211447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D6-4838-887C-954B8053161D}"/>
            </c:ext>
          </c:extLst>
        </c:ser>
        <c:ser>
          <c:idx val="3"/>
          <c:order val="3"/>
          <c:tx>
            <c:v>第2号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個人型月次!$AL$1:$AW$1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個人型月次!$AL$5:$AW$5</c:f>
              <c:numCache>
                <c:formatCode>#,##0_);[Red]\(#,##0\)</c:formatCode>
                <c:ptCount val="12"/>
                <c:pt idx="0">
                  <c:v>1310613</c:v>
                </c:pt>
                <c:pt idx="1">
                  <c:v>1323552</c:v>
                </c:pt>
                <c:pt idx="2">
                  <c:v>1345739</c:v>
                </c:pt>
                <c:pt idx="3">
                  <c:v>1369134</c:v>
                </c:pt>
                <c:pt idx="4">
                  <c:v>1395567</c:v>
                </c:pt>
                <c:pt idx="5">
                  <c:v>1422473</c:v>
                </c:pt>
                <c:pt idx="6">
                  <c:v>1448440</c:v>
                </c:pt>
                <c:pt idx="7">
                  <c:v>1471547</c:v>
                </c:pt>
                <c:pt idx="8">
                  <c:v>1501064</c:v>
                </c:pt>
                <c:pt idx="9">
                  <c:v>1528548</c:v>
                </c:pt>
                <c:pt idx="10">
                  <c:v>1560523</c:v>
                </c:pt>
                <c:pt idx="11">
                  <c:v>1595556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D6-4838-887C-954B8053161D}"/>
            </c:ext>
          </c:extLst>
        </c:ser>
        <c:ser>
          <c:idx val="5"/>
          <c:order val="5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0790374697078731E-3"/>
                  <c:y val="-5.697930921028033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5765722808926E-2"/>
                      <c:h val="4.17569598671960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2D6-4838-887C-954B8053161D}"/>
                </c:ext>
              </c:extLst>
            </c:dLbl>
            <c:dLbl>
              <c:idx val="1"/>
              <c:layout>
                <c:manualLayout>
                  <c:x val="-2.6345007605312938E-17"/>
                  <c:y val="1.899335232668566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2D6-4838-887C-954B805316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個人型月次!$AL$1:$AW$1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個人型月次!$AL$7:$AW$7</c:f>
              <c:numCache>
                <c:formatCode>#,##0_);[Red]\(#,##0\)</c:formatCode>
                <c:ptCount val="12"/>
                <c:pt idx="0">
                  <c:v>53373</c:v>
                </c:pt>
                <c:pt idx="1">
                  <c:v>54472</c:v>
                </c:pt>
                <c:pt idx="2">
                  <c:v>55712</c:v>
                </c:pt>
                <c:pt idx="3">
                  <c:v>56945</c:v>
                </c:pt>
                <c:pt idx="4">
                  <c:v>58438</c:v>
                </c:pt>
                <c:pt idx="5">
                  <c:v>59918</c:v>
                </c:pt>
                <c:pt idx="6">
                  <c:v>61381</c:v>
                </c:pt>
                <c:pt idx="7">
                  <c:v>62717</c:v>
                </c:pt>
                <c:pt idx="8">
                  <c:v>64289</c:v>
                </c:pt>
                <c:pt idx="9">
                  <c:v>66005</c:v>
                </c:pt>
                <c:pt idx="10">
                  <c:v>68868</c:v>
                </c:pt>
                <c:pt idx="11">
                  <c:v>72312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2D6-4838-887C-954B8053161D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370170151866673E-3"/>
                  <c:y val="0.1652421652421652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D6-4838-887C-954B8053161D}"/>
                </c:ext>
              </c:extLst>
            </c:dLbl>
            <c:dLbl>
              <c:idx val="1"/>
              <c:layout>
                <c:manualLayout>
                  <c:x val="1.4370170151866673E-3"/>
                  <c:y val="0.1747388414055079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D6-4838-887C-954B8053161D}"/>
                </c:ext>
              </c:extLst>
            </c:dLbl>
            <c:dLbl>
              <c:idx val="2"/>
              <c:layout>
                <c:manualLayout>
                  <c:x val="4.2925456620952597E-3"/>
                  <c:y val="0.169040835707502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2D6-4838-887C-954B8053161D}"/>
                </c:ext>
              </c:extLst>
            </c:dLbl>
            <c:dLbl>
              <c:idx val="3"/>
              <c:layout>
                <c:manualLayout>
                  <c:x val="3.3542978415753272E-3"/>
                  <c:y val="0.1687272122528935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2F-4EA6-8E45-A57343FE9BA5}"/>
                </c:ext>
              </c:extLst>
            </c:dLbl>
            <c:dLbl>
              <c:idx val="4"/>
              <c:layout>
                <c:manualLayout>
                  <c:x val="1.1180992805250409E-3"/>
                  <c:y val="0.16078710814687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054554440958289E-2"/>
                      <c:h val="3.98791728724780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27A-4ACB-918F-4FE05AF24D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個人型月次!$AL$1:$AW$1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個人型月次!$AL$9:$AW$9</c:f>
              <c:numCache>
                <c:formatCode>#,##0_);[Red]\(#,##0\)</c:formatCode>
                <c:ptCount val="12"/>
                <c:pt idx="0">
                  <c:v>1540614</c:v>
                </c:pt>
                <c:pt idx="1">
                  <c:v>1556166</c:v>
                </c:pt>
                <c:pt idx="2">
                  <c:v>1581677</c:v>
                </c:pt>
                <c:pt idx="3">
                  <c:v>1608528</c:v>
                </c:pt>
                <c:pt idx="4">
                  <c:v>1639307</c:v>
                </c:pt>
                <c:pt idx="5">
                  <c:v>1670712</c:v>
                </c:pt>
                <c:pt idx="6">
                  <c:v>1701225</c:v>
                </c:pt>
                <c:pt idx="7">
                  <c:v>1728366</c:v>
                </c:pt>
                <c:pt idx="8">
                  <c:v>1762379</c:v>
                </c:pt>
                <c:pt idx="9">
                  <c:v>1794330</c:v>
                </c:pt>
                <c:pt idx="10">
                  <c:v>1834335</c:v>
                </c:pt>
                <c:pt idx="11">
                  <c:v>1879315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2D6-4838-887C-954B8053161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個人型月次!$AL$1:$AW$1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A-D2D6-4838-887C-954B8053161D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個人型月次!$AL$1:$AW$1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D2D6-4838-887C-954B8053161D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個人型月次!$AL$1:$AW$1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D2D6-4838-887C-954B8053161D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個人型月次!$AL$1:$AW$1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D2D6-4838-887C-954B8053161D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2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0.3885696832259033"/>
          <c:y val="0.9021775055895791"/>
          <c:w val="0.22286052088295299"/>
          <c:h val="3.89431021976953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1" i="0" baseline="0">
                <a:effectLst/>
              </a:rPr>
              <a:t>令和</a:t>
            </a:r>
            <a:r>
              <a:rPr lang="en-US" altLang="ja-JP" sz="2400" b="1" i="0" baseline="0">
                <a:effectLst/>
              </a:rPr>
              <a:t>3</a:t>
            </a:r>
            <a:r>
              <a:rPr lang="ja-JP" altLang="ja-JP" sz="2400" b="1" i="0" baseline="0">
                <a:effectLst/>
              </a:rPr>
              <a:t>年度</a:t>
            </a:r>
            <a:r>
              <a:rPr lang="ja-JP" altLang="en-US" sz="2400" b="1" i="0" baseline="0">
                <a:effectLst/>
              </a:rPr>
              <a:t>・</a:t>
            </a:r>
            <a:r>
              <a:rPr lang="en-US" altLang="ja-JP" sz="2400" b="1" i="0" baseline="0">
                <a:effectLst/>
              </a:rPr>
              <a:t>iDeCo</a:t>
            </a:r>
            <a:r>
              <a:rPr lang="ja-JP" altLang="en-US" sz="2400" b="1" i="0" baseline="0">
                <a:effectLst/>
              </a:rPr>
              <a:t>加入</a:t>
            </a:r>
            <a:r>
              <a:rPr lang="ja-JP" altLang="ja-JP" sz="2400" b="1" i="0" baseline="0">
                <a:effectLst/>
              </a:rPr>
              <a:t>者数の推移</a:t>
            </a:r>
            <a:endParaRPr lang="ja-JP" altLang="ja-JP" sz="2400" b="1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個人型月次!$A$3</c:f>
              <c:strCache>
                <c:ptCount val="1"/>
                <c:pt idx="0">
                  <c:v>第1号加入者数合計</c:v>
                </c:pt>
              </c:strCache>
            </c:strRef>
          </c:tx>
          <c:spPr>
            <a:solidFill>
              <a:srgbClr val="70AD47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0616150019134951E-3"/>
                  <c:y val="-2.08008354401686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81B-4176-A203-466D99E3E1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個人型月次!$AX$1:$BI$1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  <c:extLst xmlns:c15="http://schemas.microsoft.com/office/drawing/2012/chart"/>
            </c:strRef>
          </c:cat>
          <c:val>
            <c:numRef>
              <c:f>個人型月次!$AX$3:$BI$3</c:f>
              <c:numCache>
                <c:formatCode>#,##0_);[Red]\(#,##0\)</c:formatCode>
                <c:ptCount val="12"/>
                <c:pt idx="0">
                  <c:v>216565</c:v>
                </c:pt>
                <c:pt idx="1">
                  <c:v>221306</c:v>
                </c:pt>
                <c:pt idx="2">
                  <c:v>225909</c:v>
                </c:pt>
                <c:pt idx="3">
                  <c:v>229997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1-381B-4176-A203-466D99E3E1CF}"/>
            </c:ext>
          </c:extLst>
        </c:ser>
        <c:ser>
          <c:idx val="2"/>
          <c:order val="2"/>
          <c:tx>
            <c:strRef>
              <c:f>個人型月次!$A$5</c:f>
              <c:strCache>
                <c:ptCount val="1"/>
                <c:pt idx="0">
                  <c:v>第2号加入者数合計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個人型月次!$AX$1:$BI$1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  <c:extLst xmlns:c15="http://schemas.microsoft.com/office/drawing/2012/chart"/>
            </c:strRef>
          </c:cat>
          <c:val>
            <c:numRef>
              <c:f>個人型月次!$AX$5:$BI$5</c:f>
              <c:numCache>
                <c:formatCode>#,##0_);[Red]\(#,##0\)</c:formatCode>
                <c:ptCount val="12"/>
                <c:pt idx="0">
                  <c:v>1627459</c:v>
                </c:pt>
                <c:pt idx="1">
                  <c:v>1653529</c:v>
                </c:pt>
                <c:pt idx="2">
                  <c:v>1689916</c:v>
                </c:pt>
                <c:pt idx="3">
                  <c:v>1725106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2-381B-4176-A203-466D99E3E1CF}"/>
            </c:ext>
          </c:extLst>
        </c:ser>
        <c:ser>
          <c:idx val="4"/>
          <c:order val="4"/>
          <c:tx>
            <c:strRef>
              <c:f>個人型月次!$A$7</c:f>
              <c:strCache>
                <c:ptCount val="1"/>
                <c:pt idx="0">
                  <c:v>第3号加入者数合計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5308075009567688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81B-4176-A203-466D99E3E1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個人型月次!$AX$1:$BI$1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  <c:extLst xmlns:c15="http://schemas.microsoft.com/office/drawing/2012/chart"/>
            </c:strRef>
          </c:cat>
          <c:val>
            <c:numRef>
              <c:f>個人型月次!$AX$7:$BI$7</c:f>
              <c:numCache>
                <c:formatCode>#,##0_);[Red]\(#,##0\)</c:formatCode>
                <c:ptCount val="12"/>
                <c:pt idx="0">
                  <c:v>74956</c:v>
                </c:pt>
                <c:pt idx="1">
                  <c:v>77151</c:v>
                </c:pt>
                <c:pt idx="2">
                  <c:v>79620</c:v>
                </c:pt>
                <c:pt idx="3">
                  <c:v>81769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4-381B-4176-A203-466D99E3E1C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rgbClr val="70AD47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個人型月次!$AX$1:$BI$1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個人型月次!$AX$3:$BI$3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216565</c:v>
                      </c:pt>
                      <c:pt idx="1">
                        <c:v>221306</c:v>
                      </c:pt>
                      <c:pt idx="2">
                        <c:v>225909</c:v>
                      </c:pt>
                      <c:pt idx="3">
                        <c:v>229997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5-381B-4176-A203-466D99E3E1CF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rgbClr val="00B0F0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個人型月次!$AX$1:$BI$1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個人型月次!$AX$5:$BI$5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1627459</c:v>
                      </c:pt>
                      <c:pt idx="1">
                        <c:v>1653529</c:v>
                      </c:pt>
                      <c:pt idx="2">
                        <c:v>1689916</c:v>
                      </c:pt>
                      <c:pt idx="3">
                        <c:v>1725106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381B-4176-A203-466D99E3E1CF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rgbClr val="FFC000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1.5308075009567688E-3"/>
                        <c:y val="2.0800835440168228E-3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07-381B-4176-A203-466D99E3E1CF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個人型月次!$AX$1:$BI$1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個人型月次!$AX$7:$BI$7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74956</c:v>
                      </c:pt>
                      <c:pt idx="1">
                        <c:v>77151</c:v>
                      </c:pt>
                      <c:pt idx="2">
                        <c:v>79620</c:v>
                      </c:pt>
                      <c:pt idx="3">
                        <c:v>81769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381B-4176-A203-466D99E3E1CF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個人型月次!$AX$1:$BI$1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381B-4176-A203-466D99E3E1CF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個人型月次!$A$9</c15:sqref>
                        </c15:formulaRef>
                      </c:ext>
                    </c:extLst>
                    <c:strCache>
                      <c:ptCount val="1"/>
                      <c:pt idx="0">
                        <c:v>加入者計</c:v>
                      </c:pt>
                    </c:strCache>
                  </c:strRef>
                </c:tx>
                <c:spPr>
                  <a:noFill/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個人型月次!$AX$1:$BI$1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個人型月次!$AX$9:$BI$9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1918980</c:v>
                      </c:pt>
                      <c:pt idx="1">
                        <c:v>1951986</c:v>
                      </c:pt>
                      <c:pt idx="2">
                        <c:v>1995445</c:v>
                      </c:pt>
                      <c:pt idx="3">
                        <c:v>2036872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381B-4176-A203-466D99E3E1CF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2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0.86498</cdr:x>
      <cdr:y>0.16098</cdr:y>
    </cdr:from>
    <cdr:to>
      <cdr:x>0.95546</cdr:x>
      <cdr:y>0.22861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B2497ED2-FA3E-4492-A776-A99B0D9CB22F}"/>
            </a:ext>
          </a:extLst>
        </cdr:cNvPr>
        <cdr:cNvSpPr/>
      </cdr:nvSpPr>
      <cdr:spPr>
        <a:xfrm xmlns:a="http://schemas.openxmlformats.org/drawingml/2006/main">
          <a:off x="7617157" y="800139"/>
          <a:ext cx="796780" cy="3361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900" u="none">
              <a:solidFill>
                <a:schemeClr val="tx1">
                  <a:lumMod val="75000"/>
                  <a:lumOff val="25000"/>
                </a:schemeClr>
              </a:solidFill>
            </a:rPr>
            <a:t>2880</a:t>
          </a:r>
          <a:r>
            <a:rPr kumimoji="1" lang="ja-JP" altLang="en-US" sz="900" u="none">
              <a:solidFill>
                <a:schemeClr val="tx1">
                  <a:lumMod val="75000"/>
                  <a:lumOff val="25000"/>
                </a:schemeClr>
              </a:solidFill>
            </a:rPr>
            <a:t>社増</a:t>
          </a:r>
          <a:endParaRPr kumimoji="1" lang="en-US" altLang="ja-JP" sz="900" u="none">
            <a:solidFill>
              <a:schemeClr val="tx1">
                <a:lumMod val="75000"/>
                <a:lumOff val="25000"/>
              </a:schemeClr>
            </a:solidFill>
          </a:endParaRPr>
        </a:p>
        <a:p xmlns:a="http://schemas.openxmlformats.org/drawingml/2006/main">
          <a:pPr algn="l"/>
          <a:endParaRPr kumimoji="1" lang="en-US" altLang="ja-JP" sz="1100" u="sng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0.23287</cdr:x>
      <cdr:y>0.01578</cdr:y>
    </cdr:from>
    <cdr:to>
      <cdr:x>0.75902</cdr:x>
      <cdr:y>0.14457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DE19F694-DB42-4C20-94A2-639DA0825651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050676" y="78442"/>
          <a:ext cx="4633362" cy="640135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0.48087</cdr:x>
      <cdr:y>0.2701</cdr:y>
    </cdr:from>
    <cdr:to>
      <cdr:x>0.57109</cdr:x>
      <cdr:y>0.31821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A5E8FA1-D515-4BB3-9975-B7FA71E10E0B}"/>
            </a:ext>
          </a:extLst>
        </cdr:cNvPr>
        <cdr:cNvSpPr txBox="1"/>
      </cdr:nvSpPr>
      <cdr:spPr>
        <a:xfrm xmlns:a="http://schemas.openxmlformats.org/drawingml/2006/main">
          <a:off x="5461995" y="1728085"/>
          <a:ext cx="102476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0.45423</cdr:x>
      <cdr:y>0.31696</cdr:y>
    </cdr:from>
    <cdr:to>
      <cdr:x>0.54577</cdr:x>
      <cdr:y>0.36507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B33EFB83-FA03-4145-9D3B-BEE9C8F15D16}"/>
            </a:ext>
          </a:extLst>
        </cdr:cNvPr>
        <cdr:cNvSpPr txBox="1"/>
      </cdr:nvSpPr>
      <cdr:spPr>
        <a:xfrm xmlns:a="http://schemas.openxmlformats.org/drawingml/2006/main">
          <a:off x="5159403" y="2027888"/>
          <a:ext cx="1039755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1,670,712</a:t>
          </a:r>
          <a:endParaRPr lang="ja-JP" altLang="en-US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0.52358</cdr:x>
      <cdr:y>0.30157</cdr:y>
    </cdr:from>
    <cdr:to>
      <cdr:x>0.61512</cdr:x>
      <cdr:y>0.34968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75FDAC14-410D-4BD7-B412-396EF33CF7D0}"/>
            </a:ext>
          </a:extLst>
        </cdr:cNvPr>
        <cdr:cNvSpPr txBox="1"/>
      </cdr:nvSpPr>
      <cdr:spPr>
        <a:xfrm xmlns:a="http://schemas.openxmlformats.org/drawingml/2006/main">
          <a:off x="5947172" y="1929430"/>
          <a:ext cx="1039763" cy="307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1,701,225</a:t>
          </a:r>
          <a:endParaRPr lang="ja-JP" altLang="en-US" sz="1400" dirty="0">
            <a:latin typeface="+mn-lt"/>
          </a:endParaRPr>
        </a:p>
        <a:p xmlns:a="http://schemas.openxmlformats.org/drawingml/2006/main">
          <a:endParaRPr lang="ja-JP" altLang="en-US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0.5988</cdr:x>
      <cdr:y>0.28665</cdr:y>
    </cdr:from>
    <cdr:to>
      <cdr:x>0.69034</cdr:x>
      <cdr:y>0.33476</cdr:y>
    </cdr:to>
    <cdr:sp macro="" textlink="">
      <cdr:nvSpPr>
        <cdr:cNvPr id="5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D04DEA20-16D6-4170-9417-0056B22E517B}"/>
            </a:ext>
          </a:extLst>
        </cdr:cNvPr>
        <cdr:cNvSpPr txBox="1"/>
      </cdr:nvSpPr>
      <cdr:spPr>
        <a:xfrm xmlns:a="http://schemas.openxmlformats.org/drawingml/2006/main">
          <a:off x="6801563" y="1833927"/>
          <a:ext cx="1039762" cy="307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1,728,366</a:t>
          </a:r>
          <a:endParaRPr lang="ja-JP" altLang="en-US" sz="1400" dirty="0">
            <a:latin typeface="+mn-lt"/>
          </a:endParaRPr>
        </a:p>
        <a:p xmlns:a="http://schemas.openxmlformats.org/drawingml/2006/main">
          <a:endParaRPr lang="ja-JP" altLang="en-US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0.66759</cdr:x>
      <cdr:y>0.27125</cdr:y>
    </cdr:from>
    <cdr:to>
      <cdr:x>0.75913</cdr:x>
      <cdr:y>0.31936</cdr:y>
    </cdr:to>
    <cdr:sp macro="" textlink="">
      <cdr:nvSpPr>
        <cdr:cNvPr id="6" name="テキスト ボックス 5">
          <a:extLst xmlns:a="http://schemas.openxmlformats.org/drawingml/2006/main">
            <a:ext uri="{FF2B5EF4-FFF2-40B4-BE49-F238E27FC236}">
              <a16:creationId xmlns:a16="http://schemas.microsoft.com/office/drawing/2014/main" id="{EDB8657E-7D02-443D-96C7-28ADE9DE706C}"/>
            </a:ext>
          </a:extLst>
        </cdr:cNvPr>
        <cdr:cNvSpPr txBox="1"/>
      </cdr:nvSpPr>
      <cdr:spPr>
        <a:xfrm xmlns:a="http://schemas.openxmlformats.org/drawingml/2006/main">
          <a:off x="7582877" y="1735455"/>
          <a:ext cx="1039762" cy="307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1,762,379</a:t>
          </a:r>
          <a:endParaRPr lang="ja-JP" altLang="en-US" sz="1400" dirty="0">
            <a:latin typeface="+mn-lt"/>
          </a:endParaRPr>
        </a:p>
        <a:p xmlns:a="http://schemas.openxmlformats.org/drawingml/2006/main">
          <a:endParaRPr lang="ja-JP" altLang="en-US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0.74809</cdr:x>
      <cdr:y>0.26685</cdr:y>
    </cdr:from>
    <cdr:to>
      <cdr:x>0.83963</cdr:x>
      <cdr:y>0.31496</cdr:y>
    </cdr:to>
    <cdr:sp macro="" textlink="">
      <cdr:nvSpPr>
        <cdr:cNvPr id="7" name="テキスト ボックス 6">
          <a:extLst xmlns:a="http://schemas.openxmlformats.org/drawingml/2006/main">
            <a:ext uri="{FF2B5EF4-FFF2-40B4-BE49-F238E27FC236}">
              <a16:creationId xmlns:a16="http://schemas.microsoft.com/office/drawing/2014/main" id="{07AA14A4-F3B6-4AD9-93D6-89C2D1B92EA0}"/>
            </a:ext>
          </a:extLst>
        </cdr:cNvPr>
        <cdr:cNvSpPr txBox="1"/>
      </cdr:nvSpPr>
      <cdr:spPr>
        <a:xfrm xmlns:a="http://schemas.openxmlformats.org/drawingml/2006/main">
          <a:off x="8497262" y="1707296"/>
          <a:ext cx="1039763" cy="307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1,794,330</a:t>
          </a:r>
          <a:endParaRPr lang="ja-JP" altLang="en-US" sz="1400" dirty="0">
            <a:latin typeface="+mn-lt"/>
          </a:endParaRPr>
        </a:p>
        <a:p xmlns:a="http://schemas.openxmlformats.org/drawingml/2006/main">
          <a:endParaRPr lang="ja-JP" altLang="en-US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0.82859</cdr:x>
      <cdr:y>0.25586</cdr:y>
    </cdr:from>
    <cdr:to>
      <cdr:x>0.92013</cdr:x>
      <cdr:y>0.30397</cdr:y>
    </cdr:to>
    <cdr:sp macro="" textlink="">
      <cdr:nvSpPr>
        <cdr:cNvPr id="8" name="テキスト ボックス 7">
          <a:extLst xmlns:a="http://schemas.openxmlformats.org/drawingml/2006/main">
            <a:ext uri="{FF2B5EF4-FFF2-40B4-BE49-F238E27FC236}">
              <a16:creationId xmlns:a16="http://schemas.microsoft.com/office/drawing/2014/main" id="{C1E29216-C859-41BB-898B-12A24903C3B8}"/>
            </a:ext>
          </a:extLst>
        </cdr:cNvPr>
        <cdr:cNvSpPr txBox="1"/>
      </cdr:nvSpPr>
      <cdr:spPr>
        <a:xfrm xmlns:a="http://schemas.openxmlformats.org/drawingml/2006/main">
          <a:off x="9411627" y="1636941"/>
          <a:ext cx="1039762" cy="307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1,834,335</a:t>
          </a:r>
          <a:endParaRPr lang="ja-JP" altLang="en-US" sz="1400" dirty="0">
            <a:latin typeface="+mn-lt"/>
          </a:endParaRPr>
        </a:p>
        <a:p xmlns:a="http://schemas.openxmlformats.org/drawingml/2006/main">
          <a:endParaRPr lang="ja-JP" altLang="en-US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0.89919</cdr:x>
      <cdr:y>0.24706</cdr:y>
    </cdr:from>
    <cdr:to>
      <cdr:x>0.99073</cdr:x>
      <cdr:y>0.29517</cdr:y>
    </cdr:to>
    <cdr:sp macro="" textlink="">
      <cdr:nvSpPr>
        <cdr:cNvPr id="9" name="テキスト ボックス 8">
          <a:extLst xmlns:a="http://schemas.openxmlformats.org/drawingml/2006/main">
            <a:ext uri="{FF2B5EF4-FFF2-40B4-BE49-F238E27FC236}">
              <a16:creationId xmlns:a16="http://schemas.microsoft.com/office/drawing/2014/main" id="{78C4F0E1-307E-4290-9D2A-F4661F30B20F}"/>
            </a:ext>
          </a:extLst>
        </cdr:cNvPr>
        <cdr:cNvSpPr txBox="1"/>
      </cdr:nvSpPr>
      <cdr:spPr>
        <a:xfrm xmlns:a="http://schemas.openxmlformats.org/drawingml/2006/main">
          <a:off x="10213449" y="1580697"/>
          <a:ext cx="1039763" cy="307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>
              <a:latin typeface="+mn-lt"/>
            </a:rPr>
            <a:t>1,879,315</a:t>
          </a:r>
          <a:endParaRPr lang="ja-JP" altLang="en-US" sz="1400" dirty="0">
            <a:latin typeface="+mn-lt"/>
          </a:endParaRPr>
        </a:p>
        <a:p xmlns:a="http://schemas.openxmlformats.org/drawingml/2006/main">
          <a:endParaRPr lang="ja-JP" altLang="en-US" sz="1400" dirty="0">
            <a:latin typeface="+mn-lt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0.08876</cdr:x>
      <cdr:y>0.24265</cdr:y>
    </cdr:from>
    <cdr:to>
      <cdr:x>0.17776</cdr:x>
      <cdr:y>0.29496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FB48EED-8C6E-4F59-A40B-A35E7642F55E}"/>
            </a:ext>
          </a:extLst>
        </cdr:cNvPr>
        <cdr:cNvSpPr txBox="1"/>
      </cdr:nvSpPr>
      <cdr:spPr>
        <a:xfrm xmlns:a="http://schemas.openxmlformats.org/drawingml/2006/main">
          <a:off x="992723" y="1437961"/>
          <a:ext cx="995359" cy="3100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/>
            <a:t>1,918,980</a:t>
          </a:r>
          <a:endParaRPr lang="ja-JP" altLang="en-US" sz="1400" dirty="0"/>
        </a:p>
      </cdr:txBody>
    </cdr:sp>
  </cdr:relSizeAnchor>
  <cdr:relSizeAnchor xmlns:cdr="http://schemas.openxmlformats.org/drawingml/2006/chartDrawing">
    <cdr:from>
      <cdr:x>0.16172</cdr:x>
      <cdr:y>0.21654</cdr:y>
    </cdr:from>
    <cdr:to>
      <cdr:x>0.25072</cdr:x>
      <cdr:y>0.26885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C999FD05-0829-414C-BFC1-DC015D2BAA4A}"/>
            </a:ext>
          </a:extLst>
        </cdr:cNvPr>
        <cdr:cNvSpPr txBox="1"/>
      </cdr:nvSpPr>
      <cdr:spPr>
        <a:xfrm xmlns:a="http://schemas.openxmlformats.org/drawingml/2006/main">
          <a:off x="1808601" y="1283221"/>
          <a:ext cx="995360" cy="3099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/>
            <a:t>1,951,986</a:t>
          </a:r>
        </a:p>
      </cdr:txBody>
    </cdr:sp>
  </cdr:relSizeAnchor>
  <cdr:relSizeAnchor xmlns:cdr="http://schemas.openxmlformats.org/drawingml/2006/chartDrawing">
    <cdr:from>
      <cdr:x>0.23468</cdr:x>
      <cdr:y>0.2023</cdr:y>
    </cdr:from>
    <cdr:to>
      <cdr:x>0.32368</cdr:x>
      <cdr:y>0.25461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16C54047-225F-436C-8CB4-48F235DC5F30}"/>
            </a:ext>
          </a:extLst>
        </cdr:cNvPr>
        <cdr:cNvSpPr txBox="1"/>
      </cdr:nvSpPr>
      <cdr:spPr>
        <a:xfrm xmlns:a="http://schemas.openxmlformats.org/drawingml/2006/main">
          <a:off x="2624573" y="1198828"/>
          <a:ext cx="995359" cy="3099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/>
            <a:t>1,995,445</a:t>
          </a:r>
        </a:p>
      </cdr:txBody>
    </cdr:sp>
  </cdr:relSizeAnchor>
  <cdr:relSizeAnchor xmlns:cdr="http://schemas.openxmlformats.org/drawingml/2006/chartDrawing">
    <cdr:from>
      <cdr:x>0.31267</cdr:x>
      <cdr:y>0.19518</cdr:y>
    </cdr:from>
    <cdr:to>
      <cdr:x>0.40167</cdr:x>
      <cdr:y>0.24749</cdr:y>
    </cdr:to>
    <cdr:sp macro="" textlink="">
      <cdr:nvSpPr>
        <cdr:cNvPr id="5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35A354B7-99BA-484B-B1E6-49C41A321C18}"/>
            </a:ext>
          </a:extLst>
        </cdr:cNvPr>
        <cdr:cNvSpPr txBox="1"/>
      </cdr:nvSpPr>
      <cdr:spPr>
        <a:xfrm xmlns:a="http://schemas.openxmlformats.org/drawingml/2006/main">
          <a:off x="3496815" y="1156645"/>
          <a:ext cx="995359" cy="309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400" dirty="0"/>
            <a:t>2,036,872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23D54-2092-4966-A38C-4E939C0C6BD3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7B462-C0C6-407E-BA7E-D348F024F4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0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66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0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790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5506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208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8867F1-9E32-4ACA-8C3B-EF7A3A487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AEBEEB-1A26-470E-B2F5-C1A8FA938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47D8A-E6D5-40B5-99E4-C57FBCB9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0A8462-E977-465B-A378-9AF68766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0D486B-B0B9-4726-819E-6DF92775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61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4FAC9-ED08-4639-A36A-A1293A30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6E1CE9-E434-4D90-9B53-58CFACB4F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4AF327-C45E-4C60-9B6C-CFEFFE0D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003AD4-BF30-4A6A-8CF1-8594CF76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79C281-3B3B-4F3C-97E5-8AF0788D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20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93A52B-FF8E-48EE-961F-0A126D5CA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9AF873-1ABA-48A5-B83D-CCDBD6FF0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7F9A5-578F-4EC1-9DD7-4B4C9089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B4B73-050C-4EB3-888D-115DFD53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F41966-ED9D-4D80-9227-E6B95A19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98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45EE5-3C17-4FE6-8343-77F7D2140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7050F-2D4C-43BC-B6AA-A8F848D54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6C318-C7D2-4E9C-8E69-1E430A0E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BFDC46-E1E4-4B89-9768-4A83C83B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985A2C-B9E7-49F2-8E3F-E5FD0266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4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74861-62B8-43A1-8041-4B6E927A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2C42EE-2511-4E34-B9B8-77281F6BC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3ABC7C-0E24-4162-A74F-879408EB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71E4A-C6CA-45BC-A1E9-B29FE529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8288D-E5C9-4688-952D-41D5FD14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6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7CB50-913A-4976-85DD-5A8D49FF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6FBCAD-58D0-4FA5-B6E3-4E0EF1566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E7761F-7CA8-4466-A3EE-CD7FE6DE9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FE5EAC-0B6E-451E-AF1B-6CD64F04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174F8A-F692-4E2D-9496-659A5E04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44AF9D-22F3-4440-86EA-D1A10F54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9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BFA8C-C5B3-4984-BD94-21BCA269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B377C5-4001-4864-BA80-D2E564869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C16BC8-9152-4572-8BFE-E0976585F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E33197-6B3D-4A37-9AFD-181F1709E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01C509-4272-4E9D-A137-D40095658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896153-97BB-4DB3-87AD-17D5F2CA0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CC36AA1-55E6-41AE-84BC-00F5244A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B01455-9F07-4B80-A4F7-D3CB0958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1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13C45-8C8C-41FB-B22E-6ED24A725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BDE30D-A7F0-49D8-9F91-2829D7F94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837333-DAC4-4EE1-AA31-4A8B2A92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10454A-20E5-4841-AADD-443AB5FC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8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FCD7AC-379F-4116-A558-55CAD453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05616F-455F-45C3-8803-8B020128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F1089A-98C0-40BE-B758-7DBDAE80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7F058-5661-4DBD-ADE9-0A9DC3619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364A17-3CEA-44A2-94DF-B84E19644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45D66F-3146-496E-9917-7C8C44D71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C19532-AF68-4923-A150-5EB5368E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635457-8D0A-405B-9707-7D6D0763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6A0E1B-6C3C-45D5-B295-B0180FAF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6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67192-28F5-45E3-A079-6934E025A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B10280-BBDA-4755-B28E-77B3A7322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D45765-4ADF-404A-952E-7792D5CC3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2C8706-4255-4562-B21D-48186D90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D189C9-685A-4FC2-A949-77F58F4B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107C50-D365-42D1-A173-A35C4DA3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60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0819C6-2F22-449F-A30B-D423C19D1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77AD04-6EC9-49E7-B00F-9B67BFEF2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19C11D-1F35-4382-8652-656AEC774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8A08-8EA9-4E16-AC9D-44F36E893DF0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2DAED-3DB9-4D38-9FB0-74E429A47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64FE96-B9F5-4F77-8B42-E72C26BE0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90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hlw.go.jp/stf/seisakunitsuite/bunya/nenkin/nenkin/kyoshutsu/index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www.mhlw.go.jp/stf/seisakunitsuite/bunya/nenkin/nenkin/kyoshutsu/index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hyperlink" Target="https://www.mhlw.go.jp/stf/seisakunitsuite/bunya/nenkin/nenkin/kyoshutsu/index.html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stf/seisakunitsuite/bunya/nenkin/nenkin/kyoshutsu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www.ideco-koushiki.jp/library/pdf/join_overview_H300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AC3323-04A0-4789-AD9F-905940DEE2B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D51DC55-9248-48D0-967B-7EFCC4326E1F}"/>
              </a:ext>
            </a:extLst>
          </p:cNvPr>
          <p:cNvSpPr/>
          <p:nvPr/>
        </p:nvSpPr>
        <p:spPr>
          <a:xfrm>
            <a:off x="2339752" y="3425687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確定拠出年金の規約数等の推移を把握します。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DC596B-A377-48D4-8660-C12E9571C92E}"/>
              </a:ext>
            </a:extLst>
          </p:cNvPr>
          <p:cNvSpPr/>
          <p:nvPr/>
        </p:nvSpPr>
        <p:spPr>
          <a:xfrm>
            <a:off x="573561" y="2201319"/>
            <a:ext cx="100149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hlinkClick r:id="rId2"/>
              </a:rPr>
              <a:t>https://www.mhlw.go.jp/stf/seisakunitsuite/bunya/nenkin/nenkin/kyoshutsu/index.html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ACB695-ABB0-422B-BE2B-EA48F4AB0D13}"/>
              </a:ext>
            </a:extLst>
          </p:cNvPr>
          <p:cNvSpPr txBox="1"/>
          <p:nvPr/>
        </p:nvSpPr>
        <p:spPr>
          <a:xfrm>
            <a:off x="729328" y="125395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厚生労働省</a:t>
            </a:r>
          </a:p>
        </p:txBody>
      </p:sp>
    </p:spTree>
    <p:extLst>
      <p:ext uri="{BB962C8B-B14F-4D97-AF65-F5344CB8AC3E}">
        <p14:creationId xmlns:p14="http://schemas.microsoft.com/office/powerpoint/2010/main" val="1946257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4C908C-4C2A-4100-A16E-73B9D808CC4F}"/>
              </a:ext>
            </a:extLst>
          </p:cNvPr>
          <p:cNvSpPr/>
          <p:nvPr/>
        </p:nvSpPr>
        <p:spPr>
          <a:xfrm>
            <a:off x="5990633" y="6483626"/>
            <a:ext cx="6321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https://www.ideco-koushiki.jp/library/pdf/join_overview_R0307.pdf</a:t>
            </a:r>
            <a:r>
              <a:rPr lang="ja-JP" altLang="en-US" sz="1400" dirty="0"/>
              <a:t>　より作成</a:t>
            </a:r>
            <a:endParaRPr lang="en-US" altLang="ja-JP" sz="1400" dirty="0"/>
          </a:p>
          <a:p>
            <a:endParaRPr lang="en-US" altLang="ja-JP" sz="1400" dirty="0"/>
          </a:p>
          <a:p>
            <a:endParaRPr lang="ja-JP" altLang="en-US" sz="1400" dirty="0"/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7F0D3076-4E57-48F6-A721-F15698B657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9770366"/>
              </p:ext>
            </p:extLst>
          </p:nvPr>
        </p:nvGraphicFramePr>
        <p:xfrm>
          <a:off x="548640" y="376238"/>
          <a:ext cx="11183815" cy="5926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9337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42B2D15-DE4A-4A70-A800-82F645D25249}"/>
              </a:ext>
            </a:extLst>
          </p:cNvPr>
          <p:cNvSpPr/>
          <p:nvPr/>
        </p:nvSpPr>
        <p:spPr>
          <a:xfrm>
            <a:off x="5990633" y="6483626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https://www.ideco-koushiki.jp/library/pdf/join_overview_R0307.pdf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54AF37FB-976D-4D9C-B919-E69ED719EE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7600704"/>
              </p:ext>
            </p:extLst>
          </p:nvPr>
        </p:nvGraphicFramePr>
        <p:xfrm>
          <a:off x="264390" y="490582"/>
          <a:ext cx="11452485" cy="5993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11907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1DDDD51-0588-4070-9EBE-00B42C58675D}"/>
              </a:ext>
            </a:extLst>
          </p:cNvPr>
          <p:cNvSpPr/>
          <p:nvPr/>
        </p:nvSpPr>
        <p:spPr>
          <a:xfrm>
            <a:off x="5257637" y="6445022"/>
            <a:ext cx="719593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hlinkClick r:id="rId2"/>
              </a:rPr>
              <a:t>https://www.mhlw.go.jp/stf/seisakunitsuite/bunya/nenkin/nenkin/kyoshutsu/index.html</a:t>
            </a:r>
            <a:r>
              <a:rPr lang="ja-JP" altLang="en-US" sz="1100" dirty="0"/>
              <a:t>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6F1A2325-6148-45D9-AEF0-7FC4C72F0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8992112"/>
              </p:ext>
            </p:extLst>
          </p:nvPr>
        </p:nvGraphicFramePr>
        <p:xfrm>
          <a:off x="740971" y="412977"/>
          <a:ext cx="10710058" cy="6032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9106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F5373FF-E4D4-4C33-9747-52B1ADED021F}"/>
              </a:ext>
            </a:extLst>
          </p:cNvPr>
          <p:cNvSpPr/>
          <p:nvPr/>
        </p:nvSpPr>
        <p:spPr>
          <a:xfrm>
            <a:off x="5217278" y="6401175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1528D6FC-39A4-4862-823F-3D677D775C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9242029"/>
              </p:ext>
            </p:extLst>
          </p:nvPr>
        </p:nvGraphicFramePr>
        <p:xfrm>
          <a:off x="534572" y="593644"/>
          <a:ext cx="11155679" cy="5807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8723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6967AE-8F58-4B3D-96ED-3675A7E134CB}"/>
              </a:ext>
            </a:extLst>
          </p:cNvPr>
          <p:cNvSpPr/>
          <p:nvPr/>
        </p:nvSpPr>
        <p:spPr>
          <a:xfrm>
            <a:off x="5093577" y="6378315"/>
            <a:ext cx="68154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hlinkClick r:id="rId2"/>
              </a:rPr>
              <a:t>https://www.mhlw.go.jp/stf/seisakunitsuite/bunya/nenkin/nenkin/kyoshutsu/index.html</a:t>
            </a:r>
            <a:r>
              <a:rPr lang="ja-JP" altLang="en-US" sz="1100" dirty="0"/>
              <a:t>より作成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522AA76B-273F-40CF-9D29-B372A3CF5A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1474690"/>
              </p:ext>
            </p:extLst>
          </p:nvPr>
        </p:nvGraphicFramePr>
        <p:xfrm>
          <a:off x="689318" y="351693"/>
          <a:ext cx="10818054" cy="6026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1058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080EDEC-E1D6-423B-BF8F-94A02E0472F3}"/>
              </a:ext>
            </a:extLst>
          </p:cNvPr>
          <p:cNvSpPr/>
          <p:nvPr/>
        </p:nvSpPr>
        <p:spPr>
          <a:xfrm>
            <a:off x="4231719" y="567035"/>
            <a:ext cx="4185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b="1" dirty="0"/>
              <a:t>企業型年金承認規約数の推移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17803E9-4036-4696-8037-802561F772CA}"/>
              </a:ext>
            </a:extLst>
          </p:cNvPr>
          <p:cNvSpPr/>
          <p:nvPr/>
        </p:nvSpPr>
        <p:spPr>
          <a:xfrm>
            <a:off x="5376517" y="6453682"/>
            <a:ext cx="68154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hlinkClick r:id="rId3"/>
              </a:rPr>
              <a:t>https://www.mhlw.go.jp/stf/seisakunitsuite/bunya/nenkin/nenkin/kyoshutsu/index.html</a:t>
            </a:r>
            <a:r>
              <a:rPr lang="ja-JP" altLang="en-US" sz="1100" dirty="0"/>
              <a:t>より作成</a:t>
            </a:r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47DF9F45-EF27-475E-A899-F5C6BAD26B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62023"/>
              </p:ext>
            </p:extLst>
          </p:nvPr>
        </p:nvGraphicFramePr>
        <p:xfrm>
          <a:off x="936672" y="797867"/>
          <a:ext cx="10775853" cy="5762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72988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AF0FCAD-910F-426B-8F3A-5FA5F970701E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join_overview_H3002</a:t>
            </a:r>
            <a:r>
              <a:rPr lang="ja-JP" altLang="en-US" sz="1400" dirty="0">
                <a:hlinkClick r:id="rId2"/>
              </a:rPr>
              <a:t>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4D5572D4-8605-4903-A279-E78CF2A480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919446"/>
              </p:ext>
            </p:extLst>
          </p:nvPr>
        </p:nvGraphicFramePr>
        <p:xfrm>
          <a:off x="0" y="-1"/>
          <a:ext cx="12192000" cy="652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585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16CB49-265F-4FBE-870B-0BD0831591B9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https://www.ideco-koushiki.jp/library/pdf/join_overview_H3103.pdf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6CDC9540-AF40-4C9F-A2C9-8D4D0BE116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6424351"/>
              </p:ext>
            </p:extLst>
          </p:nvPr>
        </p:nvGraphicFramePr>
        <p:xfrm>
          <a:off x="596348" y="26505"/>
          <a:ext cx="11065566" cy="6497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3689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4C908C-4C2A-4100-A16E-73B9D808CC4F}"/>
              </a:ext>
            </a:extLst>
          </p:cNvPr>
          <p:cNvSpPr/>
          <p:nvPr/>
        </p:nvSpPr>
        <p:spPr>
          <a:xfrm>
            <a:off x="5990633" y="6483626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https://www.ideco-koushiki.jp/library/pdf/join_overview_R0203.pdf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839C8C0C-4DEC-4AFB-BA37-F2AF22458F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8648687"/>
              </p:ext>
            </p:extLst>
          </p:nvPr>
        </p:nvGraphicFramePr>
        <p:xfrm>
          <a:off x="429718" y="254833"/>
          <a:ext cx="11332564" cy="6115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52971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4C908C-4C2A-4100-A16E-73B9D808CC4F}"/>
              </a:ext>
            </a:extLst>
          </p:cNvPr>
          <p:cNvSpPr/>
          <p:nvPr/>
        </p:nvSpPr>
        <p:spPr>
          <a:xfrm>
            <a:off x="5990633" y="6483626"/>
            <a:ext cx="6321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https://www.ideco-koushiki.jp/library/pdf/join_overview_R0303.pdf</a:t>
            </a:r>
            <a:r>
              <a:rPr lang="ja-JP" altLang="en-US" sz="1400" dirty="0"/>
              <a:t>　より作成</a:t>
            </a:r>
            <a:endParaRPr lang="en-US" altLang="ja-JP" sz="1400" dirty="0"/>
          </a:p>
          <a:p>
            <a:endParaRPr lang="en-US" altLang="ja-JP" sz="1400" dirty="0"/>
          </a:p>
          <a:p>
            <a:endParaRPr lang="ja-JP" altLang="en-US" sz="1400" dirty="0"/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44FAC084-CD74-4A7A-9B80-62E690CAAB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4633256"/>
              </p:ext>
            </p:extLst>
          </p:nvPr>
        </p:nvGraphicFramePr>
        <p:xfrm>
          <a:off x="528638" y="85725"/>
          <a:ext cx="11358562" cy="6397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4193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495</Words>
  <Application>Microsoft Office PowerPoint</Application>
  <PresentationFormat>ワイド画面</PresentationFormat>
  <Paragraphs>142</Paragraphs>
  <Slides>11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t.kashiwabara@tim-con.com</cp:lastModifiedBy>
  <cp:revision>70</cp:revision>
  <cp:lastPrinted>2020-05-25T02:36:58Z</cp:lastPrinted>
  <dcterms:created xsi:type="dcterms:W3CDTF">2019-08-08T06:25:11Z</dcterms:created>
  <dcterms:modified xsi:type="dcterms:W3CDTF">2021-09-09T01:21:57Z</dcterms:modified>
</cp:coreProperties>
</file>