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8" r:id="rId5"/>
    <p:sldId id="264" r:id="rId6"/>
    <p:sldId id="258" r:id="rId7"/>
    <p:sldId id="259" r:id="rId8"/>
    <p:sldId id="260" r:id="rId9"/>
    <p:sldId id="262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Sheet1!$K$3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Sheet1!$L$3:$M$3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57-4C12-8C3B-79ADCE6B5CE5}"/>
            </c:ext>
          </c:extLst>
        </c:ser>
        <c:ser>
          <c:idx val="0"/>
          <c:order val="1"/>
          <c:tx>
            <c:strRef>
              <c:f>Sheet1!$K$2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Sheet1!$L$2:$M$2</c:f>
              <c:numCache>
                <c:formatCode>General</c:formatCode>
                <c:ptCount val="2"/>
                <c:pt idx="0">
                  <c:v>87.26</c:v>
                </c:pt>
                <c:pt idx="1">
                  <c:v>81.09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57-4C12-8C3B-79ADCE6B5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86801326417086E-2"/>
          <c:y val="4.3238794057913761E-2"/>
          <c:w val="0.91725859483045946"/>
          <c:h val="0.851568938442992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Sheet1!$G$3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Sheet1!$H$1:$I$1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Sheet1!$H$3:$I$3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49-4D7E-8726-7DEB6A069834}"/>
            </c:ext>
          </c:extLst>
        </c:ser>
        <c:ser>
          <c:idx val="0"/>
          <c:order val="1"/>
          <c:tx>
            <c:strRef>
              <c:f>Sheet1!$G$2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en-US" dirty="0"/>
                      <a:t>87</a:t>
                    </a:r>
                    <a:r>
                      <a:rPr lang="en-US" altLang="ja-JP" dirty="0"/>
                      <a:t>.32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F49-4D7E-8726-7DEB6A06983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en-US" dirty="0"/>
                      <a:t>8</a:t>
                    </a:r>
                    <a:r>
                      <a:rPr lang="en-US" altLang="ja-JP" dirty="0"/>
                      <a:t>1.25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F49-4D7E-8726-7DEB6A0698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Sheet1!$H$1:$I$1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Sheet1!$H$2:$I$2</c:f>
              <c:numCache>
                <c:formatCode>General</c:formatCode>
                <c:ptCount val="2"/>
                <c:pt idx="0">
                  <c:v>87.14</c:v>
                </c:pt>
                <c:pt idx="1">
                  <c:v>80.98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49-4D7E-8726-7DEB6A0698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4159232"/>
        <c:axId val="184161024"/>
      </c:barChart>
      <c:catAx>
        <c:axId val="184159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161024"/>
        <c:crosses val="autoZero"/>
        <c:auto val="1"/>
        <c:lblAlgn val="ctr"/>
        <c:lblOffset val="100"/>
        <c:noMultiLvlLbl val="0"/>
      </c:catAx>
      <c:valAx>
        <c:axId val="184161024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15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81942140687443E-2"/>
          <c:y val="9.9451580653665741E-3"/>
          <c:w val="0.87496572042212584"/>
          <c:h val="0.8681710567187243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Sheet1!$K$3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Sheet1!$L$3:$M$3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26-4AE0-9ECD-2C36B257BE53}"/>
            </c:ext>
          </c:extLst>
        </c:ser>
        <c:ser>
          <c:idx val="0"/>
          <c:order val="1"/>
          <c:tx>
            <c:strRef>
              <c:f>Sheet1!$K$2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Sheet1!$L$2:$M$2</c:f>
              <c:numCache>
                <c:formatCode>General</c:formatCode>
                <c:ptCount val="2"/>
                <c:pt idx="0">
                  <c:v>87.26</c:v>
                </c:pt>
                <c:pt idx="1">
                  <c:v>81.09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26-4AE0-9ECD-2C36B257B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894481838446792E-2"/>
          <c:y val="0"/>
          <c:w val="0.90368787498982495"/>
          <c:h val="0.8795737948449540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Sheet1!$K$3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Sheet1!$L$3:$M$3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D9-4170-9378-F6094AF8AFF3}"/>
            </c:ext>
          </c:extLst>
        </c:ser>
        <c:ser>
          <c:idx val="0"/>
          <c:order val="1"/>
          <c:tx>
            <c:strRef>
              <c:f>Sheet1!$K$2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Sheet1!$L$2:$M$2</c:f>
              <c:numCache>
                <c:formatCode>General</c:formatCode>
                <c:ptCount val="2"/>
                <c:pt idx="0">
                  <c:v>87.14</c:v>
                </c:pt>
                <c:pt idx="1">
                  <c:v>80.98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D9-4170-9378-F6094AF8AF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u="sng"/>
              <a:t>女性</a:t>
            </a:r>
            <a:r>
              <a:rPr lang="ja-JP" altLang="en-US" sz="2000"/>
              <a:t>　　　　健康寿命と平均寿命の推移</a:t>
            </a:r>
          </a:p>
        </c:rich>
      </c:tx>
      <c:layout>
        <c:manualLayout>
          <c:xMode val="edge"/>
          <c:yMode val="edge"/>
          <c:x val="3.3333333333333333E-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9.1738213931312276E-2"/>
                  <c:y val="-9.74124903138810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47A-4C4A-98B3-100F3FD3AF04}"/>
                </c:ext>
              </c:extLst>
            </c:dLbl>
            <c:dLbl>
              <c:idx val="1"/>
              <c:layout>
                <c:manualLayout>
                  <c:x val="-9.0904190667441737E-2"/>
                  <c:y val="4.87062451569396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47A-4C4A-98B3-100F3FD3AF04}"/>
                </c:ext>
              </c:extLst>
            </c:dLbl>
            <c:dLbl>
              <c:idx val="2"/>
              <c:layout>
                <c:manualLayout>
                  <c:x val="-9.4375686260693925E-2"/>
                  <c:y val="-7.305936773541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7A-4C4A-98B3-100F3FD3A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r"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Sheet1!$D$5:$F$5</c:f>
              <c:strCache>
                <c:ptCount val="3"/>
                <c:pt idx="0">
                  <c:v>平成２８年</c:v>
                </c:pt>
                <c:pt idx="1">
                  <c:v>平成２５年</c:v>
                </c:pt>
                <c:pt idx="2">
                  <c:v>平成２２年</c:v>
                </c:pt>
              </c:strCache>
            </c:strRef>
          </c:cat>
          <c:val>
            <c:numRef>
              <c:f>Sheet1!$D$7:$F$7</c:f>
              <c:numCache>
                <c:formatCode>General</c:formatCode>
                <c:ptCount val="3"/>
                <c:pt idx="0">
                  <c:v>74.790000000000006</c:v>
                </c:pt>
                <c:pt idx="1">
                  <c:v>74.209999999999994</c:v>
                </c:pt>
                <c:pt idx="2">
                  <c:v>73.62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7A-4C4A-98B3-100F3FD3AF04}"/>
            </c:ext>
          </c:extLst>
        </c:ser>
        <c:ser>
          <c:idx val="1"/>
          <c:order val="1"/>
          <c:tx>
            <c:strRef>
              <c:f>Sheet1!$B$6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Sheet1!$D$5:$F$5</c:f>
              <c:strCache>
                <c:ptCount val="3"/>
                <c:pt idx="0">
                  <c:v>平成２８年</c:v>
                </c:pt>
                <c:pt idx="1">
                  <c:v>平成２５年</c:v>
                </c:pt>
                <c:pt idx="2">
                  <c:v>平成２２年</c:v>
                </c:pt>
              </c:strCache>
            </c:strRef>
          </c:cat>
          <c:val>
            <c:numRef>
              <c:f>Sheet1!$D$6:$F$6</c:f>
              <c:numCache>
                <c:formatCode>General</c:formatCode>
                <c:ptCount val="3"/>
                <c:pt idx="0">
                  <c:v>87.14</c:v>
                </c:pt>
                <c:pt idx="1">
                  <c:v>86.61</c:v>
                </c:pt>
                <c:pt idx="2">
                  <c:v>86.3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7A-4C4A-98B3-100F3FD3A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8609432"/>
        <c:axId val="98611400"/>
      </c:barChart>
      <c:catAx>
        <c:axId val="98609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11400"/>
        <c:crosses val="autoZero"/>
        <c:auto val="1"/>
        <c:lblAlgn val="ctr"/>
        <c:lblOffset val="100"/>
        <c:noMultiLvlLbl val="0"/>
      </c:catAx>
      <c:valAx>
        <c:axId val="98611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09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u="sng"/>
              <a:t>男性</a:t>
            </a:r>
            <a:r>
              <a:rPr lang="ja-JP" altLang="en-US" sz="2000"/>
              <a:t>　　　　健康寿命と平均寿命の推移</a:t>
            </a:r>
          </a:p>
        </c:rich>
      </c:tx>
      <c:layout>
        <c:manualLayout>
          <c:xMode val="edge"/>
          <c:yMode val="edge"/>
          <c:x val="3.3333333333333333E-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8.8748321478687428E-2"/>
                  <c:y val="2.37670825906120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94-479A-8CB0-42139770FDD8}"/>
                </c:ext>
              </c:extLst>
            </c:dLbl>
            <c:dLbl>
              <c:idx val="1"/>
              <c:layout>
                <c:manualLayout>
                  <c:x val="-9.096715049548025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94-479A-8CB0-42139770FDD8}"/>
                </c:ext>
              </c:extLst>
            </c:dLbl>
            <c:dLbl>
              <c:idx val="2"/>
              <c:layout>
                <c:manualLayout>
                  <c:x val="-8.9815068468089718E-2"/>
                  <c:y val="-2.37670825906120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94-479A-8CB0-42139770FD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Sheet1!$C$1:$E$1</c:f>
              <c:strCache>
                <c:ptCount val="3"/>
                <c:pt idx="0">
                  <c:v>平成２８年</c:v>
                </c:pt>
                <c:pt idx="1">
                  <c:v>平成２５年</c:v>
                </c:pt>
                <c:pt idx="2">
                  <c:v>平成２２年</c:v>
                </c:pt>
              </c:strCache>
            </c:strRef>
          </c:cat>
          <c:val>
            <c:numRef>
              <c:f>Sheet1!$C$3:$E$3</c:f>
              <c:numCache>
                <c:formatCode>General</c:formatCode>
                <c:ptCount val="3"/>
                <c:pt idx="0">
                  <c:v>72.14</c:v>
                </c:pt>
                <c:pt idx="1">
                  <c:v>71.19</c:v>
                </c:pt>
                <c:pt idx="2">
                  <c:v>70.42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94-479A-8CB0-42139770FDD8}"/>
            </c:ext>
          </c:extLst>
        </c:ser>
        <c:ser>
          <c:idx val="0"/>
          <c:order val="1"/>
          <c:tx>
            <c:strRef>
              <c:f>Sheet1!$B$2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Sheet1!$C$1:$E$1</c:f>
              <c:strCache>
                <c:ptCount val="3"/>
                <c:pt idx="0">
                  <c:v>平成２８年</c:v>
                </c:pt>
                <c:pt idx="1">
                  <c:v>平成２５年</c:v>
                </c:pt>
                <c:pt idx="2">
                  <c:v>平成２２年</c:v>
                </c:pt>
              </c:strCache>
            </c:strRef>
          </c:cat>
          <c:val>
            <c:numRef>
              <c:f>Sheet1!$C$2:$E$2</c:f>
              <c:numCache>
                <c:formatCode>General</c:formatCode>
                <c:ptCount val="3"/>
                <c:pt idx="0">
                  <c:v>80.98</c:v>
                </c:pt>
                <c:pt idx="1">
                  <c:v>80.209999999999994</c:v>
                </c:pt>
                <c:pt idx="2">
                  <c:v>79.55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94-479A-8CB0-42139770F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8609432"/>
        <c:axId val="98611400"/>
      </c:barChart>
      <c:catAx>
        <c:axId val="98609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11400"/>
        <c:crosses val="autoZero"/>
        <c:auto val="1"/>
        <c:lblAlgn val="ctr"/>
        <c:lblOffset val="100"/>
        <c:noMultiLvlLbl val="0"/>
      </c:catAx>
      <c:valAx>
        <c:axId val="98611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09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世界の総人口（男女）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Sheet1!$H$3:$X$3</c:f>
              <c:numCache>
                <c:formatCode>#,##0</c:formatCode>
                <c:ptCount val="17"/>
                <c:pt idx="0">
                  <c:v>7794798.7290000003</c:v>
                </c:pt>
                <c:pt idx="1">
                  <c:v>8184437.4529999997</c:v>
                </c:pt>
                <c:pt idx="2">
                  <c:v>8548487.3709999993</c:v>
                </c:pt>
                <c:pt idx="3">
                  <c:v>8887524.2290000003</c:v>
                </c:pt>
                <c:pt idx="4">
                  <c:v>9198847.3819999993</c:v>
                </c:pt>
                <c:pt idx="5">
                  <c:v>9481803.2719999999</c:v>
                </c:pt>
                <c:pt idx="6">
                  <c:v>9735033.9000000004</c:v>
                </c:pt>
                <c:pt idx="7">
                  <c:v>9958094.0040000007</c:v>
                </c:pt>
                <c:pt idx="8">
                  <c:v>10151448.838</c:v>
                </c:pt>
                <c:pt idx="9">
                  <c:v>10317830.244000001</c:v>
                </c:pt>
                <c:pt idx="10">
                  <c:v>10459152.567</c:v>
                </c:pt>
                <c:pt idx="11">
                  <c:v>10577155.84</c:v>
                </c:pt>
                <c:pt idx="12">
                  <c:v>10673727.143999999</c:v>
                </c:pt>
                <c:pt idx="13">
                  <c:v>10750443.601</c:v>
                </c:pt>
                <c:pt idx="14">
                  <c:v>10809618.640000001</c:v>
                </c:pt>
                <c:pt idx="15">
                  <c:v>10851507.632999999</c:v>
                </c:pt>
                <c:pt idx="16">
                  <c:v>10874951.668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E0-480B-990D-619F2FC2E982}"/>
            </c:ext>
          </c:extLst>
        </c:ser>
        <c:ser>
          <c:idx val="1"/>
          <c:order val="1"/>
          <c:tx>
            <c:v>65歳以上の人口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Sheet1!$H$4:$X$4</c:f>
              <c:numCache>
                <c:formatCode>#,##0</c:formatCode>
                <c:ptCount val="17"/>
                <c:pt idx="0">
                  <c:v>727606.34499999997</c:v>
                </c:pt>
                <c:pt idx="1">
                  <c:v>852856.42299999995</c:v>
                </c:pt>
                <c:pt idx="2">
                  <c:v>997488.47100000002</c:v>
                </c:pt>
                <c:pt idx="3">
                  <c:v>1154546.696</c:v>
                </c:pt>
                <c:pt idx="4">
                  <c:v>1300517.3570000001</c:v>
                </c:pt>
                <c:pt idx="5">
                  <c:v>1420019.885</c:v>
                </c:pt>
                <c:pt idx="6">
                  <c:v>1548852.1540000001</c:v>
                </c:pt>
                <c:pt idx="7">
                  <c:v>1699154.335</c:v>
                </c:pt>
                <c:pt idx="8">
                  <c:v>1810397.5970000001</c:v>
                </c:pt>
                <c:pt idx="9">
                  <c:v>1899259.311</c:v>
                </c:pt>
                <c:pt idx="10">
                  <c:v>1978883.0290000001</c:v>
                </c:pt>
                <c:pt idx="11">
                  <c:v>2064916.6270000001</c:v>
                </c:pt>
                <c:pt idx="12">
                  <c:v>2154885.0469999998</c:v>
                </c:pt>
                <c:pt idx="13">
                  <c:v>2241224.2069999999</c:v>
                </c:pt>
                <c:pt idx="14">
                  <c:v>2318512.8459999999</c:v>
                </c:pt>
                <c:pt idx="15">
                  <c:v>2389559.4939999999</c:v>
                </c:pt>
                <c:pt idx="16">
                  <c:v>2456467.0090000001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E0-480B-990D-619F2FC2E9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overlap val="100"/>
        <c:axId val="518319688"/>
        <c:axId val="518320016"/>
      </c:barChart>
      <c:catAx>
        <c:axId val="51831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20016"/>
        <c:crosses val="autoZero"/>
        <c:auto val="1"/>
        <c:lblAlgn val="ctr"/>
        <c:lblOffset val="100"/>
        <c:noMultiLvlLbl val="0"/>
      </c:catAx>
      <c:valAx>
        <c:axId val="518320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19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日本の総人口（男女）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Sheet1!$H$21:$X$21</c:f>
              <c:numCache>
                <c:formatCode>#,##0</c:formatCode>
                <c:ptCount val="17"/>
                <c:pt idx="0">
                  <c:v>126476.458</c:v>
                </c:pt>
                <c:pt idx="1">
                  <c:v>123975.981</c:v>
                </c:pt>
                <c:pt idx="2">
                  <c:v>120758.056</c:v>
                </c:pt>
                <c:pt idx="3">
                  <c:v>117166.13800000001</c:v>
                </c:pt>
                <c:pt idx="4">
                  <c:v>113356.481</c:v>
                </c:pt>
                <c:pt idx="5">
                  <c:v>109529.352</c:v>
                </c:pt>
                <c:pt idx="6">
                  <c:v>105804.023</c:v>
                </c:pt>
                <c:pt idx="7">
                  <c:v>102134.984</c:v>
                </c:pt>
                <c:pt idx="8">
                  <c:v>98325.804000000004</c:v>
                </c:pt>
                <c:pt idx="9">
                  <c:v>94366.259000000005</c:v>
                </c:pt>
                <c:pt idx="10">
                  <c:v>90472.358999999997</c:v>
                </c:pt>
                <c:pt idx="11">
                  <c:v>86926.933999999994</c:v>
                </c:pt>
                <c:pt idx="12">
                  <c:v>83924.567999999999</c:v>
                </c:pt>
                <c:pt idx="13">
                  <c:v>81338.410999999993</c:v>
                </c:pt>
                <c:pt idx="14">
                  <c:v>79047.115999999995</c:v>
                </c:pt>
                <c:pt idx="15">
                  <c:v>76939.123999999996</c:v>
                </c:pt>
                <c:pt idx="16">
                  <c:v>74959.377999999997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ED-4463-815F-A7ED736D6609}"/>
            </c:ext>
          </c:extLst>
        </c:ser>
        <c:ser>
          <c:idx val="1"/>
          <c:order val="1"/>
          <c:tx>
            <c:v>65歳以上の人口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Sheet1!$H$22:$X$22</c:f>
              <c:numCache>
                <c:formatCode>#,##0</c:formatCode>
                <c:ptCount val="17"/>
                <c:pt idx="0">
                  <c:v>35915.864999999998</c:v>
                </c:pt>
                <c:pt idx="1">
                  <c:v>36738.610999999997</c:v>
                </c:pt>
                <c:pt idx="2">
                  <c:v>37278.411999999997</c:v>
                </c:pt>
                <c:pt idx="3">
                  <c:v>38086.796999999999</c:v>
                </c:pt>
                <c:pt idx="4">
                  <c:v>39871.377</c:v>
                </c:pt>
                <c:pt idx="5">
                  <c:v>40155.279999999999</c:v>
                </c:pt>
                <c:pt idx="6">
                  <c:v>39881.699999999997</c:v>
                </c:pt>
                <c:pt idx="7">
                  <c:v>39073.618999999999</c:v>
                </c:pt>
                <c:pt idx="8">
                  <c:v>37676.017</c:v>
                </c:pt>
                <c:pt idx="9">
                  <c:v>36072.94</c:v>
                </c:pt>
                <c:pt idx="10">
                  <c:v>34321.161</c:v>
                </c:pt>
                <c:pt idx="11">
                  <c:v>32857.487999999998</c:v>
                </c:pt>
                <c:pt idx="12">
                  <c:v>31830.735000000001</c:v>
                </c:pt>
                <c:pt idx="13">
                  <c:v>30721.441999999999</c:v>
                </c:pt>
                <c:pt idx="14">
                  <c:v>29657.548999999999</c:v>
                </c:pt>
                <c:pt idx="15">
                  <c:v>28722.544000000002</c:v>
                </c:pt>
                <c:pt idx="16">
                  <c:v>27943.612000000001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ED-4463-815F-A7ED736D66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overlap val="100"/>
        <c:axId val="518319688"/>
        <c:axId val="518320016"/>
      </c:barChart>
      <c:catAx>
        <c:axId val="51831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20016"/>
        <c:crosses val="autoZero"/>
        <c:auto val="1"/>
        <c:lblAlgn val="ctr"/>
        <c:lblOffset val="100"/>
        <c:noMultiLvlLbl val="0"/>
      </c:catAx>
      <c:valAx>
        <c:axId val="518320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19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v>0-19歳人口</c:v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Sheet1!$H$38:$X$38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Sheet1!$H$40:$X$40</c:f>
              <c:numCache>
                <c:formatCode>#,##0</c:formatCode>
                <c:ptCount val="17"/>
                <c:pt idx="0">
                  <c:v>21447.14</c:v>
                </c:pt>
                <c:pt idx="1">
                  <c:v>20187.456999999999</c:v>
                </c:pt>
                <c:pt idx="2">
                  <c:v>18863.683000000001</c:v>
                </c:pt>
                <c:pt idx="3">
                  <c:v>17672.088</c:v>
                </c:pt>
                <c:pt idx="4">
                  <c:v>17069.174999999999</c:v>
                </c:pt>
                <c:pt idx="5">
                  <c:v>16779.366999999998</c:v>
                </c:pt>
                <c:pt idx="6">
                  <c:v>16500.935000000001</c:v>
                </c:pt>
                <c:pt idx="7">
                  <c:v>16045.332</c:v>
                </c:pt>
                <c:pt idx="8">
                  <c:v>15436.041999999999</c:v>
                </c:pt>
                <c:pt idx="9">
                  <c:v>14793.705</c:v>
                </c:pt>
                <c:pt idx="10">
                  <c:v>14265.871999999999</c:v>
                </c:pt>
                <c:pt idx="11">
                  <c:v>13925.304</c:v>
                </c:pt>
                <c:pt idx="12">
                  <c:v>13709.165000000001</c:v>
                </c:pt>
                <c:pt idx="13">
                  <c:v>13491.056</c:v>
                </c:pt>
                <c:pt idx="14">
                  <c:v>13191.567999999999</c:v>
                </c:pt>
                <c:pt idx="15">
                  <c:v>12818.388000000001</c:v>
                </c:pt>
                <c:pt idx="16">
                  <c:v>12440.025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64-415F-A382-93DB4C3681D5}"/>
            </c:ext>
          </c:extLst>
        </c:ser>
        <c:ser>
          <c:idx val="2"/>
          <c:order val="1"/>
          <c:tx>
            <c:v>20-64歳人口</c:v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Sheet1!$H$38:$X$38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Sheet1!$H$41:$X$41</c:f>
              <c:numCache>
                <c:formatCode>#,##0</c:formatCode>
                <c:ptCount val="17"/>
                <c:pt idx="0">
                  <c:v>69113.452999999994</c:v>
                </c:pt>
                <c:pt idx="1">
                  <c:v>67049.913</c:v>
                </c:pt>
                <c:pt idx="2">
                  <c:v>64615.961000000003</c:v>
                </c:pt>
                <c:pt idx="3">
                  <c:v>61407.252999999997</c:v>
                </c:pt>
                <c:pt idx="4">
                  <c:v>56415.928999999996</c:v>
                </c:pt>
                <c:pt idx="5">
                  <c:v>52594.705000000002</c:v>
                </c:pt>
                <c:pt idx="6">
                  <c:v>49421.387999999999</c:v>
                </c:pt>
                <c:pt idx="7">
                  <c:v>47016.033000000003</c:v>
                </c:pt>
                <c:pt idx="8">
                  <c:v>45213.745000000003</c:v>
                </c:pt>
                <c:pt idx="9">
                  <c:v>43499.614000000001</c:v>
                </c:pt>
                <c:pt idx="10">
                  <c:v>41885.326000000001</c:v>
                </c:pt>
                <c:pt idx="11">
                  <c:v>40144.142</c:v>
                </c:pt>
                <c:pt idx="12">
                  <c:v>38384.667999999998</c:v>
                </c:pt>
                <c:pt idx="13">
                  <c:v>37125.913</c:v>
                </c:pt>
                <c:pt idx="14">
                  <c:v>36197.999000000003</c:v>
                </c:pt>
                <c:pt idx="15">
                  <c:v>35398.192000000003</c:v>
                </c:pt>
                <c:pt idx="16">
                  <c:v>34575.741000000002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64-415F-A382-93DB4C3681D5}"/>
            </c:ext>
          </c:extLst>
        </c:ser>
        <c:ser>
          <c:idx val="3"/>
          <c:order val="2"/>
          <c:tx>
            <c:v>65歳以上人口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Sheet1!$H$38:$X$38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Sheet1!$H$42:$X$42</c:f>
              <c:numCache>
                <c:formatCode>#,##0</c:formatCode>
                <c:ptCount val="17"/>
                <c:pt idx="0">
                  <c:v>35915.864999999998</c:v>
                </c:pt>
                <c:pt idx="1">
                  <c:v>36738.610999999997</c:v>
                </c:pt>
                <c:pt idx="2">
                  <c:v>37278.411999999997</c:v>
                </c:pt>
                <c:pt idx="3">
                  <c:v>38086.796999999999</c:v>
                </c:pt>
                <c:pt idx="4">
                  <c:v>39871.377</c:v>
                </c:pt>
                <c:pt idx="5">
                  <c:v>40155.279999999999</c:v>
                </c:pt>
                <c:pt idx="6">
                  <c:v>39881.699999999997</c:v>
                </c:pt>
                <c:pt idx="7">
                  <c:v>39073.618999999999</c:v>
                </c:pt>
                <c:pt idx="8">
                  <c:v>37676.017</c:v>
                </c:pt>
                <c:pt idx="9">
                  <c:v>36072.94</c:v>
                </c:pt>
                <c:pt idx="10">
                  <c:v>34321.161</c:v>
                </c:pt>
                <c:pt idx="11">
                  <c:v>32857.487999999998</c:v>
                </c:pt>
                <c:pt idx="12">
                  <c:v>31830.735000000001</c:v>
                </c:pt>
                <c:pt idx="13">
                  <c:v>30721.441999999999</c:v>
                </c:pt>
                <c:pt idx="14">
                  <c:v>29657.548999999999</c:v>
                </c:pt>
                <c:pt idx="15">
                  <c:v>28722.544000000002</c:v>
                </c:pt>
                <c:pt idx="16">
                  <c:v>27943.612000000001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64-415F-A382-93DB4C3681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635993048"/>
        <c:axId val="635995344"/>
      </c:barChart>
      <c:catAx>
        <c:axId val="635993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5995344"/>
        <c:crosses val="autoZero"/>
        <c:auto val="1"/>
        <c:lblAlgn val="ctr"/>
        <c:lblOffset val="100"/>
        <c:noMultiLvlLbl val="0"/>
      </c:catAx>
      <c:valAx>
        <c:axId val="6359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5993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384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02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14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74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99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74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36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86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45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057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29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C7C30-7471-42EE-AD96-4CCF258B8342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34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hyperlink" Target="https://population.un.org/wpp/Download/Probabilistic/Populatio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18/dl/life18-02.pdf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https://www.mhlw.go.jp/toukei/saikin/hw/life/life18/dl/life18-02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18/dl/life18-02.pdf" TargetMode="Externa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://www.mhlw.go.jp/stf/shingi2/0000196943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://www.mhlw.go.jp/stf/shingi2/0000196943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hyperlink" Target="http://www.mhlw.go.jp/stf/shingi2/0000196943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hyperlink" Target="https://population.un.org/wpp/Download/Probabilistic/Population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hyperlink" Target="https://population.un.org/wpp/Download/Probabilistic/Populatio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8A4E71-AEC6-422B-A658-04B1D52EA36A}"/>
              </a:ext>
            </a:extLst>
          </p:cNvPr>
          <p:cNvSpPr txBox="1"/>
          <p:nvPr/>
        </p:nvSpPr>
        <p:spPr>
          <a:xfrm>
            <a:off x="2374030" y="1774875"/>
            <a:ext cx="3849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u="sng" dirty="0"/>
              <a:t>人口　と　寿命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D8DBDB-FFEF-4175-906C-7361FC728F36}"/>
              </a:ext>
            </a:extLst>
          </p:cNvPr>
          <p:cNvSpPr txBox="1"/>
          <p:nvPr/>
        </p:nvSpPr>
        <p:spPr>
          <a:xfrm>
            <a:off x="4483510" y="3451123"/>
            <a:ext cx="4174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ここでは、人口と寿命に関するデータをグラフ化していきます。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6319E61-8A5D-4FD3-96DF-F569B641B99D}"/>
              </a:ext>
            </a:extLst>
          </p:cNvPr>
          <p:cNvSpPr txBox="1"/>
          <p:nvPr/>
        </p:nvSpPr>
        <p:spPr>
          <a:xfrm>
            <a:off x="7079228" y="4955458"/>
            <a:ext cx="1401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2020/06/22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8844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2911169-8AFD-49CE-A3A9-5C69370563DE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F6F1DE-B336-41F2-B048-21A8802DF5A0}"/>
              </a:ext>
            </a:extLst>
          </p:cNvPr>
          <p:cNvSpPr txBox="1"/>
          <p:nvPr/>
        </p:nvSpPr>
        <p:spPr>
          <a:xfrm>
            <a:off x="185736" y="185737"/>
            <a:ext cx="8958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日本の人口予測②</a:t>
            </a:r>
            <a:r>
              <a:rPr kumimoji="1" lang="ja-JP" altLang="en-US" sz="2000" dirty="0"/>
              <a:t>（中央値）国連集計　　　　　　　（</a:t>
            </a:r>
            <a:r>
              <a:rPr kumimoji="1" lang="en-US" altLang="ja-JP" sz="2000" dirty="0"/>
              <a:t>2019/06/18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B7CAF9-DE5F-4079-B592-EFCB6182DD7A}"/>
              </a:ext>
            </a:extLst>
          </p:cNvPr>
          <p:cNvSpPr/>
          <p:nvPr/>
        </p:nvSpPr>
        <p:spPr>
          <a:xfrm>
            <a:off x="4629150" y="6581001"/>
            <a:ext cx="45148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hlinkClick r:id="rId2"/>
              </a:rPr>
              <a:t>https://population.un.org/wpp/Download/Probabilistic/Population/</a:t>
            </a:r>
            <a:endParaRPr lang="ja-JP" altLang="en-US" sz="1200" dirty="0"/>
          </a:p>
        </p:txBody>
      </p:sp>
      <p:graphicFrame>
        <p:nvGraphicFramePr>
          <p:cNvPr id="18" name="グラフ 17">
            <a:extLst>
              <a:ext uri="{FF2B5EF4-FFF2-40B4-BE49-F238E27FC236}">
                <a16:creationId xmlns:a16="http://schemas.microsoft.com/office/drawing/2014/main" id="{68F53E7A-1EE1-4C94-9495-9A84A533D8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6302463"/>
              </p:ext>
            </p:extLst>
          </p:nvPr>
        </p:nvGraphicFramePr>
        <p:xfrm>
          <a:off x="257175" y="1214438"/>
          <a:ext cx="8601075" cy="52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11755D8-BB67-4DC5-A6FD-75D991871C56}"/>
              </a:ext>
            </a:extLst>
          </p:cNvPr>
          <p:cNvSpPr/>
          <p:nvPr/>
        </p:nvSpPr>
        <p:spPr>
          <a:xfrm>
            <a:off x="893917" y="1444108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1.26</a:t>
            </a:r>
            <a:r>
              <a:rPr lang="ja-JP" altLang="en-US" dirty="0"/>
              <a:t>億人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B3A1C8D-7175-41C6-88B8-5B795D31C08D}"/>
              </a:ext>
            </a:extLst>
          </p:cNvPr>
          <p:cNvSpPr/>
          <p:nvPr/>
        </p:nvSpPr>
        <p:spPr>
          <a:xfrm>
            <a:off x="8088903" y="2910958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0.75</a:t>
            </a:r>
            <a:r>
              <a:rPr lang="ja-JP" altLang="en-US" dirty="0"/>
              <a:t>億人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017FAAF-8DBC-47C9-A285-6A901E8F5B35}"/>
              </a:ext>
            </a:extLst>
          </p:cNvPr>
          <p:cNvSpPr txBox="1"/>
          <p:nvPr/>
        </p:nvSpPr>
        <p:spPr>
          <a:xfrm>
            <a:off x="1042984" y="2143116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1.9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人</a:t>
            </a:r>
          </a:p>
        </p:txBody>
      </p:sp>
      <p:sp>
        <p:nvSpPr>
          <p:cNvPr id="2" name="吹き出し: 折線 1">
            <a:extLst>
              <a:ext uri="{FF2B5EF4-FFF2-40B4-BE49-F238E27FC236}">
                <a16:creationId xmlns:a16="http://schemas.microsoft.com/office/drawing/2014/main" id="{BC3B23CA-BD23-404F-8E91-15B78D7AEA47}"/>
              </a:ext>
            </a:extLst>
          </p:cNvPr>
          <p:cNvSpPr/>
          <p:nvPr/>
        </p:nvSpPr>
        <p:spPr>
          <a:xfrm>
            <a:off x="4357688" y="1300163"/>
            <a:ext cx="2271712" cy="428625"/>
          </a:xfrm>
          <a:prstGeom prst="borderCallout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20-64</a:t>
            </a:r>
            <a:r>
              <a:rPr kumimoji="1" lang="ja-JP" altLang="en-US" dirty="0"/>
              <a:t>歳</a:t>
            </a:r>
            <a:r>
              <a:rPr kumimoji="1" lang="en-US" altLang="ja-JP" dirty="0"/>
              <a:t>/65</a:t>
            </a:r>
            <a:r>
              <a:rPr kumimoji="1" lang="ja-JP" altLang="en-US" dirty="0"/>
              <a:t>歳以上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0E8A585-68D2-405F-8B17-000F8D6D7A6B}"/>
              </a:ext>
            </a:extLst>
          </p:cNvPr>
          <p:cNvSpPr txBox="1"/>
          <p:nvPr/>
        </p:nvSpPr>
        <p:spPr>
          <a:xfrm>
            <a:off x="3724271" y="2981315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1.2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人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2F5499A-91DC-41D3-8D15-CC2A970652D9}"/>
              </a:ext>
            </a:extLst>
          </p:cNvPr>
          <p:cNvSpPr txBox="1"/>
          <p:nvPr/>
        </p:nvSpPr>
        <p:spPr>
          <a:xfrm>
            <a:off x="8205784" y="3705215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1.2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1739986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グラフ 25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1303691"/>
              </p:ext>
            </p:extLst>
          </p:nvPr>
        </p:nvGraphicFramePr>
        <p:xfrm>
          <a:off x="530087" y="1661140"/>
          <a:ext cx="7779026" cy="4227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3"/>
              </a:rPr>
              <a:t>https://www.mhlw.go.jp/toukei/saikin/hw/life/life18/dl/life18-02.pdf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194113" y="289174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1595876" y="4723955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2332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398725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278815" y="2882287"/>
            <a:ext cx="2358790" cy="346249"/>
            <a:chOff x="3851920" y="2881964"/>
            <a:chExt cx="2160240" cy="34624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4624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9.27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4018605" y="4750649"/>
            <a:ext cx="3360888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41329"/>
              <a:ext cx="792088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12.66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令和元年の平均寿命と直近（平成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令和元年</a:t>
            </a:r>
          </a:p>
        </p:txBody>
      </p:sp>
    </p:spTree>
    <p:extLst>
      <p:ext uri="{BB962C8B-B14F-4D97-AF65-F5344CB8AC3E}">
        <p14:creationId xmlns:p14="http://schemas.microsoft.com/office/powerpoint/2010/main" val="2897187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2"/>
              </a:rPr>
              <a:t>https://www.mhlw.go.jp/toukei/saikin/hw/life/life18/dl/life18-02.pdf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33C4E208-64F6-4C51-B840-4502D9BD50A2}"/>
              </a:ext>
            </a:extLst>
          </p:cNvPr>
          <p:cNvGraphicFramePr>
            <a:graphicFrameLocks/>
          </p:cNvGraphicFramePr>
          <p:nvPr/>
        </p:nvGraphicFramePr>
        <p:xfrm>
          <a:off x="455798" y="1713803"/>
          <a:ext cx="8232403" cy="4083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194113" y="2971258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1595876" y="4670947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2332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398725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098717" y="2884588"/>
            <a:ext cx="2611446" cy="369326"/>
            <a:chOff x="3851920" y="2881964"/>
            <a:chExt cx="2160240" cy="461665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6166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9.11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3902980" y="4680352"/>
            <a:ext cx="3667595" cy="369331"/>
            <a:chOff x="4573059" y="4429144"/>
            <a:chExt cx="3095285" cy="461665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29144"/>
              <a:ext cx="792088" cy="46166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12.53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30</a:t>
            </a:r>
            <a:r>
              <a:rPr kumimoji="1" lang="ja-JP" altLang="en-US" dirty="0"/>
              <a:t>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30</a:t>
            </a:r>
            <a:r>
              <a:rPr kumimoji="1" lang="ja-JP" altLang="en-US" dirty="0"/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3701993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グラフ 23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8402572"/>
              </p:ext>
            </p:extLst>
          </p:nvPr>
        </p:nvGraphicFramePr>
        <p:xfrm>
          <a:off x="462407" y="1827056"/>
          <a:ext cx="8125001" cy="4275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3"/>
              </a:rPr>
              <a:t>https://www.mhlw.go.jp/toukei/saikin/hw/life/life18/dl/life18-02.pdf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194113" y="2971258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1595876" y="4750459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2332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408001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138473" y="2884589"/>
            <a:ext cx="2611446" cy="346249"/>
            <a:chOff x="3851920" y="2881964"/>
            <a:chExt cx="2160240" cy="432818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32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8.95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3916233" y="4750463"/>
            <a:ext cx="3631892" cy="346249"/>
            <a:chOff x="4573059" y="4429144"/>
            <a:chExt cx="3095285" cy="432812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29144"/>
              <a:ext cx="792088" cy="43281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12.47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494526" y="5999365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29</a:t>
            </a:r>
            <a:r>
              <a:rPr kumimoji="1" lang="ja-JP" altLang="en-US" dirty="0"/>
              <a:t>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29</a:t>
            </a:r>
            <a:r>
              <a:rPr kumimoji="1" lang="ja-JP" altLang="en-US" dirty="0"/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2742863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258051" y="1643063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A5173D-A75B-4043-855D-E8956097EDE5}"/>
              </a:ext>
            </a:extLst>
          </p:cNvPr>
          <p:cNvSpPr txBox="1"/>
          <p:nvPr/>
        </p:nvSpPr>
        <p:spPr>
          <a:xfrm>
            <a:off x="271462" y="1052513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  <a:hlinkClick r:id="rId2"/>
              </a:rPr>
              <a:t>http://www.mhlw.go.jp/stf/shingi2/0000196943.html</a:t>
            </a:r>
            <a:endParaRPr lang="ja-JP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第１１回健康日本２１（第二次）推進専門委員会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190025"/>
              </p:ext>
            </p:extLst>
          </p:nvPr>
        </p:nvGraphicFramePr>
        <p:xfrm>
          <a:off x="437322" y="1772873"/>
          <a:ext cx="8030817" cy="4478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7BB498B-D0F8-4976-B121-7E85DD7FC01E}"/>
              </a:ext>
            </a:extLst>
          </p:cNvPr>
          <p:cNvSpPr txBox="1"/>
          <p:nvPr/>
        </p:nvSpPr>
        <p:spPr>
          <a:xfrm>
            <a:off x="1233869" y="300679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702E715-66AB-4630-9C7B-7A18C8B1DF9C}"/>
              </a:ext>
            </a:extLst>
          </p:cNvPr>
          <p:cNvSpPr txBox="1"/>
          <p:nvPr/>
        </p:nvSpPr>
        <p:spPr>
          <a:xfrm>
            <a:off x="1616217" y="4980505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7D5D669-9075-4858-BD00-CAB6CBA5E499}"/>
              </a:ext>
            </a:extLst>
          </p:cNvPr>
          <p:cNvSpPr txBox="1"/>
          <p:nvPr/>
        </p:nvSpPr>
        <p:spPr>
          <a:xfrm>
            <a:off x="4262263" y="2180239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E0C77D-AEF5-42F6-A35F-A8011479775D}"/>
              </a:ext>
            </a:extLst>
          </p:cNvPr>
          <p:cNvSpPr txBox="1"/>
          <p:nvPr/>
        </p:nvSpPr>
        <p:spPr>
          <a:xfrm>
            <a:off x="6027289" y="416806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064F1060-8367-4D2E-97FA-1E24B2533BD2}"/>
              </a:ext>
            </a:extLst>
          </p:cNvPr>
          <p:cNvGrpSpPr/>
          <p:nvPr/>
        </p:nvGrpSpPr>
        <p:grpSpPr>
          <a:xfrm>
            <a:off x="3914483" y="5016949"/>
            <a:ext cx="3507284" cy="346249"/>
            <a:chOff x="3851920" y="2881964"/>
            <a:chExt cx="2160240" cy="432818"/>
          </a:xfrm>
        </p:grpSpPr>
        <p:cxnSp>
          <p:nvCxnSpPr>
            <p:cNvPr id="19" name="直線矢印コネクタ 18">
              <a:extLst>
                <a:ext uri="{FF2B5EF4-FFF2-40B4-BE49-F238E27FC236}">
                  <a16:creationId xmlns:a16="http://schemas.microsoft.com/office/drawing/2014/main" id="{CCD22D23-6B99-40FB-8958-C3B0C92AD3A3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0E2F84CC-2019-41F0-A9C8-B2BA01D83BA3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32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12.35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29C2CF9E-75DB-4F58-92A3-AB07CB3E84E8}"/>
              </a:ext>
            </a:extLst>
          </p:cNvPr>
          <p:cNvGrpSpPr/>
          <p:nvPr/>
        </p:nvGrpSpPr>
        <p:grpSpPr>
          <a:xfrm>
            <a:off x="3206642" y="3110736"/>
            <a:ext cx="2491793" cy="346249"/>
            <a:chOff x="3851920" y="2881964"/>
            <a:chExt cx="2160240" cy="432818"/>
          </a:xfrm>
        </p:grpSpPr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94AC48D0-E0EC-4378-9314-D7287E7764D6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0B898896-B20B-420F-ACD5-7E3CB356437E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32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8.84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443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258051" y="1114424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  <a:hlinkClick r:id="rId2"/>
              </a:rPr>
              <a:t>http://www.mhlw.go.jp/stf/shingi2/0000196943.html</a:t>
            </a:r>
            <a:endParaRPr lang="ja-JP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第１１回健康日本２１（第二次）推進専門委員会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488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63904157-E3C0-4D65-8689-E0CD79454F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2896959"/>
              </p:ext>
            </p:extLst>
          </p:nvPr>
        </p:nvGraphicFramePr>
        <p:xfrm>
          <a:off x="314325" y="1100138"/>
          <a:ext cx="8515350" cy="5214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37311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415214" y="1114426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  <a:hlinkClick r:id="rId2"/>
              </a:rPr>
              <a:t>http://www.mhlw.go.jp/stf/shingi2/0000196943.html</a:t>
            </a:r>
            <a:endParaRPr lang="ja-JP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第１１回健康日本２１（第二次）推進専門委員会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342899" y="185737"/>
            <a:ext cx="5057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1351FF48-20F4-46E4-A5ED-326A4457B3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3593860"/>
              </p:ext>
            </p:extLst>
          </p:nvPr>
        </p:nvGraphicFramePr>
        <p:xfrm>
          <a:off x="328611" y="1128713"/>
          <a:ext cx="8472487" cy="5343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717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2911169-8AFD-49CE-A3A9-5C69370563DE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F6F1DE-B336-41F2-B048-21A8802DF5A0}"/>
              </a:ext>
            </a:extLst>
          </p:cNvPr>
          <p:cNvSpPr txBox="1"/>
          <p:nvPr/>
        </p:nvSpPr>
        <p:spPr>
          <a:xfrm>
            <a:off x="185736" y="185737"/>
            <a:ext cx="8958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世界の人口予測</a:t>
            </a:r>
            <a:r>
              <a:rPr kumimoji="1" lang="ja-JP" altLang="en-US" sz="2000" dirty="0"/>
              <a:t>（中央値）国連集計　　　　　　　　（</a:t>
            </a:r>
            <a:r>
              <a:rPr kumimoji="1" lang="en-US" altLang="ja-JP" sz="2000" dirty="0"/>
              <a:t>2019/06/18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B7CAF9-DE5F-4079-B592-EFCB6182DD7A}"/>
              </a:ext>
            </a:extLst>
          </p:cNvPr>
          <p:cNvSpPr/>
          <p:nvPr/>
        </p:nvSpPr>
        <p:spPr>
          <a:xfrm>
            <a:off x="4629150" y="6581001"/>
            <a:ext cx="45148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hlinkClick r:id="rId2"/>
              </a:rPr>
              <a:t>https://population.un.org/wpp/Download/Probabilistic/Population/</a:t>
            </a:r>
            <a:endParaRPr lang="ja-JP" altLang="en-US" sz="1200" dirty="0"/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E129A25E-DD73-454E-883B-AE4A661D17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9143071"/>
              </p:ext>
            </p:extLst>
          </p:nvPr>
        </p:nvGraphicFramePr>
        <p:xfrm>
          <a:off x="171450" y="985838"/>
          <a:ext cx="8715375" cy="542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23E5356-EA20-4529-B73B-902971AE27A1}"/>
              </a:ext>
            </a:extLst>
          </p:cNvPr>
          <p:cNvSpPr/>
          <p:nvPr/>
        </p:nvSpPr>
        <p:spPr>
          <a:xfrm>
            <a:off x="7971884" y="1158359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108.7</a:t>
            </a:r>
            <a:r>
              <a:rPr lang="ja-JP" altLang="en-US" dirty="0"/>
              <a:t>億人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97F8B09-70CA-4AD2-A960-E253612B0D62}"/>
              </a:ext>
            </a:extLst>
          </p:cNvPr>
          <p:cNvSpPr/>
          <p:nvPr/>
        </p:nvSpPr>
        <p:spPr>
          <a:xfrm>
            <a:off x="1051080" y="2158484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77.9</a:t>
            </a:r>
            <a:r>
              <a:rPr lang="ja-JP" altLang="en-US" dirty="0"/>
              <a:t>億人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C3D3DFF-8D1E-4A81-B037-D58CDC98B411}"/>
              </a:ext>
            </a:extLst>
          </p:cNvPr>
          <p:cNvSpPr txBox="1"/>
          <p:nvPr/>
        </p:nvSpPr>
        <p:spPr>
          <a:xfrm>
            <a:off x="1200150" y="5143500"/>
            <a:ext cx="500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9.3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DA9260-63A9-4B60-8681-DD06F0DFCD76}"/>
              </a:ext>
            </a:extLst>
          </p:cNvPr>
          <p:cNvSpPr txBox="1"/>
          <p:nvPr/>
        </p:nvSpPr>
        <p:spPr>
          <a:xfrm>
            <a:off x="8267700" y="4881564"/>
            <a:ext cx="533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22.6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2750098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2911169-8AFD-49CE-A3A9-5C69370563DE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F6F1DE-B336-41F2-B048-21A8802DF5A0}"/>
              </a:ext>
            </a:extLst>
          </p:cNvPr>
          <p:cNvSpPr txBox="1"/>
          <p:nvPr/>
        </p:nvSpPr>
        <p:spPr>
          <a:xfrm>
            <a:off x="185736" y="185737"/>
            <a:ext cx="8958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日本の人口予測</a:t>
            </a:r>
            <a:r>
              <a:rPr kumimoji="1" lang="ja-JP" altLang="en-US" sz="2000" dirty="0"/>
              <a:t>（中央値）国連集計　　　　　　　　（</a:t>
            </a:r>
            <a:r>
              <a:rPr kumimoji="1" lang="en-US" altLang="ja-JP" sz="2000" dirty="0"/>
              <a:t>2019/06/18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B7CAF9-DE5F-4079-B592-EFCB6182DD7A}"/>
              </a:ext>
            </a:extLst>
          </p:cNvPr>
          <p:cNvSpPr/>
          <p:nvPr/>
        </p:nvSpPr>
        <p:spPr>
          <a:xfrm>
            <a:off x="4629150" y="6581001"/>
            <a:ext cx="45148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hlinkClick r:id="rId2"/>
              </a:rPr>
              <a:t>https://population.un.org/wpp/Download/Probabilistic/Population/</a:t>
            </a:r>
            <a:endParaRPr lang="ja-JP" altLang="en-US" sz="1200" dirty="0"/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36661FF6-9CE0-4337-9FB0-17CDF5D85A23}"/>
              </a:ext>
            </a:extLst>
          </p:cNvPr>
          <p:cNvGraphicFramePr>
            <a:graphicFrameLocks/>
          </p:cNvGraphicFramePr>
          <p:nvPr/>
        </p:nvGraphicFramePr>
        <p:xfrm>
          <a:off x="342900" y="1057275"/>
          <a:ext cx="8601075" cy="5443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9EB05AE-2F40-4BB9-B642-12E2850EA87C}"/>
              </a:ext>
            </a:extLst>
          </p:cNvPr>
          <p:cNvSpPr/>
          <p:nvPr/>
        </p:nvSpPr>
        <p:spPr>
          <a:xfrm>
            <a:off x="1051080" y="1286946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1.26</a:t>
            </a:r>
            <a:r>
              <a:rPr lang="ja-JP" altLang="en-US" dirty="0"/>
              <a:t>億人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133FB1D-F835-493F-AA98-2149844F00B2}"/>
              </a:ext>
            </a:extLst>
          </p:cNvPr>
          <p:cNvSpPr/>
          <p:nvPr/>
        </p:nvSpPr>
        <p:spPr>
          <a:xfrm>
            <a:off x="8088903" y="2825233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0.75</a:t>
            </a:r>
            <a:r>
              <a:rPr lang="ja-JP" altLang="en-US" dirty="0"/>
              <a:t>億人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EC72883-06ED-4F39-8787-BFC29EEF8619}"/>
              </a:ext>
            </a:extLst>
          </p:cNvPr>
          <p:cNvSpPr txBox="1"/>
          <p:nvPr/>
        </p:nvSpPr>
        <p:spPr>
          <a:xfrm>
            <a:off x="1128709" y="5000620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28.4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B0AAAB9-D9C7-40FF-841B-79D536D5AF2E}"/>
              </a:ext>
            </a:extLst>
          </p:cNvPr>
          <p:cNvSpPr txBox="1"/>
          <p:nvPr/>
        </p:nvSpPr>
        <p:spPr>
          <a:xfrm>
            <a:off x="4281484" y="4781545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38.3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1F2547B-647E-4E59-87FF-B16EF60371C1}"/>
              </a:ext>
            </a:extLst>
          </p:cNvPr>
          <p:cNvSpPr txBox="1"/>
          <p:nvPr/>
        </p:nvSpPr>
        <p:spPr>
          <a:xfrm>
            <a:off x="8305797" y="5062533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37.3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651992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407</TotalTime>
  <Words>539</Words>
  <Application>Microsoft Office PowerPoint</Application>
  <PresentationFormat>画面に合わせる (4:3)</PresentationFormat>
  <Paragraphs>89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Satoshi 吉田</dc:creator>
  <cp:lastModifiedBy>Naoko Fuchigami</cp:lastModifiedBy>
  <cp:revision>21</cp:revision>
  <dcterms:created xsi:type="dcterms:W3CDTF">2019-07-24T05:13:06Z</dcterms:created>
  <dcterms:modified xsi:type="dcterms:W3CDTF">2021-03-29T04:03:04Z</dcterms:modified>
</cp:coreProperties>
</file>