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88" r:id="rId3"/>
    <p:sldId id="303" r:id="rId4"/>
    <p:sldId id="30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'79-19３末'!$U$1:$AQ$1</c:f>
              <c:numCache>
                <c:formatCode>General</c:formatCode>
                <c:ptCount val="2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</c:numCache>
            </c:numRef>
          </c:cat>
          <c:val>
            <c:numRef>
              <c:f>'79-19３末'!$U$2:$AQ$2</c:f>
              <c:numCache>
                <c:formatCode>#,##0_);[Red]\(#,##0\)</c:formatCode>
                <c:ptCount val="23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  <c:pt idx="22" formatCode="#,##0">
                  <c:v>9999568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8A-45FC-9A25-E36D9558A27A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'79-19３末'!$U$1:$AQ$1</c:f>
              <c:numCache>
                <c:formatCode>General</c:formatCode>
                <c:ptCount val="2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</c:numCache>
            </c:numRef>
          </c:cat>
          <c:val>
            <c:numRef>
              <c:f>'79-19３末'!$U$4:$AQ$4</c:f>
              <c:numCache>
                <c:formatCode>#,##0_);[Red]\(#,##0\)</c:formatCode>
                <c:ptCount val="23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  <c:pt idx="22" formatCode="#,##0">
                  <c:v>264313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8A-45FC-9A25-E36D9558A27A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'79-19３末'!$U$1:$AQ$1</c:f>
              <c:numCache>
                <c:formatCode>General</c:formatCode>
                <c:ptCount val="2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</c:numCache>
            </c:numRef>
          </c:cat>
          <c:val>
            <c:numRef>
              <c:f>'79-19３末'!$U$5:$AQ$5</c:f>
              <c:numCache>
                <c:formatCode>#,##0_);[Red]\(#,##0\)</c:formatCode>
                <c:ptCount val="23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  <c:pt idx="22" formatCode="#,##0">
                  <c:v>2198018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8A-45FC-9A25-E36D9558A27A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'79-19３末'!$U$1:$AQ$1</c:f>
              <c:numCache>
                <c:formatCode>General</c:formatCode>
                <c:ptCount val="2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</c:numCache>
            </c:numRef>
          </c:cat>
          <c:val>
            <c:numRef>
              <c:f>'79-19３末'!$U$6:$AQ$6</c:f>
              <c:numCache>
                <c:formatCode>#,##0_);[Red]\(#,##0\)</c:formatCode>
                <c:ptCount val="23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  <c:pt idx="22" formatCode="#,##0">
                  <c:v>5270863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8A-45FC-9A25-E36D9558A27A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'79-19３末'!$U$1:$AQ$1</c:f>
              <c:numCache>
                <c:formatCode>General</c:formatCode>
                <c:ptCount val="2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</c:numCache>
            </c:numRef>
          </c:cat>
          <c:val>
            <c:numRef>
              <c:f>'79-19３末'!$U$13:$AQ$13</c:f>
              <c:numCache>
                <c:formatCode>#,##0_);[Red]\(#,##0\)</c:formatCode>
                <c:ptCount val="23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503842</c:v>
                </c:pt>
                <c:pt idx="22" formatCode="#,##0">
                  <c:v>547813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8A-45FC-9A25-E36D9558A2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家計の金融資産構成①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33-4572-9392-1B1A2EAFBFC1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'79-19３末'!$B$2:$AQ$2</c:f>
              <c:numCache>
                <c:formatCode>#,##0_);[Red]\(#,##0\)</c:formatCode>
                <c:ptCount val="42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  <c:pt idx="41" formatCode="#,##0">
                  <c:v>9999568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33-4572-9392-1B1A2EAFBFC1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5B33-4572-9392-1B1A2EAFBFC1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'79-19３末'!$B$4:$AQ$4</c:f>
              <c:numCache>
                <c:formatCode>#,##0_);[Red]\(#,##0\)</c:formatCode>
                <c:ptCount val="42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  <c:pt idx="41" formatCode="#,##0">
                  <c:v>264313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33-4572-9392-1B1A2EAFBFC1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'79-19３末'!$B$5:$AQ$5</c:f>
              <c:numCache>
                <c:formatCode>#,##0_);[Red]\(#,##0\)</c:formatCode>
                <c:ptCount val="42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  <c:pt idx="41" formatCode="#,##0">
                  <c:v>2198018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33-4572-9392-1B1A2EAFBFC1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'79-19３末'!$B$6:$AQ$6</c:f>
              <c:numCache>
                <c:formatCode>#,##0_);[Red]\(#,##0\)</c:formatCode>
                <c:ptCount val="42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  <c:pt idx="41" formatCode="#,##0">
                  <c:v>5270863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B33-4572-9392-1B1A2EAFBFC1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5B33-4572-9392-1B1A2EAFBFC1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5B33-4572-9392-1B1A2EAFBFC1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5B33-4572-9392-1B1A2EAFBFC1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5B33-4572-9392-1B1A2EAFBFC1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5B33-4572-9392-1B1A2EAFBFC1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5B33-4572-9392-1B1A2EAFBFC1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'79-19３末'!$C$1:$AQ$1</c:f>
              <c:numCache>
                <c:formatCode>General</c:formatCode>
                <c:ptCount val="4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</c:numCache>
            </c:numRef>
          </c:cat>
          <c:val>
            <c:numRef>
              <c:f>'79-19３末'!$B$13:$AQ$13</c:f>
              <c:numCache>
                <c:formatCode>#,##0_);[Red]\(#,##0\)</c:formatCode>
                <c:ptCount val="42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503842</c:v>
                </c:pt>
                <c:pt idx="41" formatCode="#,##0">
                  <c:v>547813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B33-4572-9392-1B1A2EAFB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8.8746666493103449E-2"/>
          <c:y val="0.79804379303939144"/>
          <c:w val="0.86125329791287852"/>
          <c:h val="0.188564270136806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87081-D303-4CB1-9CBA-383DCF0B4D03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1FCC2-0D87-44DE-923D-4C961F6E75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7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62081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4623C6-1958-404C-94A8-E2286E593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0B95D0-AB7B-4010-BA61-D9E912168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61C983-4A9F-4835-9615-92F1077F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9FC9A7-2896-4CFD-BA1B-D8A07E2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B9EC62-37DF-4A2A-AB24-821B4D1C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79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F796A1-C220-4741-8029-499324BE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ADA8F9-ACB8-445E-AE4D-ABCB21E18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E03D0-5181-4782-BCE8-7140D16C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D2C8F-FE7B-48DA-9D98-5F30058C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09B37F-9A1D-4E9C-A3C7-7D608480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9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4330B3-ABC7-4DA8-9184-6D1278D4F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BFAF15-6A37-4564-8C74-6E4D2D118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AF5CA-ED23-4FB2-9630-AE8D0538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D26629-1765-4F90-BE3B-BA7F81E7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3A84E3-10D5-40E5-998C-78BE84ED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4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19FC9-F98D-4CC5-A3B8-55FED3FA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2C8FA-27A1-4B81-A428-30F89C9A0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11B4A7-11E1-47B1-BAC2-A8493D83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57DEF-3899-41EC-AC08-DF5BE93D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6ABDF-2422-4BB0-9F5E-B341153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74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2D880-FDB3-4842-A141-22B177BF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9A67BE-469C-480E-BABE-FCF1ED55D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C0EA01-D29D-4822-B385-184B1387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9775FA-4055-40C2-81C5-F99EB4C9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AADE9-F798-4831-91EC-4CA7C281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7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BFCDB-F71E-44A4-B8DD-30AE8C2B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C8980B-63E0-4CEF-8E0B-8AF103CD1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3CF6DB-2D9E-401A-93C1-67E5A5EBD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DF6CD5-0879-4C62-B668-1052F0F4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DE8263-3981-4460-8031-1611A093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A496B4-F6DB-42BA-90BC-C77D39DDB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4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45C76-DCD7-4771-8AE3-8AC493FA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7BB0C4-B68A-4215-B677-09E3649E1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28BE82-4DEF-48FE-A631-01010EC81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9540F4-1040-4F0F-9249-91DDE44A9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8D74433-80A7-4D95-960B-BC790A61C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1E0098-82B1-4A00-B454-C2FD5944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FB76D7-FCAE-442D-AC58-D6FCAA45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02E84A-6333-42E5-A9A8-8FF2F08BE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8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4A2E4-0F5B-4B4F-83CA-B773CA44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3C1D85-9510-4C71-A100-BD988BA1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68013D-037A-47E7-BEC7-4731E25F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F883DC-F99D-4265-84BD-D0B061C7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E9D99D-63F3-4E6E-85E4-63D4407A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6B5996-DDEF-4348-9CA6-953F4075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8667D8-A914-4262-943F-AF9CECF2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5163-9B89-4463-9B5D-A8527048B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1B0AAC-200B-4898-AA03-1E61EACBB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FD2A7-BB75-4B58-B115-004436FCA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62513A-6E00-4740-9E71-6F32EC99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8442F0-0DAE-4F47-8867-654B6A7D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013C1F-E36C-4393-9913-9A915210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45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22CB1-6165-4E0E-82AC-C7AC0DEA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D5179A-B67D-4D07-BB75-593E39EE1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93A50E-4F7E-426E-A6D7-8A9DDA594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C0D227-6D6F-498A-97EB-095A4A75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7353F3-5DA3-40C6-9E7B-C27EFA00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7030DB-405D-48F3-B606-256962DD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995205-B5F8-49AE-9E10-8A2550D4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8D59B0-2BCC-4ED4-8E50-71F1D48B9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C07C28-0D4F-4F17-9EF4-B015D9776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10B2-3B3E-4DB3-BCEF-5D6059C15338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CF64E8-52A0-49AD-991D-E42ECA5CA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D86B39-DF50-48B2-A9EF-F45B6F357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9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03512" y="847799"/>
            <a:ext cx="270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2"/>
            <a:ext cx="7862326" cy="11230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日銀の資金統計から、総金融資産額を時系列で見ることにより、</a:t>
            </a:r>
            <a:endParaRPr lang="en-US" altLang="ja-JP" dirty="0"/>
          </a:p>
          <a:p>
            <a:r>
              <a:rPr lang="ja-JP" altLang="en-US" dirty="0"/>
              <a:t>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年度計数（確報）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97195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342532"/>
              </p:ext>
            </p:extLst>
          </p:nvPr>
        </p:nvGraphicFramePr>
        <p:xfrm>
          <a:off x="1631504" y="1192698"/>
          <a:ext cx="9036496" cy="521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1997-2020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5666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(20200918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3036868" y="1907540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3143676" y="2286164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9379124" y="940641"/>
            <a:ext cx="132921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18,280,575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10173583" y="1307898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53773" y="3193232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05559" y="2648145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766173" y="44625"/>
            <a:ext cx="5420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dirty="0">
                <a:latin typeface="+mj-ea"/>
                <a:ea typeface="+mj-ea"/>
              </a:rPr>
              <a:t>1979-2020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4443" y="6357880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(20200918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28253"/>
              </p:ext>
            </p:extLst>
          </p:nvPr>
        </p:nvGraphicFramePr>
        <p:xfrm>
          <a:off x="1404727" y="768630"/>
          <a:ext cx="9441860" cy="5866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312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AF16029-F05A-49EE-8785-1EFF151A8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308" y="990019"/>
            <a:ext cx="9000692" cy="5251747"/>
          </a:xfrm>
          <a:prstGeom prst="rect">
            <a:avLst/>
          </a:prstGeom>
        </p:spPr>
      </p:pic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1979-2020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2020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18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340768"/>
            <a:ext cx="1872208" cy="360040"/>
          </a:xfrm>
          <a:prstGeom prst="borderCallout1">
            <a:avLst>
              <a:gd name="adj1" fmla="val 24719"/>
              <a:gd name="adj2" fmla="val 105856"/>
              <a:gd name="adj3" fmla="val 261192"/>
              <a:gd name="adj4" fmla="val 140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9120336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2020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703210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1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230</Words>
  <Application>Microsoft Office PowerPoint</Application>
  <PresentationFormat>ワイド画面</PresentationFormat>
  <Paragraphs>36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9</cp:revision>
  <dcterms:created xsi:type="dcterms:W3CDTF">2019-12-26T01:22:48Z</dcterms:created>
  <dcterms:modified xsi:type="dcterms:W3CDTF">2020-09-24T06:04:13Z</dcterms:modified>
</cp:coreProperties>
</file>