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8" r:id="rId2"/>
    <p:sldId id="291" r:id="rId3"/>
    <p:sldId id="297" r:id="rId4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73224-27AC-4AEE-8B47-253225C54695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E4C5A-928D-4416-BC90-F1273DD3E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75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10581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45984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A92F6-7DF5-40C1-AE7B-8DBF39DC5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4A2D95-B4FA-4F73-875C-2F5BC3456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4F1FB8-91E0-4344-B63F-6C046D5E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46CA-3283-4472-9CF4-DDF2D066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7C8326-AE57-442A-A009-6D039083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85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DC18A-5AF2-4957-88D5-9623B383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69CF6C-E8E6-4179-8968-75594144E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786CF8-6036-4EAA-9D2C-1367E4FB6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2852C5-2487-47EA-969D-B2A8BC48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B16C29-EE71-4465-A2A8-C86C0EF9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30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5121E1-D79B-446A-B0EE-0A8CECFD7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BD4D16-1BA0-4FD9-98C4-FFC4594D6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8608FB-8816-4D2C-838F-1D9CC96A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B8B16F-35FC-46D3-9F52-18D4AA30A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6CE829-D903-492B-ABED-9176E1F91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65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9BE14C-1F8F-4DB1-ADA8-0E77821B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BCB9FD-3C8E-4C1E-B148-8F0DE86D0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D79CCC-37EE-4206-8940-B212DB7F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576665-81D2-481E-B3C9-CAEDEDC8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AA5956-8BA7-4436-995F-46A1377B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82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C09DC0-0781-432A-A180-F44304B3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660842-9906-440B-ADE4-F15E61EA2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016025-103E-4A26-8B39-5BF8FF203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8F8CE6-F079-43BE-928A-8774BA8E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C64C10-55E8-49B7-9F2E-21CE21465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28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16500D-DAB4-49D3-B068-15D45760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77B4F8-C61F-4889-B216-9D67F485C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F75E4-8989-4257-B32B-F371D85D5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D34363-C015-4AA2-ACB4-FC89AEB73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343424-C759-4C1A-895F-73004E131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85B0B3-B311-4B5C-B801-F51217443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89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9EF556-C7D2-444A-A0C2-75201E69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669CA7-77AB-49A7-BA14-DBFF5EA0F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565E7-7CD7-4C1C-B863-0BC5ACA3C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0D4D6F-0469-4EDC-96E6-227180EEE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2B91BCC-DE90-43F9-9F0D-96BAF47301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3ACD57A-57BA-4356-A6A2-DFB970526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70A63B-7B7C-4D79-AA6E-2A0C1246D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82EA6B-6189-4199-B6DA-F0429F7A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48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F3B7F2-1B74-4C7C-A500-39B2EA7B9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2D5037-6EF0-4A18-A2E9-1C6266A8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0EDA7E-E310-4504-8901-8E97FE608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CBF5018-7129-4C41-ADF1-F8AEAC7C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49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74E8D4A-844A-4F5E-AE41-60E34E54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27A4CE-FE32-41E5-97A9-DDBA987E8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F11ECB-C761-4983-A0CA-F336388F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99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43191-15C6-42C8-9DBB-0F94C5777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E8A865-7F12-4CDF-BEF5-B829F9BDE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B24346-1F08-49E1-9980-5E61F1B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371237-B1B4-401C-B989-70A113D6F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8ED9E5-6C4C-440C-99A4-EEBD812B0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142890-3B12-42D3-BABC-6996DBD39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44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F61822-2489-4F99-872A-EAE29740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020018-950E-41F0-BB12-CD2C78F1F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CA9FED-5D64-4981-80DF-D9E3F8753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ECC8AE-DB1A-43C2-9091-2FABCFCD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77D258-FBB1-45A3-8896-4DEE60F3D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E4D313-7C8A-48BC-9F78-89700493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6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36B9C1-32FD-4FB1-9A1E-EE215A4F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2B7C52-A687-4BFA-8CB3-9FACFFB62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4450D7-9472-43A4-8E44-6C19A9680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D72E2-C859-4297-86C0-6387E4FC75A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1F1422-E7AD-4137-AA23-38A147592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EA3B77-3900-4601-90CF-02E3B6352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81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29358" y="847799"/>
            <a:ext cx="2445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2063552" y="4509121"/>
            <a:ext cx="8326152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日銀の資金統計から、マクロ的な個人（家計）の貸借対照表を作成することで、個人の財務状況や純金融資産残高を把握します。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2014789" y="148478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3575720" y="148478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5231905" y="148478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7104112" y="1484785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四半期計数（速報）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3373783" y="1946450"/>
            <a:ext cx="6727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四半期毎の速報は、年</a:t>
            </a:r>
            <a:r>
              <a:rPr lang="en-US" altLang="ja-JP" dirty="0"/>
              <a:t>4</a:t>
            </a:r>
            <a:r>
              <a:rPr lang="ja-JP" altLang="en-US" dirty="0"/>
              <a:t>回、翌四半期の公表日に掲載されます。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1991544" y="31316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3575720" y="3131677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2063552" y="3563725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2063553" y="2348880"/>
            <a:ext cx="5012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1E46F4CE-B163-47D9-AE71-7C8468AE28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3633" y="619512"/>
            <a:ext cx="6768753" cy="6265873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72464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631504" y="44625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4295800" y="227687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4441558" y="40050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4295800" y="4571836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6744072" y="363573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607872" y="184482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8026133" y="836712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4628932" y="626925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18,638,813</a:t>
            </a:r>
            <a:endParaRPr lang="ja-JP" altLang="en-US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7690674" y="116632"/>
            <a:ext cx="30572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2019</a:t>
            </a:r>
            <a:r>
              <a:rPr lang="ja-JP" altLang="en-US" dirty="0"/>
              <a:t>年</a:t>
            </a:r>
            <a:r>
              <a:rPr lang="en-US" altLang="ja-JP" dirty="0"/>
              <a:t>12</a:t>
            </a:r>
            <a:r>
              <a:rPr lang="ja-JP" altLang="en-US" dirty="0"/>
              <a:t>月</a:t>
            </a:r>
            <a:r>
              <a:rPr lang="en-US" altLang="ja-JP" dirty="0"/>
              <a:t>20</a:t>
            </a:r>
            <a:r>
              <a:rPr lang="ja-JP" altLang="en-US" dirty="0"/>
              <a:t>日・日銀発表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6816080" y="2492896"/>
            <a:ext cx="1415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その他の負債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5630273" y="1186872"/>
            <a:ext cx="2060401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2019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　速報</a:t>
            </a:r>
            <a:endParaRPr lang="ja-JP" altLang="en-US" dirty="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55122CA-FA09-4807-82C9-3C0CE0AC512E}"/>
              </a:ext>
            </a:extLst>
          </p:cNvPr>
          <p:cNvSpPr/>
          <p:nvPr/>
        </p:nvSpPr>
        <p:spPr>
          <a:xfrm>
            <a:off x="4315496" y="3408997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債務証券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A0EEB6A-50A2-4DAD-8834-05BCEFB6F67C}"/>
              </a:ext>
            </a:extLst>
          </p:cNvPr>
          <p:cNvSpPr/>
          <p:nvPr/>
        </p:nvSpPr>
        <p:spPr>
          <a:xfrm>
            <a:off x="2999657" y="5589240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その他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DB4EF4B-9042-439E-9BFA-AAE1BF1543D0}"/>
              </a:ext>
            </a:extLst>
          </p:cNvPr>
          <p:cNvSpPr/>
          <p:nvPr/>
        </p:nvSpPr>
        <p:spPr>
          <a:xfrm>
            <a:off x="6931036" y="6309210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18,638,813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17094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62120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国内の資金の流れ</a:t>
            </a:r>
          </a:p>
        </p:txBody>
      </p:sp>
      <p:sp>
        <p:nvSpPr>
          <p:cNvPr id="8" name="正方形/長方形 45">
            <a:extLst>
              <a:ext uri="{FF2B5EF4-FFF2-40B4-BE49-F238E27FC236}">
                <a16:creationId xmlns:a16="http://schemas.microsoft.com/office/drawing/2014/main" id="{019C148E-24DE-4E2C-992F-216B0F71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2345" y="836713"/>
            <a:ext cx="1152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（単位： 兆円）</a:t>
            </a:r>
            <a:r>
              <a:rPr lang="en-US" altLang="ja-JP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79008C8-22B7-43D5-88CD-3F4948B1F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654" y="1404516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>
                <a:latin typeface="ＭＳ Ｐゴシック" panose="020B0600070205080204" pitchFamily="50" charset="-128"/>
              </a:rPr>
              <a:t>＜家計＞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3EE1472-F104-4B85-9238-87131C647889}"/>
              </a:ext>
            </a:extLst>
          </p:cNvPr>
          <p:cNvSpPr/>
          <p:nvPr/>
        </p:nvSpPr>
        <p:spPr>
          <a:xfrm>
            <a:off x="7708702" y="1928391"/>
            <a:ext cx="1223962" cy="1871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986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9CD0446-68AB-4053-B055-A88E74624883}"/>
              </a:ext>
            </a:extLst>
          </p:cNvPr>
          <p:cNvSpPr/>
          <p:nvPr/>
        </p:nvSpPr>
        <p:spPr>
          <a:xfrm>
            <a:off x="7708702" y="3800054"/>
            <a:ext cx="1223962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295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3A4DEC9-6EF9-4234-8AA3-24130FD1C1D2}"/>
              </a:ext>
            </a:extLst>
          </p:cNvPr>
          <p:cNvSpPr/>
          <p:nvPr/>
        </p:nvSpPr>
        <p:spPr>
          <a:xfrm>
            <a:off x="7708702" y="4303291"/>
            <a:ext cx="1223962" cy="936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保険年金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528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DE78972-998E-4DCC-951F-332EC8ADC349}"/>
              </a:ext>
            </a:extLst>
          </p:cNvPr>
          <p:cNvSpPr/>
          <p:nvPr/>
        </p:nvSpPr>
        <p:spPr>
          <a:xfrm>
            <a:off x="8932666" y="2576091"/>
            <a:ext cx="1152525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１７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3262858-F0DB-424B-A4B2-2FA0AB04A82C}"/>
              </a:ext>
            </a:extLst>
          </p:cNvPr>
          <p:cNvSpPr/>
          <p:nvPr/>
        </p:nvSpPr>
        <p:spPr>
          <a:xfrm>
            <a:off x="8932666" y="1928389"/>
            <a:ext cx="1152525" cy="647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309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141D9BE-AE73-4B80-868E-A07A52FC99A8}"/>
              </a:ext>
            </a:extLst>
          </p:cNvPr>
          <p:cNvSpPr/>
          <p:nvPr/>
        </p:nvSpPr>
        <p:spPr>
          <a:xfrm>
            <a:off x="7708702" y="5239916"/>
            <a:ext cx="1223962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55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110">
            <a:extLst>
              <a:ext uri="{FF2B5EF4-FFF2-40B4-BE49-F238E27FC236}">
                <a16:creationId xmlns:a16="http://schemas.microsoft.com/office/drawing/2014/main" id="{08ECEC60-E305-43AA-86FD-0236872A1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716" y="1423566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>
                <a:latin typeface="ＭＳ Ｐゴシック" panose="020B0600070205080204" pitchFamily="50" charset="-128"/>
              </a:rPr>
              <a:t>＜民間企業＞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57E7566-E7EA-4750-834D-A8059F553C77}"/>
              </a:ext>
            </a:extLst>
          </p:cNvPr>
          <p:cNvSpPr/>
          <p:nvPr/>
        </p:nvSpPr>
        <p:spPr>
          <a:xfrm>
            <a:off x="2163566" y="1928390"/>
            <a:ext cx="1152525" cy="4514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　　</a:t>
            </a: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271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6911F2A-3E4C-44A8-AF97-E113D1E825B3}"/>
              </a:ext>
            </a:extLst>
          </p:cNvPr>
          <p:cNvSpPr/>
          <p:nvPr/>
        </p:nvSpPr>
        <p:spPr>
          <a:xfrm>
            <a:off x="2163566" y="2387956"/>
            <a:ext cx="1152525" cy="5121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</a:t>
            </a: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419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DDCC1BC-B93C-4F0A-AE7E-729B87CA18F5}"/>
              </a:ext>
            </a:extLst>
          </p:cNvPr>
          <p:cNvSpPr/>
          <p:nvPr/>
        </p:nvSpPr>
        <p:spPr>
          <a:xfrm>
            <a:off x="2163566" y="2907144"/>
            <a:ext cx="1152525" cy="5360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496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D598DF-79C4-458C-99BE-ED8336B0FFDC}"/>
              </a:ext>
            </a:extLst>
          </p:cNvPr>
          <p:cNvSpPr/>
          <p:nvPr/>
        </p:nvSpPr>
        <p:spPr>
          <a:xfrm>
            <a:off x="3316091" y="1928391"/>
            <a:ext cx="1152525" cy="684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419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83FAA82-41F5-46D2-921B-883F628CE17B}"/>
              </a:ext>
            </a:extLst>
          </p:cNvPr>
          <p:cNvSpPr/>
          <p:nvPr/>
        </p:nvSpPr>
        <p:spPr>
          <a:xfrm>
            <a:off x="3316091" y="2612602"/>
            <a:ext cx="1152525" cy="869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1024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D2134F9-1201-4446-B02F-171F4A32CF4B}"/>
              </a:ext>
            </a:extLst>
          </p:cNvPr>
          <p:cNvSpPr/>
          <p:nvPr/>
        </p:nvSpPr>
        <p:spPr>
          <a:xfrm>
            <a:off x="3316091" y="3482554"/>
            <a:ext cx="1152525" cy="606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290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3FB594C-7B16-48DD-A857-499D7F8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391" y="1423566"/>
            <a:ext cx="2449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＜政府＞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42E86A9-316D-466C-80B4-B6BC8F9389A5}"/>
              </a:ext>
            </a:extLst>
          </p:cNvPr>
          <p:cNvSpPr/>
          <p:nvPr/>
        </p:nvSpPr>
        <p:spPr>
          <a:xfrm>
            <a:off x="4900416" y="1934741"/>
            <a:ext cx="1152525" cy="2143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25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1C30F3B-6A0B-4073-B06E-1E98EF64D0F4}"/>
              </a:ext>
            </a:extLst>
          </p:cNvPr>
          <p:cNvSpPr/>
          <p:nvPr/>
        </p:nvSpPr>
        <p:spPr>
          <a:xfrm>
            <a:off x="4900416" y="2150641"/>
            <a:ext cx="1152525" cy="4492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</a:t>
            </a: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232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44CBA49-D8EC-41F9-9495-16F41533F9D6}"/>
              </a:ext>
            </a:extLst>
          </p:cNvPr>
          <p:cNvSpPr/>
          <p:nvPr/>
        </p:nvSpPr>
        <p:spPr>
          <a:xfrm>
            <a:off x="6052941" y="2431627"/>
            <a:ext cx="1152525" cy="2024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1,128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AC9079B-A2F1-43D8-92D6-3BD13BDC6190}"/>
              </a:ext>
            </a:extLst>
          </p:cNvPr>
          <p:cNvSpPr/>
          <p:nvPr/>
        </p:nvSpPr>
        <p:spPr>
          <a:xfrm>
            <a:off x="4900416" y="2599902"/>
            <a:ext cx="1152525" cy="5826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363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644D2EC-24A5-4A04-9843-AD5C154ED917}"/>
              </a:ext>
            </a:extLst>
          </p:cNvPr>
          <p:cNvSpPr/>
          <p:nvPr/>
        </p:nvSpPr>
        <p:spPr>
          <a:xfrm>
            <a:off x="6052941" y="1933154"/>
            <a:ext cx="1152525" cy="498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 anchorCtr="1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600"/>
              </a:lnSpc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151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E89DA69-1ACA-4358-B979-DB2063A85EB0}"/>
              </a:ext>
            </a:extLst>
          </p:cNvPr>
          <p:cNvSpPr/>
          <p:nvPr/>
        </p:nvSpPr>
        <p:spPr>
          <a:xfrm>
            <a:off x="6052941" y="4455691"/>
            <a:ext cx="1152525" cy="231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56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22CB0B-3D94-4049-8AB5-FBB690F0ACD6}"/>
              </a:ext>
            </a:extLst>
          </p:cNvPr>
          <p:cNvSpPr/>
          <p:nvPr/>
        </p:nvSpPr>
        <p:spPr>
          <a:xfrm>
            <a:off x="2163566" y="3443211"/>
            <a:ext cx="1152525" cy="64576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547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BD7EFE0-A81F-46B0-9B1B-161821E96315}"/>
              </a:ext>
            </a:extLst>
          </p:cNvPr>
          <p:cNvSpPr/>
          <p:nvPr/>
        </p:nvSpPr>
        <p:spPr>
          <a:xfrm>
            <a:off x="4900416" y="3182514"/>
            <a:ext cx="1152525" cy="150495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715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3F638C3-6FCA-4F77-B389-F12A868B4FCD}"/>
              </a:ext>
            </a:extLst>
          </p:cNvPr>
          <p:cNvCxnSpPr/>
          <p:nvPr/>
        </p:nvCxnSpPr>
        <p:spPr>
          <a:xfrm flipH="1">
            <a:off x="5405239" y="6085607"/>
            <a:ext cx="4103688" cy="476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BBBF0B1B-C8A8-4B02-A723-92251A7602C1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9500990" y="5492328"/>
            <a:ext cx="7938" cy="62820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910E668-B682-46C6-A63D-50A7AA79E4E8}"/>
              </a:ext>
            </a:extLst>
          </p:cNvPr>
          <p:cNvCxnSpPr>
            <a:cxnSpLocks/>
          </p:cNvCxnSpPr>
          <p:nvPr/>
        </p:nvCxnSpPr>
        <p:spPr>
          <a:xfrm>
            <a:off x="4541639" y="5231978"/>
            <a:ext cx="0" cy="573286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C29A497B-5519-432C-B412-A7EB31D45777}"/>
              </a:ext>
            </a:extLst>
          </p:cNvPr>
          <p:cNvCxnSpPr/>
          <p:nvPr/>
        </p:nvCxnSpPr>
        <p:spPr>
          <a:xfrm>
            <a:off x="4509889" y="5239914"/>
            <a:ext cx="9271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5056">
            <a:extLst>
              <a:ext uri="{FF2B5EF4-FFF2-40B4-BE49-F238E27FC236}">
                <a16:creationId xmlns:a16="http://schemas.microsoft.com/office/drawing/2014/main" id="{C611E622-987A-4957-9FC6-BFD0ADE6F08F}"/>
              </a:ext>
            </a:extLst>
          </p:cNvPr>
          <p:cNvCxnSpPr/>
          <p:nvPr/>
        </p:nvCxnSpPr>
        <p:spPr>
          <a:xfrm flipV="1">
            <a:off x="5436989" y="4681116"/>
            <a:ext cx="0" cy="568325"/>
          </a:xfrm>
          <a:prstGeom prst="straightConnector1">
            <a:avLst/>
          </a:prstGeom>
          <a:ln w="508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4469542E-7A03-4B9D-966A-33EC74E6C7F9}"/>
              </a:ext>
            </a:extLst>
          </p:cNvPr>
          <p:cNvCxnSpPr>
            <a:cxnSpLocks/>
          </p:cNvCxnSpPr>
          <p:nvPr/>
        </p:nvCxnSpPr>
        <p:spPr>
          <a:xfrm>
            <a:off x="3749477" y="5239916"/>
            <a:ext cx="0" cy="565349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3015FEB9-8DEC-44D2-BB1C-2DBFEF01629C}"/>
              </a:ext>
            </a:extLst>
          </p:cNvPr>
          <p:cNvCxnSpPr/>
          <p:nvPr/>
        </p:nvCxnSpPr>
        <p:spPr>
          <a:xfrm>
            <a:off x="2741416" y="5246264"/>
            <a:ext cx="1012825" cy="793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3246775-5A55-4291-9A19-C53142C00271}"/>
              </a:ext>
            </a:extLst>
          </p:cNvPr>
          <p:cNvCxnSpPr/>
          <p:nvPr/>
        </p:nvCxnSpPr>
        <p:spPr>
          <a:xfrm flipV="1">
            <a:off x="2739829" y="4093741"/>
            <a:ext cx="1587" cy="1141413"/>
          </a:xfrm>
          <a:prstGeom prst="straightConnector1">
            <a:avLst/>
          </a:prstGeom>
          <a:ln w="381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3F338C15-226F-4B4D-857A-B3570FE1C179}"/>
              </a:ext>
            </a:extLst>
          </p:cNvPr>
          <p:cNvCxnSpPr/>
          <p:nvPr/>
        </p:nvCxnSpPr>
        <p:spPr>
          <a:xfrm>
            <a:off x="2063554" y="6066559"/>
            <a:ext cx="1011237" cy="317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94177CFE-D428-45E9-936D-6386C958D6EA}"/>
              </a:ext>
            </a:extLst>
          </p:cNvPr>
          <p:cNvCxnSpPr/>
          <p:nvPr/>
        </p:nvCxnSpPr>
        <p:spPr>
          <a:xfrm>
            <a:off x="2063552" y="6061794"/>
            <a:ext cx="0" cy="463550"/>
          </a:xfrm>
          <a:prstGeom prst="straightConnector1">
            <a:avLst/>
          </a:prstGeom>
          <a:ln w="381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88F3E16-0DD7-470C-9E30-B0AE2AD22F2A}"/>
              </a:ext>
            </a:extLst>
          </p:cNvPr>
          <p:cNvSpPr/>
          <p:nvPr/>
        </p:nvSpPr>
        <p:spPr>
          <a:xfrm>
            <a:off x="8932666" y="2828504"/>
            <a:ext cx="1152525" cy="266382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1,538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50" name="角丸四角形 55">
            <a:extLst>
              <a:ext uri="{FF2B5EF4-FFF2-40B4-BE49-F238E27FC236}">
                <a16:creationId xmlns:a16="http://schemas.microsoft.com/office/drawing/2014/main" id="{A69165D7-5E8D-4932-985F-1D5B7C5BCACB}"/>
              </a:ext>
            </a:extLst>
          </p:cNvPr>
          <p:cNvSpPr/>
          <p:nvPr/>
        </p:nvSpPr>
        <p:spPr>
          <a:xfrm>
            <a:off x="3075211" y="5799263"/>
            <a:ext cx="2303462" cy="50323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金融機関</a:t>
            </a:r>
          </a:p>
        </p:txBody>
      </p:sp>
      <p:sp>
        <p:nvSpPr>
          <p:cNvPr id="51" name="テキスト ボックス 121">
            <a:extLst>
              <a:ext uri="{FF2B5EF4-FFF2-40B4-BE49-F238E27FC236}">
                <a16:creationId xmlns:a16="http://schemas.microsoft.com/office/drawing/2014/main" id="{D7AE65E8-EEF2-4B46-AC36-B470601BD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513" y="764704"/>
            <a:ext cx="24495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2019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09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D3FD02-0500-4211-8C2F-92E4FF142E79}"/>
              </a:ext>
            </a:extLst>
          </p:cNvPr>
          <p:cNvSpPr txBox="1"/>
          <p:nvPr/>
        </p:nvSpPr>
        <p:spPr>
          <a:xfrm>
            <a:off x="7752184" y="551723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1,864</a:t>
            </a:r>
            <a:r>
              <a:rPr lang="ja-JP" altLang="en-US" dirty="0"/>
              <a:t>兆円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FE78C1D-118C-41E4-95E9-7D033A21BAB6}"/>
              </a:ext>
            </a:extLst>
          </p:cNvPr>
          <p:cNvSpPr txBox="1"/>
          <p:nvPr/>
        </p:nvSpPr>
        <p:spPr>
          <a:xfrm>
            <a:off x="3310217" y="41529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1,733</a:t>
            </a:r>
            <a:r>
              <a:rPr lang="ja-JP" altLang="en-US" dirty="0"/>
              <a:t>兆円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201B487-7A13-48E4-9D2A-0A0AB55AF64F}"/>
              </a:ext>
            </a:extLst>
          </p:cNvPr>
          <p:cNvSpPr txBox="1"/>
          <p:nvPr/>
        </p:nvSpPr>
        <p:spPr>
          <a:xfrm>
            <a:off x="6060862" y="470184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1,335</a:t>
            </a:r>
            <a:r>
              <a:rPr lang="ja-JP" altLang="en-US" dirty="0"/>
              <a:t>兆円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B5E362-4EDE-4A33-9E46-2D13F550D1BA}"/>
              </a:ext>
            </a:extLst>
          </p:cNvPr>
          <p:cNvSpPr/>
          <p:nvPr/>
        </p:nvSpPr>
        <p:spPr>
          <a:xfrm>
            <a:off x="6629202" y="243434"/>
            <a:ext cx="42779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2019</a:t>
            </a:r>
            <a:r>
              <a:rPr lang="ja-JP" altLang="en-US" sz="1200" dirty="0"/>
              <a:t>年</a:t>
            </a:r>
            <a:r>
              <a:rPr lang="en-US" altLang="ja-JP" sz="1200" dirty="0"/>
              <a:t>12</a:t>
            </a:r>
            <a:r>
              <a:rPr lang="ja-JP" altLang="en-US" sz="1200" dirty="0"/>
              <a:t>月</a:t>
            </a:r>
            <a:r>
              <a:rPr lang="en-US" altLang="ja-JP" sz="1200" dirty="0"/>
              <a:t>20</a:t>
            </a:r>
            <a:r>
              <a:rPr lang="ja-JP" altLang="en-US" sz="1200" dirty="0"/>
              <a:t>日　日本銀行調査統計局公表データより作成</a:t>
            </a:r>
          </a:p>
        </p:txBody>
      </p:sp>
    </p:spTree>
    <p:extLst>
      <p:ext uri="{BB962C8B-B14F-4D97-AF65-F5344CB8AC3E}">
        <p14:creationId xmlns:p14="http://schemas.microsoft.com/office/powerpoint/2010/main" val="296591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3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260</Words>
  <Application>Microsoft Office PowerPoint</Application>
  <PresentationFormat>ワイド画面</PresentationFormat>
  <Paragraphs>64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6</cp:revision>
  <cp:lastPrinted>2019-12-26T01:43:11Z</cp:lastPrinted>
  <dcterms:created xsi:type="dcterms:W3CDTF">2019-12-26T01:19:57Z</dcterms:created>
  <dcterms:modified xsi:type="dcterms:W3CDTF">2019-12-26T02:18:23Z</dcterms:modified>
</cp:coreProperties>
</file>