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70" r:id="rId5"/>
    <p:sldId id="271" r:id="rId6"/>
    <p:sldId id="265" r:id="rId7"/>
    <p:sldId id="267" r:id="rId8"/>
    <p:sldId id="272" r:id="rId9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oko Fuchigami" initials="NF" lastIdx="1" clrIdx="0">
    <p:extLst>
      <p:ext uri="{19B8F6BF-5375-455C-9EA6-DF929625EA0E}">
        <p15:presenceInfo xmlns:p15="http://schemas.microsoft.com/office/powerpoint/2012/main" userId="703239b1b6edd12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dirty="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0230379905583474"/>
          <c:w val="0.88259222902177015"/>
          <c:h val="0.765546746929671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1"/>
              <c:layout>
                <c:manualLayout>
                  <c:x val="5.9341588697126735E-3"/>
                  <c:y val="-3.1350040635783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72-4A69-ACC4-076B84FD7CA1}"/>
                </c:ext>
              </c:extLst>
            </c:dLbl>
            <c:dLbl>
              <c:idx val="12"/>
              <c:layout>
                <c:manualLayout>
                  <c:x val="1.7022519033293082E-3"/>
                  <c:y val="-4.80475727336113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72-4A69-ACC4-076B84FD7CA1}"/>
                </c:ext>
              </c:extLst>
            </c:dLbl>
            <c:dLbl>
              <c:idx val="13"/>
              <c:layout>
                <c:manualLayout>
                  <c:x val="2.7903540736816074E-3"/>
                  <c:y val="-4.58979175826371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72-4A69-ACC4-076B84FD7CA1}"/>
                </c:ext>
              </c:extLst>
            </c:dLbl>
            <c:dLbl>
              <c:idx val="14"/>
              <c:layout>
                <c:manualLayout>
                  <c:x val="8.9102051423713602E-4"/>
                  <c:y val="-5.72512446096522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72-4A69-ACC4-076B84FD7CA1}"/>
                </c:ext>
              </c:extLst>
            </c:dLbl>
            <c:dLbl>
              <c:idx val="15"/>
              <c:layout>
                <c:manualLayout>
                  <c:x val="-2.2508336012897146E-4"/>
                  <c:y val="-9.4232916316932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72-4A69-ACC4-076B84FD7CA1}"/>
                </c:ext>
              </c:extLst>
            </c:dLbl>
            <c:dLbl>
              <c:idx val="16"/>
              <c:layout>
                <c:manualLayout>
                  <c:x val="5.5940482850057481E-3"/>
                  <c:y val="-8.92530565658988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72-4A69-ACC4-076B84FD7CA1}"/>
                </c:ext>
              </c:extLst>
            </c:dLbl>
            <c:dLbl>
              <c:idx val="17"/>
              <c:layout>
                <c:manualLayout>
                  <c:x val="7.9914975500070397E-4"/>
                  <c:y val="-7.82230393789608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企業型!$B$2:$S$2</c:f>
              <c:numCache>
                <c:formatCode>0.0_ "万""人"</c:formatCode>
                <c:ptCount val="18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  <c:pt idx="17">
                  <c:v>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72-4A69-ACC4-076B84FD7CA1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72-4A69-ACC4-076B84FD7CA1}"/>
                </c:ext>
              </c:extLst>
            </c:dLbl>
            <c:dLbl>
              <c:idx val="11"/>
              <c:layout>
                <c:manualLayout>
                  <c:x val="1.7683233397663839E-3"/>
                  <c:y val="-1.673252772337476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C72-4A69-ACC4-076B84FD7CA1}"/>
                </c:ext>
              </c:extLst>
            </c:dLbl>
            <c:dLbl>
              <c:idx val="12"/>
              <c:layout>
                <c:manualLayout>
                  <c:x val="2.9075836794742477E-3"/>
                  <c:y val="-1.6132805734308635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C72-4A69-ACC4-076B84FD7CA1}"/>
                </c:ext>
              </c:extLst>
            </c:dLbl>
            <c:dLbl>
              <c:idx val="13"/>
              <c:layout>
                <c:manualLayout>
                  <c:x val="2.77657345979616E-3"/>
                  <c:y val="1.2916405753848883E-3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C72-4A69-ACC4-076B84FD7CA1}"/>
                </c:ext>
              </c:extLst>
            </c:dLbl>
            <c:dLbl>
              <c:idx val="14"/>
              <c:layout>
                <c:manualLayout>
                  <c:x val="-9.301599746789085E-4"/>
                  <c:y val="1.1904197254531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C72-4A69-ACC4-076B84FD7CA1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C72-4A69-ACC4-076B84FD7CA1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企業型!$B$4:$R$4</c:f>
              <c:numCache>
                <c:formatCode>0.0_ "万""人""増"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72-4A69-ACC4-076B84FD7CA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1.6624048148563133E-6"/>
                  <c:y val="-1.026784585766438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個人型!$B$3:$S$3</c:f>
              <c:numCache>
                <c:formatCode>General</c:formatCode>
                <c:ptCount val="18"/>
                <c:pt idx="15" formatCode="0">
                  <c:v>85075</c:v>
                </c:pt>
                <c:pt idx="16">
                  <c:v>120144</c:v>
                </c:pt>
                <c:pt idx="17">
                  <c:v>148326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57-455D-A424-7EE6252C268D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個人型!$B$4:$S$4</c:f>
              <c:numCache>
                <c:formatCode>General</c:formatCode>
                <c:ptCount val="18"/>
                <c:pt idx="15" formatCode="0">
                  <c:v>339649</c:v>
                </c:pt>
                <c:pt idx="16">
                  <c:v>710381</c:v>
                </c:pt>
                <c:pt idx="17">
                  <c:v>1024319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57-455D-A424-7EE6252C268D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3.9804669264203937E-3"/>
                  <c:y val="-6.064043055825556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個人型!$B$5:$S$5</c:f>
              <c:numCache>
                <c:formatCode>General</c:formatCode>
                <c:ptCount val="18"/>
                <c:pt idx="15" formatCode="0">
                  <c:v>6205</c:v>
                </c:pt>
                <c:pt idx="16">
                  <c:v>23198</c:v>
                </c:pt>
                <c:pt idx="17">
                  <c:v>37392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57-455D-A424-7EE6252C268D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rgbClr val="0066FF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257-455D-A424-7EE6252C268D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257-455D-A424-7EE6252C268D}"/>
              </c:ext>
            </c:extLst>
          </c:dPt>
          <c:dPt>
            <c:idx val="17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257-455D-A424-7EE6252C268D}"/>
              </c:ext>
            </c:extLst>
          </c:dPt>
          <c:dLbls>
            <c:dLbl>
              <c:idx val="1"/>
              <c:layout>
                <c:manualLayout>
                  <c:x val="0"/>
                  <c:y val="-2.80035394709888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57-455D-A424-7EE6252C268D}"/>
                </c:ext>
              </c:extLst>
            </c:dLbl>
            <c:dLbl>
              <c:idx val="2"/>
              <c:layout>
                <c:manualLayout>
                  <c:x val="4.2225082297350364E-3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257-455D-A424-7EE6252C268D}"/>
                </c:ext>
              </c:extLst>
            </c:dLbl>
            <c:dLbl>
              <c:idx val="3"/>
              <c:layout>
                <c:manualLayout>
                  <c:x val="2.8150054864900238E-3"/>
                  <c:y val="-3.36042473651866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257-455D-A424-7EE6252C268D}"/>
                </c:ext>
              </c:extLst>
            </c:dLbl>
            <c:dLbl>
              <c:idx val="4"/>
              <c:layout>
                <c:manualLayout>
                  <c:x val="-1.4075027432450119E-3"/>
                  <c:y val="-3.6404601312285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257-455D-A424-7EE6252C268D}"/>
                </c:ext>
              </c:extLst>
            </c:dLbl>
            <c:dLbl>
              <c:idx val="5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257-455D-A424-7EE6252C268D}"/>
                </c:ext>
              </c:extLst>
            </c:dLbl>
            <c:dLbl>
              <c:idx val="6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257-455D-A424-7EE6252C268D}"/>
                </c:ext>
              </c:extLst>
            </c:dLbl>
            <c:dLbl>
              <c:idx val="7"/>
              <c:layout>
                <c:manualLayout>
                  <c:x val="0"/>
                  <c:y val="-4.20053092064834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257-455D-A424-7EE6252C268D}"/>
                </c:ext>
              </c:extLst>
            </c:dLbl>
            <c:dLbl>
              <c:idx val="8"/>
              <c:layout>
                <c:manualLayout>
                  <c:x val="1.4075027432450119E-3"/>
                  <c:y val="-3.92049552593844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257-455D-A424-7EE6252C268D}"/>
                </c:ext>
              </c:extLst>
            </c:dLbl>
            <c:dLbl>
              <c:idx val="9"/>
              <c:layout>
                <c:manualLayout>
                  <c:x val="0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257-455D-A424-7EE6252C268D}"/>
                </c:ext>
              </c:extLst>
            </c:dLbl>
            <c:dLbl>
              <c:idx val="10"/>
              <c:layout>
                <c:manualLayout>
                  <c:x val="1.4075027432450119E-3"/>
                  <c:y val="-3.36042473651867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257-455D-A424-7EE6252C268D}"/>
                </c:ext>
              </c:extLst>
            </c:dLbl>
            <c:dLbl>
              <c:idx val="11"/>
              <c:layout>
                <c:manualLayout>
                  <c:x val="1.4075027432449087E-3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257-455D-A424-7EE6252C268D}"/>
                </c:ext>
              </c:extLst>
            </c:dLbl>
            <c:dLbl>
              <c:idx val="12"/>
              <c:layout>
                <c:manualLayout>
                  <c:x val="-1.4075027432450119E-3"/>
                  <c:y val="-4.48056631535823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257-455D-A424-7EE6252C268D}"/>
                </c:ext>
              </c:extLst>
            </c:dLbl>
            <c:dLbl>
              <c:idx val="13"/>
              <c:layout>
                <c:manualLayout>
                  <c:x val="-1.4075027432451151E-3"/>
                  <c:y val="-5.35890725337977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257-455D-A424-7EE6252C268D}"/>
                </c:ext>
              </c:extLst>
            </c:dLbl>
            <c:dLbl>
              <c:idx val="14"/>
              <c:layout>
                <c:manualLayout>
                  <c:x val="-9.7062275790087604E-4"/>
                  <c:y val="-6.04031936383015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257-455D-A424-7EE6252C268D}"/>
                </c:ext>
              </c:extLst>
            </c:dLbl>
            <c:dLbl>
              <c:idx val="15"/>
              <c:layout>
                <c:manualLayout>
                  <c:x val="-4.385867209541686E-3"/>
                  <c:y val="-5.257388910289669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57-455D-A424-7EE6252C268D}"/>
                </c:ext>
              </c:extLst>
            </c:dLbl>
            <c:dLbl>
              <c:idx val="16"/>
              <c:layout>
                <c:manualLayout>
                  <c:x val="-1.4075027432451151E-3"/>
                  <c:y val="5.04063710477799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57-455D-A424-7EE6252C268D}"/>
                </c:ext>
              </c:extLst>
            </c:dLbl>
            <c:dLbl>
              <c:idx val="17"/>
              <c:layout>
                <c:manualLayout>
                  <c:x val="0"/>
                  <c:y val="8.40106184129666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個人型!$B$2:$S$2</c:f>
              <c:numCache>
                <c:formatCode>0_ </c:formatCode>
                <c:ptCount val="18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 formatCode="General">
                  <c:v>1210037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4257-455D-A424-7EE6252C2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50168456269675E-2"/>
          <c:y val="4.1868320038210449E-2"/>
          <c:w val="0.91396887280981765"/>
          <c:h val="0.753837802668722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BB-4BF8-804A-D99A62C50A90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BB-4BF8-804A-D99A62C50A90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BB-4BF8-804A-D99A62C50A90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BB-4BF8-804A-D99A62C50A90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BB-4BF8-804A-D99A62C50A90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7BB-4BF8-804A-D99A62C50A90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BB-4BF8-804A-D99A62C50A90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BB-4BF8-804A-D99A62C50A90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BB-4BF8-804A-D99A62C50A90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7BB-4BF8-804A-D99A62C50A90}"/>
                </c:ext>
              </c:extLst>
            </c:dLbl>
            <c:dLbl>
              <c:idx val="13"/>
              <c:layout>
                <c:manualLayout>
                  <c:x val="-3.6068003892283981E-3"/>
                  <c:y val="-0.313011770353468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283729323950345E-2"/>
                      <c:h val="6.08898454018202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37BB-4BF8-804A-D99A62C50A90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7BB-4BF8-804A-D99A62C50A90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BB-4BF8-804A-D99A62C50A90}"/>
                </c:ext>
              </c:extLst>
            </c:dLbl>
            <c:dLbl>
              <c:idx val="16"/>
              <c:layout>
                <c:manualLayout>
                  <c:x val="-4.5939578148586346E-3"/>
                  <c:y val="-0.41014255635999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2019年4月末</c:v>
                </c:pt>
              </c:strCache>
            </c:strRef>
          </c:cat>
          <c:val>
            <c:numRef>
              <c:f>事業主数の推移!$C$2:$S$2</c:f>
              <c:numCache>
                <c:formatCode>0_ "社"</c:formatCode>
                <c:ptCount val="17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  <c:pt idx="16">
                  <c:v>33392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7BB-4BF8-804A-D99A62C50A90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37BB-4BF8-804A-D99A62C50A90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7BB-4BF8-804A-D99A62C50A90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7BB-4BF8-804A-D99A62C50A90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7BB-4BF8-804A-D99A62C50A90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7BB-4BF8-804A-D99A62C50A90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7BB-4BF8-804A-D99A62C50A90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7BB-4BF8-804A-D99A62C50A90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7BB-4BF8-804A-D99A62C50A90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7BB-4BF8-804A-D99A62C50A90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7BB-4BF8-804A-D99A62C50A90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7BB-4BF8-804A-D99A62C50A90}"/>
                </c:ext>
              </c:extLst>
            </c:dLbl>
            <c:dLbl>
              <c:idx val="14"/>
              <c:layout>
                <c:manualLayout>
                  <c:x val="4.325049002724575E-3"/>
                  <c:y val="1.2357231424870064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7BB-4BF8-804A-D99A62C50A90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2019年4月末</c:v>
                </c:pt>
              </c:strCache>
            </c:strRef>
          </c:cat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37BB-4BF8-804A-D99A62C50A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29-4A6D-96D5-583D1A7B6D0C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29-4A6D-96D5-583D1A7B6D0C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29-4A6D-96D5-583D1A7B6D0C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29-4A6D-96D5-583D1A7B6D0C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29-4A6D-96D5-583D1A7B6D0C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29-4A6D-96D5-583D1A7B6D0C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29-4A6D-96D5-583D1A7B6D0C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29-4A6D-96D5-583D1A7B6D0C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29-4A6D-96D5-583D1A7B6D0C}"/>
                </c:ext>
              </c:extLst>
            </c:dLbl>
            <c:dLbl>
              <c:idx val="11"/>
              <c:layout>
                <c:manualLayout>
                  <c:x val="-2.4844722927052664E-3"/>
                  <c:y val="-0.327951010434040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776403362488711E-2"/>
                      <c:h val="0.175061673325317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D29-4A6D-96D5-583D1A7B6D0C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29-4A6D-96D5-583D1A7B6D0C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D29-4A6D-96D5-583D1A7B6D0C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D29-4A6D-96D5-583D1A7B6D0C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D29-4A6D-96D5-583D1A7B6D0C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D29-4A6D-96D5-583D1A7B6D0C}"/>
                </c:ext>
              </c:extLst>
            </c:dLbl>
            <c:dLbl>
              <c:idx val="17"/>
              <c:layout>
                <c:manualLayout>
                  <c:x val="5.8055152394775036E-3"/>
                  <c:y val="-0.42857142857142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2019年4月末</c:v>
                </c:pt>
              </c:strCache>
            </c:strRef>
          </c:cat>
          <c:val>
            <c:numRef>
              <c:f>承認規約数!$B$2:$S$2</c:f>
              <c:numCache>
                <c:formatCode>0_ "件"</c:formatCode>
                <c:ptCount val="18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  <c:pt idx="17">
                  <c:v>6173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D29-4A6D-96D5-583D1A7B6D0C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D29-4A6D-96D5-583D1A7B6D0C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D29-4A6D-96D5-583D1A7B6D0C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D29-4A6D-96D5-583D1A7B6D0C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D29-4A6D-96D5-583D1A7B6D0C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D29-4A6D-96D5-583D1A7B6D0C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D29-4A6D-96D5-583D1A7B6D0C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D29-4A6D-96D5-583D1A7B6D0C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D29-4A6D-96D5-583D1A7B6D0C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D29-4A6D-96D5-583D1A7B6D0C}"/>
                </c:ext>
              </c:extLst>
            </c:dLbl>
            <c:dLbl>
              <c:idx val="11"/>
              <c:layout>
                <c:manualLayout>
                  <c:x val="-3.0337949854545884E-3"/>
                  <c:y val="-2.4813040611302944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D29-4A6D-96D5-583D1A7B6D0C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D29-4A6D-96D5-583D1A7B6D0C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D29-4A6D-96D5-583D1A7B6D0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D29-4A6D-96D5-583D1A7B6D0C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3D29-4A6D-96D5-583D1A7B6D0C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2019年4月末</c:v>
                </c:pt>
              </c:strCache>
            </c:strRef>
          </c:cat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3D29-4A6D-96D5-583D1A7B6D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  <c:pt idx="9">
                  <c:v>142304</c:v>
                </c:pt>
                <c:pt idx="10">
                  <c:v>144256</c:v>
                </c:pt>
                <c:pt idx="11">
                  <c:v>146050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F-4353-9F97-5FDD69070213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  <c:pt idx="9">
                  <c:v>952778</c:v>
                </c:pt>
                <c:pt idx="10">
                  <c:v>977419</c:v>
                </c:pt>
                <c:pt idx="11">
                  <c:v>1001879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F-4353-9F97-5FDD69070213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  <c:pt idx="9">
                  <c:v>34416</c:v>
                </c:pt>
                <c:pt idx="10">
                  <c:v>35508</c:v>
                </c:pt>
                <c:pt idx="11">
                  <c:v>36527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6F-4353-9F97-5FDD6907021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86F-4353-9F97-5FDD69070213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86F-4353-9F97-5FDD69070213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86F-4353-9F97-5FDD69070213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86F-4353-9F97-5FDD69070213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86F-4353-9F97-5FDD69070213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86F-4353-9F97-5FDD69070213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6F-4353-9F97-5FDD69070213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6F-4353-9F97-5FDD69070213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6F-4353-9F97-5FDD69070213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86F-4353-9F97-5FDD69070213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  <c:pt idx="9">
                  <c:v>1129498</c:v>
                </c:pt>
                <c:pt idx="10">
                  <c:v>1157183</c:v>
                </c:pt>
                <c:pt idx="11">
                  <c:v>1184456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86F-4353-9F97-5FDD6907021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586F-4353-9F97-5FDD6907021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586F-4353-9F97-5FDD6907021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586F-4353-9F97-5FDD6907021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586F-4353-9F97-5FDD6907021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800" b="0" i="0" baseline="0">
                <a:effectLst/>
              </a:rPr>
              <a:t>令和元</a:t>
            </a:r>
            <a:r>
              <a:rPr lang="ja-JP" altLang="ja-JP" sz="2800" b="0" i="0" baseline="0">
                <a:effectLst/>
              </a:rPr>
              <a:t>年度</a:t>
            </a:r>
            <a:r>
              <a:rPr lang="ja-JP" altLang="en-US" sz="2800" b="0" i="0" baseline="0">
                <a:effectLst/>
              </a:rPr>
              <a:t>・</a:t>
            </a:r>
            <a:r>
              <a:rPr lang="en-US" altLang="ja-JP" sz="2800" b="0" i="0" baseline="0">
                <a:effectLst/>
              </a:rPr>
              <a:t>iDeCo</a:t>
            </a:r>
            <a:r>
              <a:rPr lang="ja-JP" altLang="en-US" sz="2800" b="0" i="0" baseline="0">
                <a:effectLst/>
              </a:rPr>
              <a:t>加入</a:t>
            </a:r>
            <a:r>
              <a:rPr lang="ja-JP" altLang="ja-JP" sz="2800" b="0" i="0" baseline="0">
                <a:effectLst/>
              </a:rPr>
              <a:t>者数の推移</a:t>
            </a:r>
            <a:endParaRPr lang="ja-JP" altLang="ja-JP" sz="28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第１号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616604144583269E-3"/>
                  <c:y val="-5.2701104669619354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97-4109-BBC5-0A07AC153F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個人型月次!$Z$3:$AB$3</c:f>
              <c:numCache>
                <c:formatCode>#,##0_);[Red]\(#,##0\)</c:formatCode>
                <c:ptCount val="3"/>
                <c:pt idx="0">
                  <c:v>148768</c:v>
                </c:pt>
                <c:pt idx="1">
                  <c:v>150188</c:v>
                </c:pt>
                <c:pt idx="2">
                  <c:v>152471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97-4109-BBC5-0A07AC153FC2}"/>
            </c:ext>
          </c:extLst>
        </c:ser>
        <c:ser>
          <c:idx val="3"/>
          <c:order val="3"/>
          <c:tx>
            <c:v>第２号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個人型月次!$Z$5:$AK$5</c:f>
              <c:numCache>
                <c:formatCode>#,##0_);[Red]\(#,##0\)</c:formatCode>
                <c:ptCount val="12"/>
                <c:pt idx="0">
                  <c:v>1020108</c:v>
                </c:pt>
                <c:pt idx="1">
                  <c:v>1033434</c:v>
                </c:pt>
                <c:pt idx="2">
                  <c:v>1056248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97-4109-BBC5-0A07AC153FC2}"/>
            </c:ext>
          </c:extLst>
        </c:ser>
        <c:ser>
          <c:idx val="5"/>
          <c:order val="5"/>
          <c:tx>
            <c:v>第３号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53205310226484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97-4109-BBC5-0A07AC153F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個人型月次!$Z$7:$AB$7</c:f>
              <c:numCache>
                <c:formatCode>#,##0_);[Red]\(#,##0\)</c:formatCode>
                <c:ptCount val="3"/>
                <c:pt idx="0">
                  <c:v>37694</c:v>
                </c:pt>
                <c:pt idx="1">
                  <c:v>38524</c:v>
                </c:pt>
                <c:pt idx="2">
                  <c:v>39601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97-4109-BBC5-0A07AC153FC2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個人型月次!$Z$9:$AB$9</c:f>
              <c:numCache>
                <c:formatCode>#,##0_);[Red]\(#,##0\)</c:formatCode>
                <c:ptCount val="3"/>
                <c:pt idx="0">
                  <c:v>1206570</c:v>
                </c:pt>
                <c:pt idx="1">
                  <c:v>1222146</c:v>
                </c:pt>
                <c:pt idx="2">
                  <c:v>1248320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F97-4109-BBC5-0A07AC153FC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2F97-4109-BBC5-0A07AC153FC2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2F97-4109-BBC5-0A07AC153FC2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2F97-4109-BBC5-0A07AC153FC2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2F97-4109-BBC5-0A07AC153FC2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0.93122</cdr:x>
      <cdr:y>0.04918</cdr:y>
    </cdr:from>
    <cdr:to>
      <cdr:x>1</cdr:x>
      <cdr:y>0.09331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10194435" y="279400"/>
          <a:ext cx="752965" cy="250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>
              <a:solidFill>
                <a:schemeClr val="tx1">
                  <a:lumMod val="75000"/>
                  <a:lumOff val="25000"/>
                </a:schemeClr>
              </a:solidFill>
            </a:rPr>
            <a:t>42.9</a:t>
          </a:r>
          <a:r>
            <a:rPr kumimoji="1" lang="ja-JP" altLang="en-US" sz="900">
              <a:solidFill>
                <a:schemeClr val="tx1">
                  <a:lumMod val="75000"/>
                  <a:lumOff val="25000"/>
                </a:schemeClr>
              </a:solidFill>
            </a:rPr>
            <a:t>万人増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0.91334</cdr:x>
      <cdr:y>0.15189</cdr:y>
    </cdr:from>
    <cdr:to>
      <cdr:x>1</cdr:x>
      <cdr:y>0.21283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8954751" y="796085"/>
          <a:ext cx="849649" cy="3193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</a:rPr>
            <a:t>3080</a:t>
          </a:r>
          <a:r>
            <a:rPr kumimoji="1" lang="ja-JP" altLang="en-US" sz="1000" dirty="0">
              <a:solidFill>
                <a:schemeClr val="tx1">
                  <a:lumMod val="75000"/>
                  <a:lumOff val="25000"/>
                </a:schemeClr>
              </a:solidFill>
            </a:rPr>
            <a:t>社増加</a:t>
          </a:r>
        </a:p>
      </cdr:txBody>
    </cdr:sp>
  </cdr:relSizeAnchor>
  <cdr:relSizeAnchor xmlns:cdr="http://schemas.openxmlformats.org/drawingml/2006/chartDrawing">
    <cdr:from>
      <cdr:x>0.23287</cdr:x>
      <cdr:y>0.01578</cdr:y>
    </cdr:from>
    <cdr:to>
      <cdr:x>0.75902</cdr:x>
      <cdr:y>0.14457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E19F694-DB42-4C20-94A2-639DA082565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050676" y="78442"/>
          <a:ext cx="4633362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0.94161</cdr:x>
      <cdr:y>0.07143</cdr:y>
    </cdr:from>
    <cdr:to>
      <cdr:x>1</cdr:x>
      <cdr:y>0.12069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E7C2F60C-1423-491B-B7DB-E9AE38551CFE}"/>
            </a:ext>
          </a:extLst>
        </cdr:cNvPr>
        <cdr:cNvSpPr/>
      </cdr:nvSpPr>
      <cdr:spPr>
        <a:xfrm xmlns:a="http://schemas.openxmlformats.org/drawingml/2006/main">
          <a:off x="9626600" y="368300"/>
          <a:ext cx="596899" cy="254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</a:rPr>
            <a:t>348</a:t>
          </a:r>
          <a:r>
            <a: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</a:rPr>
            <a:t>件増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670883"/>
              </p:ext>
            </p:extLst>
          </p:nvPr>
        </p:nvGraphicFramePr>
        <p:xfrm>
          <a:off x="876300" y="588385"/>
          <a:ext cx="10947400" cy="5681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DDDD51-0588-4070-9EBE-00B42C58675D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139106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5351329"/>
              </p:ext>
            </p:extLst>
          </p:nvPr>
        </p:nvGraphicFramePr>
        <p:xfrm>
          <a:off x="698500" y="317500"/>
          <a:ext cx="10883899" cy="571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68672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6967AE-8F58-4B3D-96ED-3675A7E134CB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629727"/>
              </p:ext>
            </p:extLst>
          </p:nvPr>
        </p:nvGraphicFramePr>
        <p:xfrm>
          <a:off x="1371600" y="943815"/>
          <a:ext cx="9804400" cy="52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340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964586"/>
              </p:ext>
            </p:extLst>
          </p:nvPr>
        </p:nvGraphicFramePr>
        <p:xfrm>
          <a:off x="901700" y="1028700"/>
          <a:ext cx="10223499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080EDEC-E1D6-423B-BF8F-94A02E0472F3}"/>
              </a:ext>
            </a:extLst>
          </p:cNvPr>
          <p:cNvSpPr/>
          <p:nvPr/>
        </p:nvSpPr>
        <p:spPr>
          <a:xfrm>
            <a:off x="4231719" y="567035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企業型年金承認規約数の推移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7803E9-4036-4696-8037-802561F772CA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326119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https://www.ideco-koushiki.jp/library/pdf/join_overview_H3103.pdf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424351"/>
              </p:ext>
            </p:extLst>
          </p:nvPr>
        </p:nvGraphicFramePr>
        <p:xfrm>
          <a:off x="596348" y="26505"/>
          <a:ext cx="11065566" cy="649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https://www.ideco-koushiki.jp/library/pdf/join_overview_R0106.pdf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839C8C0C-4DEC-4AFB-BA37-F2AF22458F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2293540"/>
              </p:ext>
            </p:extLst>
          </p:nvPr>
        </p:nvGraphicFramePr>
        <p:xfrm>
          <a:off x="562707" y="281354"/>
          <a:ext cx="11282289" cy="5936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2590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313</Words>
  <Application>Microsoft Office PowerPoint</Application>
  <PresentationFormat>ワイド画面</PresentationFormat>
  <Paragraphs>59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2</cp:revision>
  <dcterms:created xsi:type="dcterms:W3CDTF">2019-08-08T06:25:11Z</dcterms:created>
  <dcterms:modified xsi:type="dcterms:W3CDTF">2019-08-08T06:45:12Z</dcterms:modified>
</cp:coreProperties>
</file>