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0"/>
  </p:notesMasterIdLst>
  <p:sldIdLst>
    <p:sldId id="278" r:id="rId2"/>
    <p:sldId id="317" r:id="rId3"/>
    <p:sldId id="287" r:id="rId4"/>
    <p:sldId id="314" r:id="rId5"/>
    <p:sldId id="313" r:id="rId6"/>
    <p:sldId id="316" r:id="rId7"/>
    <p:sldId id="315" r:id="rId8"/>
    <p:sldId id="319" r:id="rId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5" autoAdjust="0"/>
    <p:restoredTop sz="94652" autoAdjust="0"/>
  </p:normalViewPr>
  <p:slideViewPr>
    <p:cSldViewPr>
      <p:cViewPr>
        <p:scale>
          <a:sx n="66" d="100"/>
          <a:sy n="66" d="100"/>
        </p:scale>
        <p:origin x="1530" y="-24"/>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yoshida\OneDrive\&#12489;&#12461;&#12517;&#12513;&#12531;&#12488;\&#21172;&#37329;\&#30740;&#20462;\2016\&#12429;&#12358;&#12365;&#12435;&#12524;&#12472;&#12517;&#12513;&#22259;&#34920;.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高齢夫婦無職世帯の家計収支 －</a:t>
            </a:r>
            <a:r>
              <a:rPr lang="en-US" altLang="ja-JP"/>
              <a:t>2016</a:t>
            </a:r>
            <a:r>
              <a:rPr lang="ja-JP" altLang="en-US"/>
              <a:t>年－</a:t>
            </a:r>
          </a:p>
        </c:rich>
      </c:tx>
      <c:layout>
        <c:manualLayout>
          <c:xMode val="edge"/>
          <c:yMode val="edge"/>
          <c:x val="3.1938022212091376E-2"/>
          <c:y val="2.7238743020322843E-2"/>
        </c:manualLayout>
      </c:layout>
      <c:overlay val="0"/>
      <c:spPr>
        <a:noFill/>
        <a:ln>
          <a:noFill/>
        </a:ln>
        <a:effectLst/>
      </c:spPr>
    </c:title>
    <c:autoTitleDeleted val="0"/>
    <c:plotArea>
      <c:layout/>
      <c:barChart>
        <c:barDir val="bar"/>
        <c:grouping val="percentStacked"/>
        <c:varyColors val="0"/>
        <c:ser>
          <c:idx val="0"/>
          <c:order val="0"/>
          <c:tx>
            <c:strRef>
              <c:f>H28高齢夫婦無職!$L$4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r>
                      <a:rPr lang="ja-JP" altLang="en-US" baseline="0"/>
                      <a:t>社会保障給付</a:t>
                    </a:r>
                    <a:r>
                      <a:rPr lang="en-US" altLang="ja-JP" baseline="0"/>
                      <a:t>, </a:t>
                    </a:r>
                    <a:fld id="{6ED97330-82E3-484D-A6B1-0F8892E9756E}" type="VALUE">
                      <a:rPr lang="en-US" altLang="ja-JP" baseline="0"/>
                      <a:pPr>
                        <a:defRPr sz="1200" b="0" i="0" u="none" strike="noStrike" kern="1200" baseline="0">
                          <a:solidFill>
                            <a:schemeClr val="bg1"/>
                          </a:solidFill>
                          <a:latin typeface="+mn-lt"/>
                          <a:ea typeface="+mn-ea"/>
                          <a:cs typeface="+mn-cs"/>
                        </a:defRPr>
                      </a:pPr>
                      <a:t>[値]</a:t>
                    </a:fld>
                    <a:endParaRPr lang="en-US" altLang="ja-JP" baseline="0"/>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dlblFieldTable/>
                  <c15:showDataLabelsRange val="0"/>
                </c:ext>
                <c:ext xmlns:c16="http://schemas.microsoft.com/office/drawing/2014/chart" uri="{C3380CC4-5D6E-409C-BE32-E72D297353CC}">
                  <c16:uniqueId val="{00000000-7CB1-41B8-A1EC-2BF9D40AD5BE}"/>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H28高齢夫婦無職!$M$4:$N$4</c:f>
              <c:numCache>
                <c:formatCode>#,##0</c:formatCode>
                <c:ptCount val="2"/>
                <c:pt idx="1">
                  <c:v>193051</c:v>
                </c:pt>
              </c:numCache>
            </c:numRef>
          </c:val>
          <c:extLst>
            <c:ext xmlns:c16="http://schemas.microsoft.com/office/drawing/2014/chart" uri="{C3380CC4-5D6E-409C-BE32-E72D297353CC}">
              <c16:uniqueId val="{00000001-7CB1-41B8-A1EC-2BF9D40AD5BE}"/>
            </c:ext>
          </c:extLst>
        </c:ser>
        <c:ser>
          <c:idx val="1"/>
          <c:order val="1"/>
          <c:tx>
            <c:strRef>
              <c:f>H28高齢夫婦無職!$L$5</c:f>
              <c:strCache>
                <c:ptCount val="1"/>
                <c:pt idx="0">
                  <c:v>その他</c:v>
                </c:pt>
              </c:strCache>
            </c:strRef>
          </c:tx>
          <c:spPr>
            <a:solidFill>
              <a:schemeClr val="accent2"/>
            </a:solidFill>
            <a:ln>
              <a:noFill/>
            </a:ln>
            <a:effectLst/>
          </c:spPr>
          <c:invertIfNegative val="0"/>
          <c:dLbls>
            <c:dLbl>
              <c:idx val="1"/>
              <c:layout>
                <c:manualLayout>
                  <c:x val="2.7777777777777779E-3"/>
                  <c:y val="-0.13425925925925927"/>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ja-JP" altLang="en-US"/>
                      <a:t>その他、</a:t>
                    </a:r>
                    <a:fld id="{D5E7E261-C226-4C96-9734-1F2571E154F0}" type="VALUE">
                      <a:rPr lang="en-US" altLang="ja-JP"/>
                      <a:pPr>
                        <a:defRPr sz="900" b="0" i="0" u="none" strike="noStrike" kern="1200" baseline="0">
                          <a:solidFill>
                            <a:schemeClr val="tx1">
                              <a:lumMod val="75000"/>
                              <a:lumOff val="25000"/>
                            </a:schemeClr>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H28高齢夫婦無職!$M$5:$N$5</c:f>
              <c:numCache>
                <c:formatCode>#,##0_);[Red]\(#,##0\)</c:formatCode>
                <c:ptCount val="2"/>
                <c:pt idx="1">
                  <c:v>19784</c:v>
                </c:pt>
              </c:numCache>
            </c:numRef>
          </c:val>
          <c:extLst>
            <c:ext xmlns:c16="http://schemas.microsoft.com/office/drawing/2014/chart" uri="{C3380CC4-5D6E-409C-BE32-E72D297353CC}">
              <c16:uniqueId val="{00000003-7CB1-41B8-A1EC-2BF9D40AD5BE}"/>
            </c:ext>
          </c:extLst>
        </c:ser>
        <c:ser>
          <c:idx val="2"/>
          <c:order val="2"/>
          <c:tx>
            <c:strRef>
              <c:f>H28高齢夫婦無職!$L$6</c:f>
              <c:strCache>
                <c:ptCount val="1"/>
                <c:pt idx="0">
                  <c:v>不足分</c:v>
                </c:pt>
              </c:strCache>
            </c:strRef>
          </c:tx>
          <c:spPr>
            <a:solidFill>
              <a:schemeClr val="accent3"/>
            </a:solidFill>
            <a:ln>
              <a:noFill/>
            </a:ln>
            <a:effectLst/>
          </c:spPr>
          <c:invertIfNegative val="0"/>
          <c:dLbls>
            <c:dLbl>
              <c:idx val="1"/>
              <c:layout>
                <c:manualLayout>
                  <c:x val="2.7779965004373435E-3"/>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r>
                      <a:rPr lang="ja-JP" altLang="en-US" sz="1000">
                        <a:solidFill>
                          <a:schemeClr val="bg1"/>
                        </a:solidFill>
                      </a:rPr>
                      <a:t>不足分</a:t>
                    </a:r>
                    <a:r>
                      <a:rPr lang="en-US" altLang="ja-JP" sz="1000">
                        <a:solidFill>
                          <a:schemeClr val="bg1"/>
                        </a:solidFill>
                      </a:rPr>
                      <a:t>,</a:t>
                    </a:r>
                    <a:fld id="{A6022689-61E1-4DFA-8656-8D6B46F6C3BA}" type="VALUE">
                      <a:rPr lang="en-US" altLang="ja-JP" sz="1000">
                        <a:solidFill>
                          <a:schemeClr val="bg1"/>
                        </a:solidFill>
                      </a:rPr>
                      <a:pPr>
                        <a:defRPr sz="1000" b="0" i="0" u="none" strike="noStrike" kern="1200" baseline="0">
                          <a:solidFill>
                            <a:schemeClr val="bg1"/>
                          </a:solidFill>
                          <a:latin typeface="+mn-lt"/>
                          <a:ea typeface="+mn-ea"/>
                          <a:cs typeface="+mn-cs"/>
                        </a:defRPr>
                      </a:pPr>
                      <a:t>[値]</a:t>
                    </a:fld>
                    <a:endParaRPr lang="en-US" altLang="ja-JP" sz="1000">
                      <a:solidFill>
                        <a:schemeClr val="bg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0568044619422574"/>
                      <c:h val="0.16659740449110527"/>
                    </c:manualLayout>
                  </c15:layout>
                  <c15:dlblFieldTable/>
                  <c15:showDataLabelsRange val="0"/>
                </c:ext>
                <c:ext xmlns:c16="http://schemas.microsoft.com/office/drawing/2014/chart" uri="{C3380CC4-5D6E-409C-BE32-E72D297353CC}">
                  <c16:uniqueId val="{00000004-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H28高齢夫婦無職!$M$6:$N$6</c:f>
              <c:numCache>
                <c:formatCode>#,##0_);[Red]\(#,##0\)</c:formatCode>
                <c:ptCount val="2"/>
                <c:pt idx="1">
                  <c:v>54711</c:v>
                </c:pt>
              </c:numCache>
            </c:numRef>
          </c:val>
          <c:extLst>
            <c:ext xmlns:c16="http://schemas.microsoft.com/office/drawing/2014/chart" uri="{C3380CC4-5D6E-409C-BE32-E72D297353CC}">
              <c16:uniqueId val="{00000005-7CB1-41B8-A1EC-2BF9D40AD5BE}"/>
            </c:ext>
          </c:extLst>
        </c:ser>
        <c:ser>
          <c:idx val="3"/>
          <c:order val="3"/>
          <c:tx>
            <c:strRef>
              <c:f>H28高齢夫婦無職!$L$7</c:f>
              <c:strCache>
                <c:ptCount val="1"/>
                <c:pt idx="0">
                  <c:v>非消費支出</c:v>
                </c:pt>
              </c:strCache>
            </c:strRef>
          </c:tx>
          <c:spPr>
            <a:solidFill>
              <a:schemeClr val="accent4"/>
            </a:solidFill>
            <a:ln>
              <a:noFill/>
            </a:ln>
            <a:effectLst/>
          </c:spPr>
          <c:invertIfNegative val="0"/>
          <c:dLbls>
            <c:dLbl>
              <c:idx val="0"/>
              <c:layout>
                <c:manualLayout>
                  <c:x val="2.6237979580239733E-2"/>
                  <c:y val="-0.16257584821591869"/>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ja-JP" altLang="en-US" sz="1200" dirty="0"/>
                      <a:t>非消費支出</a:t>
                    </a:r>
                    <a:fld id="{D9122549-B802-4C33-9E76-81988C731323}" type="VALUE">
                      <a:rPr lang="en-US" altLang="ja-JP" sz="1200"/>
                      <a:pPr>
                        <a:defRPr sz="1200" b="0" i="0" u="none" strike="noStrike" kern="1200" baseline="0">
                          <a:solidFill>
                            <a:schemeClr val="tx1">
                              <a:lumMod val="75000"/>
                              <a:lumOff val="25000"/>
                            </a:schemeClr>
                          </a:solidFill>
                          <a:latin typeface="+mn-lt"/>
                          <a:ea typeface="+mn-ea"/>
                          <a:cs typeface="+mn-cs"/>
                        </a:defRPr>
                      </a:pPr>
                      <a:t>[値]</a:t>
                    </a:fld>
                    <a:endParaRPr lang="ja-JP" altLang="en-US" sz="1200"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4982307202137185"/>
                      <c:h val="0.12848238055853875"/>
                    </c:manualLayout>
                  </c15:layout>
                  <c15:dlblFieldTable/>
                  <c15:showDataLabelsRange val="0"/>
                </c:ext>
                <c:ext xmlns:c16="http://schemas.microsoft.com/office/drawing/2014/chart" uri="{C3380CC4-5D6E-409C-BE32-E72D297353CC}">
                  <c16:uniqueId val="{0000000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H28高齢夫婦無職!$M$7:$N$7</c:f>
              <c:numCache>
                <c:formatCode>General</c:formatCode>
                <c:ptCount val="2"/>
                <c:pt idx="0" formatCode="#,##0_);[Red]\(#,##0\)">
                  <c:v>29855</c:v>
                </c:pt>
              </c:numCache>
            </c:numRef>
          </c:val>
          <c:extLst>
            <c:ext xmlns:c16="http://schemas.microsoft.com/office/drawing/2014/chart" uri="{C3380CC4-5D6E-409C-BE32-E72D297353CC}">
              <c16:uniqueId val="{00000007-7CB1-41B8-A1EC-2BF9D40AD5BE}"/>
            </c:ext>
          </c:extLst>
        </c:ser>
        <c:ser>
          <c:idx val="4"/>
          <c:order val="4"/>
          <c:tx>
            <c:strRef>
              <c:f>H28高齢夫婦無職!$L$8</c:f>
              <c:strCache>
                <c:ptCount val="1"/>
                <c:pt idx="0">
                  <c:v>食料</c:v>
                </c:pt>
              </c:strCache>
            </c:strRef>
          </c:tx>
          <c:spPr>
            <a:solidFill>
              <a:schemeClr val="accent5"/>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ja-JP" altLang="en-US" sz="1100"/>
                      <a:t>食料</a:t>
                    </a:r>
                    <a:r>
                      <a:rPr lang="en-US" altLang="ja-JP" sz="1100"/>
                      <a:t>,</a:t>
                    </a:r>
                    <a:fld id="{2E3D8B96-37F1-4673-94FB-5F73AC24FECE}" type="VALUE">
                      <a:rPr lang="en-US" altLang="ja-JP" sz="1100"/>
                      <a:pPr>
                        <a:defRPr sz="1100" b="0" i="0" u="none" strike="noStrike" kern="1200" baseline="0">
                          <a:solidFill>
                            <a:schemeClr val="tx1">
                              <a:lumMod val="75000"/>
                              <a:lumOff val="25000"/>
                            </a:schemeClr>
                          </a:solidFill>
                          <a:latin typeface="+mn-lt"/>
                          <a:ea typeface="+mn-ea"/>
                          <a:cs typeface="+mn-cs"/>
                        </a:defRPr>
                      </a:pPr>
                      <a:t>[値]</a:t>
                    </a:fld>
                    <a:endParaRPr lang="en-US" altLang="ja-JP" sz="1100"/>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H28高齢夫婦無職!$M$8:$N$8</c:f>
              <c:numCache>
                <c:formatCode>General</c:formatCode>
                <c:ptCount val="2"/>
                <c:pt idx="0" formatCode="#,##0_);[Red]\(#,##0\)">
                  <c:v>64827</c:v>
                </c:pt>
              </c:numCache>
            </c:numRef>
          </c:val>
          <c:extLst>
            <c:ext xmlns:c16="http://schemas.microsoft.com/office/drawing/2014/chart" uri="{C3380CC4-5D6E-409C-BE32-E72D297353CC}">
              <c16:uniqueId val="{00000009-7CB1-41B8-A1EC-2BF9D40AD5BE}"/>
            </c:ext>
          </c:extLst>
        </c:ser>
        <c:ser>
          <c:idx val="5"/>
          <c:order val="5"/>
          <c:tx>
            <c:strRef>
              <c:f>H28高齢夫婦無職!$L$9</c:f>
              <c:strCache>
                <c:ptCount val="1"/>
                <c:pt idx="0">
                  <c:v>住居</c:v>
                </c:pt>
              </c:strCache>
            </c:strRef>
          </c:tx>
          <c:spPr>
            <a:solidFill>
              <a:schemeClr val="accent6"/>
            </a:solidFill>
            <a:ln>
              <a:noFill/>
            </a:ln>
            <a:effectLst/>
          </c:spPr>
          <c:invertIfNegative val="0"/>
          <c:dLbls>
            <c:dLbl>
              <c:idx val="0"/>
              <c:layout>
                <c:manualLayout>
                  <c:x val="-7.5000000000000053E-2"/>
                  <c:y val="-0.12962962962962962"/>
                </c:manualLayout>
              </c:layout>
              <c:tx>
                <c:rich>
                  <a:bodyPr/>
                  <a:lstStyle/>
                  <a:p>
                    <a:r>
                      <a:rPr lang="ja-JP" altLang="en-US" sz="800" baseline="0"/>
                      <a:t>住居</a:t>
                    </a:r>
                    <a:r>
                      <a:rPr lang="en-US" altLang="ja-JP" baseline="0"/>
                      <a:t>, </a:t>
                    </a:r>
                    <a:fld id="{03D53A2A-A7F2-49EB-B440-4B745A8BD7FA}"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H28高齢夫婦無職!$M$9:$N$9</c:f>
              <c:numCache>
                <c:formatCode>General</c:formatCode>
                <c:ptCount val="2"/>
                <c:pt idx="0" formatCode="#,##0_);[Red]\(#,##0\)">
                  <c:v>14700</c:v>
                </c:pt>
              </c:numCache>
            </c:numRef>
          </c:val>
          <c:extLst>
            <c:ext xmlns:c16="http://schemas.microsoft.com/office/drawing/2014/chart" uri="{C3380CC4-5D6E-409C-BE32-E72D297353CC}">
              <c16:uniqueId val="{0000000B-7CB1-41B8-A1EC-2BF9D40AD5BE}"/>
            </c:ext>
          </c:extLst>
        </c:ser>
        <c:ser>
          <c:idx val="6"/>
          <c:order val="6"/>
          <c:tx>
            <c:strRef>
              <c:f>H28高齢夫婦無職!$L$10</c:f>
              <c:strCache>
                <c:ptCount val="1"/>
                <c:pt idx="0">
                  <c:v>光熱・水道</c:v>
                </c:pt>
              </c:strCache>
            </c:strRef>
          </c:tx>
          <c:spPr>
            <a:solidFill>
              <a:schemeClr val="accent1">
                <a:lumMod val="60000"/>
              </a:schemeClr>
            </a:solidFill>
            <a:ln>
              <a:noFill/>
            </a:ln>
            <a:effectLst/>
          </c:spPr>
          <c:invertIfNegative val="0"/>
          <c:dLbls>
            <c:dLbl>
              <c:idx val="0"/>
              <c:layout>
                <c:manualLayout>
                  <c:x val="-0.14861111111111111"/>
                  <c:y val="0.13888870662000566"/>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r>
                      <a:rPr lang="ja-JP" altLang="en-US" sz="800" baseline="0"/>
                      <a:t>光熱・水道</a:t>
                    </a:r>
                    <a:r>
                      <a:rPr lang="en-US" altLang="ja-JP" baseline="0"/>
                      <a:t>, </a:t>
                    </a:r>
                    <a:fld id="{FBC3475E-164A-437B-B787-8F5641525A0F}" type="VALUE">
                      <a:rPr lang="en-US" altLang="ja-JP" baseline="0"/>
                      <a:pPr>
                        <a:defRPr sz="900" b="0" i="0" u="none" strike="noStrike" kern="1200" baseline="0">
                          <a:solidFill>
                            <a:schemeClr val="dk1">
                              <a:lumMod val="65000"/>
                              <a:lumOff val="35000"/>
                            </a:schemeClr>
                          </a:solidFill>
                          <a:latin typeface="+mn-lt"/>
                          <a:ea typeface="+mn-ea"/>
                          <a:cs typeface="+mn-cs"/>
                        </a:defRPr>
                      </a:pPr>
                      <a:t>[値]</a:t>
                    </a:fld>
                    <a:endParaRPr lang="en-US" altLang="ja-JP" baseline="0"/>
                  </a:p>
                </c:rich>
              </c:tx>
              <c:spPr>
                <a:solidFill>
                  <a:sysClr val="window" lastClr="FFFFFF"/>
                </a:solidFill>
                <a:ln>
                  <a:solidFill>
                    <a:sysClr val="windowText" lastClr="000000">
                      <a:lumMod val="25000"/>
                      <a:lumOff val="75000"/>
                    </a:sysClr>
                  </a:solid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layout>
                    <c:manualLayout>
                      <c:w val="0.23012707786526684"/>
                      <c:h val="8.7238626421697274E-2"/>
                    </c:manualLayout>
                  </c15:layout>
                  <c15:dlblFieldTable/>
                  <c15:showDataLabelsRange val="0"/>
                </c:ext>
                <c:ext xmlns:c16="http://schemas.microsoft.com/office/drawing/2014/chart" uri="{C3380CC4-5D6E-409C-BE32-E72D297353CC}">
                  <c16:uniqueId val="{0000000C-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H28高齢夫婦無職!$M$10:$N$10</c:f>
              <c:numCache>
                <c:formatCode>General</c:formatCode>
                <c:ptCount val="2"/>
                <c:pt idx="0" formatCode="#,##0_);[Red]\(#,##0\)">
                  <c:v>18851</c:v>
                </c:pt>
              </c:numCache>
            </c:numRef>
          </c:val>
          <c:extLst>
            <c:ext xmlns:c16="http://schemas.microsoft.com/office/drawing/2014/chart" uri="{C3380CC4-5D6E-409C-BE32-E72D297353CC}">
              <c16:uniqueId val="{0000000D-7CB1-41B8-A1EC-2BF9D40AD5BE}"/>
            </c:ext>
          </c:extLst>
        </c:ser>
        <c:ser>
          <c:idx val="7"/>
          <c:order val="7"/>
          <c:tx>
            <c:strRef>
              <c:f>H28高齢夫婦無職!$L$11</c:f>
              <c:strCache>
                <c:ptCount val="1"/>
                <c:pt idx="0">
                  <c:v>家具・家事用品</c:v>
                </c:pt>
              </c:strCache>
            </c:strRef>
          </c:tx>
          <c:spPr>
            <a:solidFill>
              <a:schemeClr val="accent2">
                <a:lumMod val="60000"/>
              </a:schemeClr>
            </a:solidFill>
            <a:ln>
              <a:noFill/>
            </a:ln>
            <a:effectLst/>
          </c:spPr>
          <c:invertIfNegative val="0"/>
          <c:dLbls>
            <c:dLbl>
              <c:idx val="0"/>
              <c:layout>
                <c:manualLayout>
                  <c:x val="-8.3333333333333329E-2"/>
                  <c:y val="-0.21296296296296297"/>
                </c:manualLayout>
              </c:layout>
              <c:tx>
                <c:rich>
                  <a:bodyPr/>
                  <a:lstStyle/>
                  <a:p>
                    <a:r>
                      <a:rPr lang="ja-JP" altLang="en-US" sz="600" baseline="0"/>
                      <a:t>家具家事用品</a:t>
                    </a:r>
                    <a:r>
                      <a:rPr lang="en-US" altLang="ja-JP" baseline="0"/>
                      <a:t>, </a:t>
                    </a:r>
                    <a:fld id="{CA99C947-D2FB-4571-B934-BBE998AB6F52}"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H28高齢夫婦無職!$M$11:$N$11</c:f>
              <c:numCache>
                <c:formatCode>General</c:formatCode>
                <c:ptCount val="2"/>
                <c:pt idx="0" formatCode="#,##0_);[Red]\(#,##0\)">
                  <c:v>9017</c:v>
                </c:pt>
              </c:numCache>
            </c:numRef>
          </c:val>
          <c:extLst>
            <c:ext xmlns:c16="http://schemas.microsoft.com/office/drawing/2014/chart" uri="{C3380CC4-5D6E-409C-BE32-E72D297353CC}">
              <c16:uniqueId val="{0000000F-7CB1-41B8-A1EC-2BF9D40AD5BE}"/>
            </c:ext>
          </c:extLst>
        </c:ser>
        <c:ser>
          <c:idx val="8"/>
          <c:order val="8"/>
          <c:tx>
            <c:strRef>
              <c:f>H28高齢夫婦無職!$L$12</c:f>
              <c:strCache>
                <c:ptCount val="1"/>
                <c:pt idx="0">
                  <c:v>被服及び履物</c:v>
                </c:pt>
              </c:strCache>
            </c:strRef>
          </c:tx>
          <c:spPr>
            <a:solidFill>
              <a:schemeClr val="accent3">
                <a:lumMod val="60000"/>
              </a:schemeClr>
            </a:solidFill>
            <a:ln>
              <a:noFill/>
            </a:ln>
            <a:effectLst/>
          </c:spPr>
          <c:invertIfNegative val="0"/>
          <c:dLbls>
            <c:dLbl>
              <c:idx val="0"/>
              <c:layout>
                <c:manualLayout>
                  <c:x val="-2.7777777777778798E-3"/>
                  <c:y val="0.14351851851851835"/>
                </c:manualLayout>
              </c:layout>
              <c:tx>
                <c:rich>
                  <a:bodyPr/>
                  <a:lstStyle/>
                  <a:p>
                    <a:r>
                      <a:rPr lang="ja-JP" altLang="en-US" sz="600" baseline="0"/>
                      <a:t>被服及び履物</a:t>
                    </a:r>
                    <a:r>
                      <a:rPr lang="en-US" altLang="ja-JP" baseline="0"/>
                      <a:t>, </a:t>
                    </a:r>
                    <a:fld id="{AD843CB6-B8A9-4430-B5EC-214A145098A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H28高齢夫婦無職!$M$12:$N$12</c:f>
              <c:numCache>
                <c:formatCode>General</c:formatCode>
                <c:ptCount val="2"/>
                <c:pt idx="0" formatCode="#,##0_);[Red]\(#,##0\)">
                  <c:v>6675</c:v>
                </c:pt>
              </c:numCache>
            </c:numRef>
          </c:val>
          <c:extLst>
            <c:ext xmlns:c16="http://schemas.microsoft.com/office/drawing/2014/chart" uri="{C3380CC4-5D6E-409C-BE32-E72D297353CC}">
              <c16:uniqueId val="{00000011-7CB1-41B8-A1EC-2BF9D40AD5BE}"/>
            </c:ext>
          </c:extLst>
        </c:ser>
        <c:ser>
          <c:idx val="9"/>
          <c:order val="9"/>
          <c:tx>
            <c:strRef>
              <c:f>H28高齢夫婦無職!$L$13</c:f>
              <c:strCache>
                <c:ptCount val="1"/>
                <c:pt idx="0">
                  <c:v>保健医療</c:v>
                </c:pt>
              </c:strCache>
            </c:strRef>
          </c:tx>
          <c:spPr>
            <a:solidFill>
              <a:schemeClr val="accent4">
                <a:lumMod val="60000"/>
              </a:schemeClr>
            </a:solidFill>
            <a:ln>
              <a:noFill/>
            </a:ln>
            <a:effectLst/>
          </c:spPr>
          <c:invertIfNegative val="0"/>
          <c:dLbls>
            <c:dLbl>
              <c:idx val="0"/>
              <c:layout>
                <c:manualLayout>
                  <c:x val="2.5000000000000001E-2"/>
                  <c:y val="-0.12500000000000008"/>
                </c:manualLayout>
              </c:layout>
              <c:tx>
                <c:rich>
                  <a:bodyPr/>
                  <a:lstStyle/>
                  <a:p>
                    <a:r>
                      <a:rPr lang="ja-JP" altLang="en-US" sz="800" baseline="0"/>
                      <a:t>保健医療</a:t>
                    </a:r>
                    <a:r>
                      <a:rPr lang="en-US" altLang="ja-JP" baseline="0"/>
                      <a:t>, </a:t>
                    </a:r>
                    <a:fld id="{899F38E7-E266-4760-9580-1FA4427DAEB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H28高齢夫婦無職!$M$13:$N$13</c:f>
              <c:numCache>
                <c:formatCode>General</c:formatCode>
                <c:ptCount val="2"/>
                <c:pt idx="0" formatCode="#,##0_);[Red]\(#,##0\)">
                  <c:v>15044</c:v>
                </c:pt>
              </c:numCache>
            </c:numRef>
          </c:val>
          <c:extLst>
            <c:ext xmlns:c16="http://schemas.microsoft.com/office/drawing/2014/chart" uri="{C3380CC4-5D6E-409C-BE32-E72D297353CC}">
              <c16:uniqueId val="{00000013-7CB1-41B8-A1EC-2BF9D40AD5BE}"/>
            </c:ext>
          </c:extLst>
        </c:ser>
        <c:ser>
          <c:idx val="10"/>
          <c:order val="10"/>
          <c:tx>
            <c:strRef>
              <c:f>H28高齢夫婦無職!$L$14</c:f>
              <c:strCache>
                <c:ptCount val="1"/>
                <c:pt idx="0">
                  <c:v>交通・通信</c:v>
                </c:pt>
              </c:strCache>
            </c:strRef>
          </c:tx>
          <c:spPr>
            <a:solidFill>
              <a:schemeClr val="accent5">
                <a:lumMod val="60000"/>
              </a:schemeClr>
            </a:solidFill>
            <a:ln>
              <a:noFill/>
            </a:ln>
            <a:effectLst/>
          </c:spPr>
          <c:invertIfNegative val="0"/>
          <c:dLbls>
            <c:dLbl>
              <c:idx val="0"/>
              <c:layout>
                <c:manualLayout>
                  <c:x val="8.8888888888888892E-2"/>
                  <c:y val="0.1388888888888889"/>
                </c:manualLayout>
              </c:layout>
              <c:tx>
                <c:rich>
                  <a:bodyPr/>
                  <a:lstStyle/>
                  <a:p>
                    <a:r>
                      <a:rPr lang="ja-JP" altLang="en-US" sz="700" baseline="0"/>
                      <a:t>交通通信</a:t>
                    </a:r>
                    <a:r>
                      <a:rPr lang="en-US" altLang="ja-JP" baseline="0"/>
                      <a:t>, </a:t>
                    </a:r>
                    <a:fld id="{3D381128-6739-4C94-ADB1-BD9609B46933}"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H28高齢夫婦無職!$M$14:$N$14</c:f>
              <c:numCache>
                <c:formatCode>General</c:formatCode>
                <c:ptCount val="2"/>
                <c:pt idx="0" formatCode="#,##0_);[Red]\(#,##0\)">
                  <c:v>25256</c:v>
                </c:pt>
              </c:numCache>
            </c:numRef>
          </c:val>
          <c:extLst>
            <c:ext xmlns:c16="http://schemas.microsoft.com/office/drawing/2014/chart" uri="{C3380CC4-5D6E-409C-BE32-E72D297353CC}">
              <c16:uniqueId val="{00000015-7CB1-41B8-A1EC-2BF9D40AD5BE}"/>
            </c:ext>
          </c:extLst>
        </c:ser>
        <c:ser>
          <c:idx val="11"/>
          <c:order val="11"/>
          <c:tx>
            <c:strRef>
              <c:f>H28高齢夫婦無職!$L$15</c:f>
              <c:strCache>
                <c:ptCount val="1"/>
                <c:pt idx="0">
                  <c:v>教養娯楽</c:v>
                </c:pt>
              </c:strCache>
            </c:strRef>
          </c:tx>
          <c:spPr>
            <a:solidFill>
              <a:schemeClr val="accent6">
                <a:lumMod val="6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教養</a:t>
                    </a:r>
                    <a:r>
                      <a:rPr lang="en-US" altLang="ja-JP"/>
                      <a:t>,</a:t>
                    </a:r>
                    <a:r>
                      <a:rPr lang="ja-JP" altLang="en-US"/>
                      <a:t>娯楽</a:t>
                    </a:r>
                    <a:fld id="{A69C9A4C-ED0E-41C8-9B7F-721EFFF28A8B}"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H28高齢夫婦無職!$M$15:$N$15</c:f>
              <c:numCache>
                <c:formatCode>General</c:formatCode>
                <c:ptCount val="2"/>
                <c:pt idx="0" formatCode="#,##0_);[Red]\(#,##0\)">
                  <c:v>26303</c:v>
                </c:pt>
              </c:numCache>
            </c:numRef>
          </c:val>
          <c:extLst>
            <c:ext xmlns:c16="http://schemas.microsoft.com/office/drawing/2014/chart" uri="{C3380CC4-5D6E-409C-BE32-E72D297353CC}">
              <c16:uniqueId val="{00000017-7CB1-41B8-A1EC-2BF9D40AD5BE}"/>
            </c:ext>
          </c:extLst>
        </c:ser>
        <c:ser>
          <c:idx val="12"/>
          <c:order val="12"/>
          <c:tx>
            <c:strRef>
              <c:f>H28高齢夫婦無職!$L$16</c:f>
              <c:strCache>
                <c:ptCount val="1"/>
                <c:pt idx="0">
                  <c:v>交際費</c:v>
                </c:pt>
              </c:strCache>
            </c:strRef>
          </c:tx>
          <c:spPr>
            <a:solidFill>
              <a:schemeClr val="accent1">
                <a:lumMod val="80000"/>
                <a:lumOff val="20000"/>
              </a:schemeClr>
            </a:solidFill>
            <a:ln>
              <a:noFill/>
            </a:ln>
            <a:effectLst/>
          </c:spPr>
          <c:invertIfNegative val="0"/>
          <c:dLbls>
            <c:dLbl>
              <c:idx val="0"/>
              <c:layout>
                <c:manualLayout>
                  <c:x val="-8.3333333333334356E-3"/>
                  <c:y val="-0.12500000000000008"/>
                </c:manualLayout>
              </c:layout>
              <c:tx>
                <c:rich>
                  <a:bodyPr/>
                  <a:lstStyle/>
                  <a:p>
                    <a:r>
                      <a:rPr lang="ja-JP" altLang="en-US" baseline="0"/>
                      <a:t>交際費</a:t>
                    </a:r>
                    <a:r>
                      <a:rPr lang="en-US" altLang="ja-JP" baseline="0"/>
                      <a:t>, </a:t>
                    </a:r>
                    <a:fld id="{254A13D8-AD4A-4216-96D6-7598E92049AE}"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H28高齢夫婦無職!$M$16:$N$16</c:f>
              <c:numCache>
                <c:formatCode>General</c:formatCode>
                <c:ptCount val="2"/>
                <c:pt idx="0" formatCode="#,##0_);[Red]\(#,##0\)">
                  <c:v>29033</c:v>
                </c:pt>
              </c:numCache>
            </c:numRef>
          </c:val>
          <c:extLst>
            <c:ext xmlns:c16="http://schemas.microsoft.com/office/drawing/2014/chart" uri="{C3380CC4-5D6E-409C-BE32-E72D297353CC}">
              <c16:uniqueId val="{00000019-7CB1-41B8-A1EC-2BF9D40AD5BE}"/>
            </c:ext>
          </c:extLst>
        </c:ser>
        <c:ser>
          <c:idx val="13"/>
          <c:order val="13"/>
          <c:tx>
            <c:strRef>
              <c:f>H28高齢夫婦無職!$L$17</c:f>
              <c:strCache>
                <c:ptCount val="1"/>
                <c:pt idx="0">
                  <c:v>その他</c:v>
                </c:pt>
              </c:strCache>
            </c:strRef>
          </c:tx>
          <c:spPr>
            <a:solidFill>
              <a:schemeClr val="accent2">
                <a:lumMod val="80000"/>
                <a:lumOff val="2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その</a:t>
                    </a:r>
                    <a:r>
                      <a:rPr lang="en-US" altLang="ja-JP"/>
                      <a:t>,</a:t>
                    </a:r>
                    <a:r>
                      <a:rPr lang="ja-JP" altLang="en-US"/>
                      <a:t>他</a:t>
                    </a:r>
                    <a:fld id="{72DC5294-0C61-478B-BC83-0A494A49FA0D}"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A-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H28高齢夫婦無職!$M$17:$N$17</c:f>
              <c:numCache>
                <c:formatCode>General</c:formatCode>
                <c:ptCount val="2"/>
                <c:pt idx="0" formatCode="#,##0">
                  <c:v>27985</c:v>
                </c:pt>
              </c:numCache>
            </c:numRef>
          </c:val>
          <c:extLst>
            <c:ext xmlns:c16="http://schemas.microsoft.com/office/drawing/2014/chart" uri="{C3380CC4-5D6E-409C-BE32-E72D297353CC}">
              <c16:uniqueId val="{0000001B-7CB1-41B8-A1EC-2BF9D40AD5BE}"/>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569040325511297E-2"/>
          <c:y val="6.1673667405490025E-2"/>
          <c:w val="0.84408040245648841"/>
          <c:h val="0.88382418152715558"/>
        </c:manualLayout>
      </c:layout>
      <c:barChart>
        <c:barDir val="bar"/>
        <c:grouping val="percentStacked"/>
        <c:varyColors val="0"/>
        <c:ser>
          <c:idx val="0"/>
          <c:order val="0"/>
          <c:tx>
            <c:strRef>
              <c:f>'[ろうきんレジュメ図表.xlsx]Ｐ８'!$K$4</c:f>
              <c:strCache>
                <c:ptCount val="1"/>
                <c:pt idx="0">
                  <c:v>社会保障給付</c:v>
                </c:pt>
              </c:strCache>
            </c:strRef>
          </c:tx>
          <c:spPr>
            <a:solidFill>
              <a:srgbClr val="0066FF"/>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3CC4-4F50-8EB1-8E7392403C5A}"/>
                </c:ext>
              </c:extLst>
            </c:dLbl>
            <c:numFmt formatCode="#,##0_);\(#,##0\)" sourceLinked="0"/>
            <c:spPr>
              <a:noFill/>
              <a:ln>
                <a:noFill/>
              </a:ln>
              <a:effectLst/>
            </c:spPr>
            <c:txPr>
              <a:bodyPr/>
              <a:lstStyle/>
              <a:p>
                <a:pPr>
                  <a:defRPr sz="18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'[ろうきんレジュメ図表.xlsx]Ｐ８'!$L$2:$M$2</c:f>
              <c:strCache>
                <c:ptCount val="2"/>
                <c:pt idx="0">
                  <c:v>収入</c:v>
                </c:pt>
                <c:pt idx="1">
                  <c:v>支出</c:v>
                </c:pt>
              </c:strCache>
            </c:strRef>
          </c:cat>
          <c:val>
            <c:numRef>
              <c:f>'[ろうきんレジュメ図表.xlsx]Ｐ８'!$L$4:$M$4</c:f>
              <c:numCache>
                <c:formatCode>General</c:formatCode>
                <c:ptCount val="2"/>
                <c:pt idx="0" formatCode="#,##0">
                  <c:v>194874</c:v>
                </c:pt>
              </c:numCache>
            </c:numRef>
          </c:val>
          <c:extLst>
            <c:ext xmlns:c16="http://schemas.microsoft.com/office/drawing/2014/chart" uri="{C3380CC4-5D6E-409C-BE32-E72D297353CC}">
              <c16:uniqueId val="{00000001-3CC4-4F50-8EB1-8E7392403C5A}"/>
            </c:ext>
          </c:extLst>
        </c:ser>
        <c:ser>
          <c:idx val="1"/>
          <c:order val="1"/>
          <c:tx>
            <c:strRef>
              <c:f>'[ろうきんレジュメ図表.xlsx]Ｐ８'!$K$5</c:f>
              <c:strCache>
                <c:ptCount val="1"/>
                <c:pt idx="0">
                  <c:v>その他</c:v>
                </c:pt>
              </c:strCache>
            </c:strRef>
          </c:tx>
          <c:spPr>
            <a:solidFill>
              <a:srgbClr val="99CC00"/>
            </a:solidFill>
          </c:spPr>
          <c:invertIfNegative val="0"/>
          <c:dLbls>
            <c:dLbl>
              <c:idx val="0"/>
              <c:tx>
                <c:rich>
                  <a:bodyPr/>
                  <a:lstStyle/>
                  <a:p>
                    <a:r>
                      <a:rPr lang="ja-JP" altLang="en-US" b="1">
                        <a:solidFill>
                          <a:schemeClr val="bg1"/>
                        </a:solidFill>
                      </a:rPr>
                      <a:t>その他</a:t>
                    </a:r>
                    <a:r>
                      <a:rPr lang="en-US" altLang="ja-JP" b="1">
                        <a:solidFill>
                          <a:schemeClr val="bg1"/>
                        </a:solidFill>
                      </a:rPr>
                      <a:t>,</a:t>
                    </a:r>
                  </a:p>
                  <a:p>
                    <a:r>
                      <a:rPr lang="en-US" altLang="ja-JP" b="1">
                        <a:solidFill>
                          <a:schemeClr val="bg1"/>
                        </a:solidFill>
                      </a:rPr>
                      <a:t> 18,505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CC4-4F50-8EB1-8E7392403C5A}"/>
                </c:ext>
              </c:extLst>
            </c:dLbl>
            <c:spPr>
              <a:noFill/>
              <a:ln>
                <a:noFill/>
              </a:ln>
              <a:effectLst/>
            </c:spPr>
            <c:txPr>
              <a:bodyPr/>
              <a:lstStyle/>
              <a:p>
                <a:pPr>
                  <a:defRPr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'[ろうきんレジュメ図表.xlsx]Ｐ８'!$L$5:$M$5</c:f>
              <c:numCache>
                <c:formatCode>General</c:formatCode>
                <c:ptCount val="2"/>
                <c:pt idx="0" formatCode="#,##0_);[Red]\(#,##0\)">
                  <c:v>18505</c:v>
                </c:pt>
              </c:numCache>
            </c:numRef>
          </c:val>
          <c:extLst>
            <c:ext xmlns:c16="http://schemas.microsoft.com/office/drawing/2014/chart" uri="{C3380CC4-5D6E-409C-BE32-E72D297353CC}">
              <c16:uniqueId val="{00000003-3CC4-4F50-8EB1-8E7392403C5A}"/>
            </c:ext>
          </c:extLst>
        </c:ser>
        <c:ser>
          <c:idx val="2"/>
          <c:order val="2"/>
          <c:tx>
            <c:strRef>
              <c:f>'[ろうきんレジュメ図表.xlsx]Ｐ８'!$K$6</c:f>
              <c:strCache>
                <c:ptCount val="1"/>
                <c:pt idx="0">
                  <c:v>不足分</c:v>
                </c:pt>
              </c:strCache>
            </c:strRef>
          </c:tx>
          <c:spPr>
            <a:solidFill>
              <a:srgbClr val="FF0000"/>
            </a:solidFill>
          </c:spPr>
          <c:invertIfNegative val="0"/>
          <c:dLbls>
            <c:dLbl>
              <c:idx val="0"/>
              <c:tx>
                <c:rich>
                  <a:bodyPr/>
                  <a:lstStyle/>
                  <a:p>
                    <a:pPr>
                      <a:defRPr sz="2000" b="1">
                        <a:solidFill>
                          <a:schemeClr val="bg1"/>
                        </a:solidFill>
                      </a:defRPr>
                    </a:pPr>
                    <a:r>
                      <a:rPr lang="ja-JP" altLang="en-US" sz="2000" b="1">
                        <a:solidFill>
                          <a:schemeClr val="bg1"/>
                        </a:solidFill>
                      </a:rPr>
                      <a:t>不足分</a:t>
                    </a:r>
                    <a:r>
                      <a:rPr lang="en-US" altLang="ja-JP" sz="2000" b="1">
                        <a:solidFill>
                          <a:schemeClr val="bg1"/>
                        </a:solidFill>
                      </a:rPr>
                      <a:t>, </a:t>
                    </a:r>
                  </a:p>
                  <a:p>
                    <a:pPr>
                      <a:defRPr sz="2000" b="1">
                        <a:solidFill>
                          <a:schemeClr val="bg1"/>
                        </a:solidFill>
                      </a:defRPr>
                    </a:pPr>
                    <a:r>
                      <a:rPr lang="en-US" altLang="ja-JP" sz="2000" b="1">
                        <a:solidFill>
                          <a:schemeClr val="bg1"/>
                        </a:solidFill>
                      </a:rPr>
                      <a:t>62,326</a:t>
                    </a:r>
                    <a:endParaRPr lang="ja-JP" altLang="en-US"/>
                  </a:p>
                </c:rich>
              </c:tx>
              <c:spPr>
                <a:noFill/>
                <a:ln w="19050">
                  <a:noFill/>
                </a:ln>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3CC4-4F50-8EB1-8E7392403C5A}"/>
                </c:ext>
              </c:extLst>
            </c:dLbl>
            <c:spPr>
              <a:solidFill>
                <a:srgbClr val="FF0000"/>
              </a:solidFill>
              <a:ln w="19050">
                <a:solidFill>
                  <a:srgbClr val="FF0000"/>
                </a:solidFill>
              </a:ln>
            </c:spPr>
            <c:txPr>
              <a:bodyPr/>
              <a:lstStyle/>
              <a:p>
                <a:pPr>
                  <a:defRPr sz="20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'[ろうきんレジュメ図表.xlsx]Ｐ８'!$L$6:$M$6</c:f>
              <c:numCache>
                <c:formatCode>General</c:formatCode>
                <c:ptCount val="2"/>
                <c:pt idx="0" formatCode="#,##0_);[Red]\(#,##0\)">
                  <c:v>62326</c:v>
                </c:pt>
              </c:numCache>
            </c:numRef>
          </c:val>
          <c:extLst>
            <c:ext xmlns:c16="http://schemas.microsoft.com/office/drawing/2014/chart" uri="{C3380CC4-5D6E-409C-BE32-E72D297353CC}">
              <c16:uniqueId val="{00000005-3CC4-4F50-8EB1-8E7392403C5A}"/>
            </c:ext>
          </c:extLst>
        </c:ser>
        <c:ser>
          <c:idx val="3"/>
          <c:order val="3"/>
          <c:tx>
            <c:strRef>
              <c:f>'[ろうきんレジュメ図表.xlsx]Ｐ８'!$K$7</c:f>
              <c:strCache>
                <c:ptCount val="1"/>
                <c:pt idx="0">
                  <c:v>非消費支出</c:v>
                </c:pt>
              </c:strCache>
            </c:strRef>
          </c:tx>
          <c:spPr>
            <a:solidFill>
              <a:srgbClr val="FFCCFF"/>
            </a:solidFill>
          </c:spPr>
          <c:invertIfNegative val="0"/>
          <c:dLbls>
            <c:dLbl>
              <c:idx val="1"/>
              <c:layout>
                <c:manualLayout>
                  <c:x val="4.9307544084110123E-2"/>
                  <c:y val="0.1971186208068384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3CC4-4F50-8EB1-8E7392403C5A}"/>
                </c:ext>
              </c:extLst>
            </c:dLbl>
            <c:spPr>
              <a:noFill/>
              <a:ln>
                <a:noFill/>
              </a:ln>
              <a:effectLst/>
            </c:spPr>
            <c:txPr>
              <a:bodyPr/>
              <a:lstStyle/>
              <a:p>
                <a:pPr>
                  <a:defRPr sz="1200" b="0">
                    <a:solidFill>
                      <a:schemeClr val="tx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'[ろうきんレジュメ図表.xlsx]Ｐ８'!$L$7:$M$7</c:f>
              <c:numCache>
                <c:formatCode>#,##0_);[Red]\(#,##0\)</c:formatCode>
                <c:ptCount val="2"/>
                <c:pt idx="1">
                  <c:v>31842</c:v>
                </c:pt>
              </c:numCache>
            </c:numRef>
          </c:val>
          <c:extLst>
            <c:ext xmlns:c16="http://schemas.microsoft.com/office/drawing/2014/chart" uri="{C3380CC4-5D6E-409C-BE32-E72D297353CC}">
              <c16:uniqueId val="{00000007-3CC4-4F50-8EB1-8E7392403C5A}"/>
            </c:ext>
          </c:extLst>
        </c:ser>
        <c:ser>
          <c:idx val="4"/>
          <c:order val="4"/>
          <c:tx>
            <c:strRef>
              <c:f>'[ろうきんレジュメ図表.xlsx]Ｐ８'!$K$8</c:f>
              <c:strCache>
                <c:ptCount val="1"/>
                <c:pt idx="0">
                  <c:v>食料</c:v>
                </c:pt>
              </c:strCache>
            </c:strRef>
          </c:tx>
          <c:invertIfNegative val="0"/>
          <c:dLbls>
            <c:dLbl>
              <c:idx val="1"/>
              <c:tx>
                <c:rich>
                  <a:bodyPr/>
                  <a:lstStyle/>
                  <a:p>
                    <a:r>
                      <a:rPr lang="ja-JP" altLang="en-US" sz="1600" b="1">
                        <a:solidFill>
                          <a:schemeClr val="bg1"/>
                        </a:solidFill>
                      </a:rPr>
                      <a:t>食料</a:t>
                    </a:r>
                    <a:r>
                      <a:rPr lang="en-US" altLang="ja-JP" sz="1600" b="1">
                        <a:solidFill>
                          <a:schemeClr val="bg1"/>
                        </a:solidFill>
                      </a:rPr>
                      <a:t>, </a:t>
                    </a:r>
                  </a:p>
                  <a:p>
                    <a:r>
                      <a:rPr lang="en-US" altLang="ja-JP" sz="1600" b="1">
                        <a:solidFill>
                          <a:schemeClr val="bg1"/>
                        </a:solidFill>
                      </a:rPr>
                      <a:t>62,432</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3CC4-4F50-8EB1-8E7392403C5A}"/>
                </c:ext>
              </c:extLst>
            </c:dLbl>
            <c:spPr>
              <a:noFill/>
              <a:ln>
                <a:noFill/>
              </a:ln>
              <a:effectLst/>
            </c:spPr>
            <c:txPr>
              <a:bodyPr/>
              <a:lstStyle/>
              <a:p>
                <a:pPr>
                  <a:defRPr sz="1600" b="1">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'[ろうきんレジュメ図表.xlsx]Ｐ８'!$L$8:$M$8</c:f>
              <c:numCache>
                <c:formatCode>#,##0_);[Red]\(#,##0\)</c:formatCode>
                <c:ptCount val="2"/>
                <c:pt idx="1">
                  <c:v>62432</c:v>
                </c:pt>
              </c:numCache>
            </c:numRef>
          </c:val>
          <c:extLst>
            <c:ext xmlns:c16="http://schemas.microsoft.com/office/drawing/2014/chart" uri="{C3380CC4-5D6E-409C-BE32-E72D297353CC}">
              <c16:uniqueId val="{00000009-3CC4-4F50-8EB1-8E7392403C5A}"/>
            </c:ext>
          </c:extLst>
        </c:ser>
        <c:ser>
          <c:idx val="6"/>
          <c:order val="5"/>
          <c:tx>
            <c:strRef>
              <c:f>'[ろうきんレジュメ図表.xlsx]Ｐ８'!$K$9</c:f>
              <c:strCache>
                <c:ptCount val="1"/>
                <c:pt idx="0">
                  <c:v>住居</c:v>
                </c:pt>
              </c:strCache>
            </c:strRef>
          </c:tx>
          <c:spPr>
            <a:solidFill>
              <a:schemeClr val="accent6"/>
            </a:solidFill>
          </c:spPr>
          <c:invertIfNegative val="0"/>
          <c:dPt>
            <c:idx val="1"/>
            <c:invertIfNegative val="0"/>
            <c:bubble3D val="0"/>
            <c:spPr>
              <a:solidFill>
                <a:srgbClr val="FFFF66"/>
              </a:solidFill>
            </c:spPr>
            <c:extLst>
              <c:ext xmlns:c16="http://schemas.microsoft.com/office/drawing/2014/chart" uri="{C3380CC4-5D6E-409C-BE32-E72D297353CC}">
                <c16:uniqueId val="{0000000B-3CC4-4F50-8EB1-8E7392403C5A}"/>
              </c:ext>
            </c:extLst>
          </c:dPt>
          <c:dLbls>
            <c:dLbl>
              <c:idx val="1"/>
              <c:tx>
                <c:rich>
                  <a:bodyPr/>
                  <a:lstStyle/>
                  <a:p>
                    <a:r>
                      <a:rPr lang="ja-JP" altLang="en-US"/>
                      <a:t>住居</a:t>
                    </a:r>
                    <a:r>
                      <a:rPr lang="en-US" altLang="ja-JP"/>
                      <a:t>, </a:t>
                    </a:r>
                  </a:p>
                  <a:p>
                    <a:r>
                      <a:rPr lang="en-US" altLang="ja-JP"/>
                      <a:t>17,500</a:t>
                    </a:r>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3CC4-4F50-8EB1-8E7392403C5A}"/>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'[ろうきんレジュメ図表.xlsx]Ｐ８'!$L$9:$M$9</c:f>
              <c:numCache>
                <c:formatCode>#,##0_);[Red]\(#,##0\)</c:formatCode>
                <c:ptCount val="2"/>
                <c:pt idx="1">
                  <c:v>17500</c:v>
                </c:pt>
              </c:numCache>
            </c:numRef>
          </c:val>
          <c:extLst>
            <c:ext xmlns:c16="http://schemas.microsoft.com/office/drawing/2014/chart" uri="{C3380CC4-5D6E-409C-BE32-E72D297353CC}">
              <c16:uniqueId val="{0000000C-3CC4-4F50-8EB1-8E7392403C5A}"/>
            </c:ext>
          </c:extLst>
        </c:ser>
        <c:ser>
          <c:idx val="7"/>
          <c:order val="6"/>
          <c:tx>
            <c:strRef>
              <c:f>'[ろうきんレジュメ図表.xlsx]Ｐ８'!$K$10</c:f>
              <c:strCache>
                <c:ptCount val="1"/>
                <c:pt idx="0">
                  <c:v>光熱・水道</c:v>
                </c:pt>
              </c:strCache>
            </c:strRef>
          </c:tx>
          <c:invertIfNegative val="0"/>
          <c:dLbls>
            <c:dLbl>
              <c:idx val="1"/>
              <c:layout>
                <c:manualLayout>
                  <c:x val="0"/>
                  <c:y val="-5.6580868973149026E-3"/>
                </c:manualLayout>
              </c:layout>
              <c:tx>
                <c:rich>
                  <a:bodyPr/>
                  <a:lstStyle/>
                  <a:p>
                    <a:r>
                      <a:rPr lang="ja-JP" altLang="en-US" sz="1000">
                        <a:solidFill>
                          <a:schemeClr val="bg1"/>
                        </a:solidFill>
                      </a:rPr>
                      <a:t>光熱・</a:t>
                    </a:r>
                  </a:p>
                  <a:p>
                    <a:r>
                      <a:rPr lang="ja-JP" altLang="en-US" sz="1000">
                        <a:solidFill>
                          <a:schemeClr val="bg1"/>
                        </a:solidFill>
                      </a:rPr>
                      <a:t>水道</a:t>
                    </a:r>
                    <a:r>
                      <a:rPr lang="en-US" altLang="ja-JP" sz="1000">
                        <a:solidFill>
                          <a:schemeClr val="bg1"/>
                        </a:solidFill>
                      </a:rPr>
                      <a:t>, </a:t>
                    </a:r>
                  </a:p>
                  <a:p>
                    <a:r>
                      <a:rPr lang="en-US" altLang="ja-JP" sz="1000">
                        <a:solidFill>
                          <a:schemeClr val="bg1"/>
                        </a:solidFill>
                      </a:rPr>
                      <a:t>20,385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3CC4-4F50-8EB1-8E7392403C5A}"/>
                </c:ext>
              </c:extLst>
            </c:dLbl>
            <c:spPr>
              <a:noFill/>
              <a:ln>
                <a:noFill/>
              </a:ln>
              <a:effectLst/>
            </c:spPr>
            <c:txPr>
              <a:bodyPr/>
              <a:lstStyle/>
              <a:p>
                <a:pPr>
                  <a:defRPr sz="10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'[ろうきんレジュメ図表.xlsx]Ｐ８'!$L$10:$M$10</c:f>
              <c:numCache>
                <c:formatCode>#,##0_);[Red]\(#,##0\)</c:formatCode>
                <c:ptCount val="2"/>
                <c:pt idx="1">
                  <c:v>20385</c:v>
                </c:pt>
              </c:numCache>
            </c:numRef>
          </c:val>
          <c:extLst>
            <c:ext xmlns:c16="http://schemas.microsoft.com/office/drawing/2014/chart" uri="{C3380CC4-5D6E-409C-BE32-E72D297353CC}">
              <c16:uniqueId val="{0000000E-3CC4-4F50-8EB1-8E7392403C5A}"/>
            </c:ext>
          </c:extLst>
        </c:ser>
        <c:ser>
          <c:idx val="8"/>
          <c:order val="7"/>
          <c:tx>
            <c:strRef>
              <c:f>'[ろうきんレジュメ図表.xlsx]Ｐ８'!$K$11</c:f>
              <c:strCache>
                <c:ptCount val="1"/>
                <c:pt idx="0">
                  <c:v>家具・家事用品</c:v>
                </c:pt>
              </c:strCache>
            </c:strRef>
          </c:tx>
          <c:spPr>
            <a:solidFill>
              <a:srgbClr val="FFFFCC"/>
            </a:solidFill>
          </c:spPr>
          <c:invertIfNegative val="0"/>
          <c:dLbls>
            <c:dLbl>
              <c:idx val="1"/>
              <c:layout>
                <c:manualLayout>
                  <c:x val="-3.8969535045687877E-2"/>
                  <c:y val="0.21971578321362986"/>
                </c:manualLayout>
              </c:layout>
              <c:tx>
                <c:rich>
                  <a:bodyPr/>
                  <a:lstStyle/>
                  <a:p>
                    <a:pPr>
                      <a:defRPr sz="1050"/>
                    </a:pPr>
                    <a:r>
                      <a:rPr lang="ja-JP" altLang="en-US" sz="1050" dirty="0"/>
                      <a:t>家具・</a:t>
                    </a:r>
                  </a:p>
                  <a:p>
                    <a:pPr>
                      <a:defRPr sz="1050"/>
                    </a:pPr>
                    <a:r>
                      <a:rPr lang="ja-JP" altLang="en-US" sz="1050" dirty="0"/>
                      <a:t>家事用品</a:t>
                    </a:r>
                    <a:r>
                      <a:rPr lang="en-US" altLang="ja-JP" sz="1050" dirty="0"/>
                      <a:t>, </a:t>
                    </a:r>
                  </a:p>
                  <a:p>
                    <a:pPr>
                      <a:defRPr sz="1050"/>
                    </a:pPr>
                    <a:r>
                      <a:rPr lang="en-US" altLang="ja-JP" sz="1050" dirty="0"/>
                      <a:t>8,641</a:t>
                    </a:r>
                  </a:p>
                </c:rich>
              </c:tx>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3CC4-4F50-8EB1-8E7392403C5A}"/>
                </c:ext>
              </c:extLst>
            </c:dLbl>
            <c:spPr>
              <a:noFill/>
              <a:ln>
                <a:noFill/>
              </a:ln>
              <a:effectLst/>
            </c:spPr>
            <c:txPr>
              <a:bodyPr/>
              <a:lstStyle/>
              <a:p>
                <a:pPr>
                  <a:defRPr sz="12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'[ろうきんレジュメ図表.xlsx]Ｐ８'!$L$11:$M$11</c:f>
              <c:numCache>
                <c:formatCode>#,##0_);[Red]\(#,##0\)</c:formatCode>
                <c:ptCount val="2"/>
                <c:pt idx="1">
                  <c:v>8641</c:v>
                </c:pt>
              </c:numCache>
            </c:numRef>
          </c:val>
          <c:extLst>
            <c:ext xmlns:c16="http://schemas.microsoft.com/office/drawing/2014/chart" uri="{C3380CC4-5D6E-409C-BE32-E72D297353CC}">
              <c16:uniqueId val="{00000010-3CC4-4F50-8EB1-8E7392403C5A}"/>
            </c:ext>
          </c:extLst>
        </c:ser>
        <c:ser>
          <c:idx val="9"/>
          <c:order val="8"/>
          <c:tx>
            <c:strRef>
              <c:f>'[ろうきんレジュメ図表.xlsx]Ｐ８'!$K$12</c:f>
              <c:strCache>
                <c:ptCount val="1"/>
                <c:pt idx="0">
                  <c:v>被服及び履物</c:v>
                </c:pt>
              </c:strCache>
            </c:strRef>
          </c:tx>
          <c:spPr>
            <a:solidFill>
              <a:srgbClr val="FF00FF"/>
            </a:solidFill>
          </c:spPr>
          <c:invertIfNegative val="0"/>
          <c:dLbls>
            <c:dLbl>
              <c:idx val="1"/>
              <c:layout>
                <c:manualLayout>
                  <c:x val="2.6006518988929545E-2"/>
                  <c:y val="0.21971605551452883"/>
                </c:manualLayout>
              </c:layout>
              <c:tx>
                <c:rich>
                  <a:bodyPr/>
                  <a:lstStyle/>
                  <a:p>
                    <a:r>
                      <a:rPr lang="ja-JP" altLang="en-US" sz="1050"/>
                      <a:t>被服及び</a:t>
                    </a:r>
                  </a:p>
                  <a:p>
                    <a:r>
                      <a:rPr lang="ja-JP" altLang="en-US" sz="1050"/>
                      <a:t>履物</a:t>
                    </a:r>
                    <a:r>
                      <a:rPr lang="en-US" altLang="ja-JP" sz="1050"/>
                      <a:t>,</a:t>
                    </a:r>
                  </a:p>
                  <a:p>
                    <a:r>
                      <a:rPr lang="en-US" altLang="ja-JP" sz="1050"/>
                      <a:t> 6,975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3CC4-4F50-8EB1-8E7392403C5A}"/>
                </c:ext>
              </c:extLst>
            </c:dLbl>
            <c:spPr>
              <a:noFill/>
              <a:ln>
                <a:noFill/>
              </a:ln>
              <a:effectLst/>
            </c:spPr>
            <c:txPr>
              <a:bodyPr/>
              <a:lstStyle/>
              <a:p>
                <a:pPr>
                  <a:defRPr sz="105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'[ろうきんレジュメ図表.xlsx]Ｐ８'!$L$12:$M$12</c:f>
              <c:numCache>
                <c:formatCode>#,##0_);[Red]\(#,##0\)</c:formatCode>
                <c:ptCount val="2"/>
                <c:pt idx="1">
                  <c:v>6975</c:v>
                </c:pt>
              </c:numCache>
            </c:numRef>
          </c:val>
          <c:extLst>
            <c:ext xmlns:c16="http://schemas.microsoft.com/office/drawing/2014/chart" uri="{C3380CC4-5D6E-409C-BE32-E72D297353CC}">
              <c16:uniqueId val="{00000012-3CC4-4F50-8EB1-8E7392403C5A}"/>
            </c:ext>
          </c:extLst>
        </c:ser>
        <c:ser>
          <c:idx val="10"/>
          <c:order val="9"/>
          <c:tx>
            <c:strRef>
              <c:f>'[ろうきんレジュメ図表.xlsx]Ｐ８'!$K$13</c:f>
              <c:strCache>
                <c:ptCount val="1"/>
                <c:pt idx="0">
                  <c:v>保健医療</c:v>
                </c:pt>
              </c:strCache>
            </c:strRef>
          </c:tx>
          <c:invertIfNegative val="0"/>
          <c:dLbls>
            <c:dLbl>
              <c:idx val="1"/>
              <c:layout>
                <c:manualLayout>
                  <c:x val="2.0004999674721863E-3"/>
                  <c:y val="-5.6588096984004068E-3"/>
                </c:manualLayout>
              </c:layout>
              <c:tx>
                <c:rich>
                  <a:bodyPr/>
                  <a:lstStyle/>
                  <a:p>
                    <a:r>
                      <a:rPr lang="ja-JP" altLang="en-US" sz="1000"/>
                      <a:t>保健</a:t>
                    </a:r>
                  </a:p>
                  <a:p>
                    <a:r>
                      <a:rPr lang="ja-JP" altLang="en-US" sz="1000"/>
                      <a:t>医療</a:t>
                    </a:r>
                    <a:r>
                      <a:rPr lang="en-US" altLang="ja-JP" sz="1000"/>
                      <a:t>, </a:t>
                    </a:r>
                  </a:p>
                  <a:p>
                    <a:r>
                      <a:rPr lang="en-US" altLang="ja-JP" sz="1000"/>
                      <a:t>15,405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3CC4-4F50-8EB1-8E7392403C5A}"/>
                </c:ext>
              </c:extLst>
            </c:dLbl>
            <c:spPr>
              <a:noFill/>
              <a:ln>
                <a:noFill/>
              </a:ln>
              <a:effectLst/>
            </c:spPr>
            <c:txPr>
              <a:bodyPr/>
              <a:lstStyle/>
              <a:p>
                <a:pPr>
                  <a:defRPr sz="10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'[ろうきんレジュメ図表.xlsx]Ｐ８'!$L$13:$M$13</c:f>
              <c:numCache>
                <c:formatCode>#,##0_);[Red]\(#,##0\)</c:formatCode>
                <c:ptCount val="2"/>
                <c:pt idx="1">
                  <c:v>15405</c:v>
                </c:pt>
              </c:numCache>
            </c:numRef>
          </c:val>
          <c:extLst>
            <c:ext xmlns:c16="http://schemas.microsoft.com/office/drawing/2014/chart" uri="{C3380CC4-5D6E-409C-BE32-E72D297353CC}">
              <c16:uniqueId val="{00000014-3CC4-4F50-8EB1-8E7392403C5A}"/>
            </c:ext>
          </c:extLst>
        </c:ser>
        <c:ser>
          <c:idx val="11"/>
          <c:order val="10"/>
          <c:tx>
            <c:strRef>
              <c:f>'[ろうきんレジュメ図表.xlsx]Ｐ８'!$K$14</c:f>
              <c:strCache>
                <c:ptCount val="1"/>
                <c:pt idx="0">
                  <c:v>交通・通信</c:v>
                </c:pt>
              </c:strCache>
            </c:strRef>
          </c:tx>
          <c:spPr>
            <a:solidFill>
              <a:srgbClr val="FFC000"/>
            </a:solidFill>
          </c:spPr>
          <c:invertIfNegative val="0"/>
          <c:dLbls>
            <c:dLbl>
              <c:idx val="1"/>
              <c:tx>
                <c:rich>
                  <a:bodyPr/>
                  <a:lstStyle/>
                  <a:p>
                    <a:r>
                      <a:rPr lang="ja-JP" altLang="en-US" sz="1200" b="1"/>
                      <a:t>交通・</a:t>
                    </a:r>
                  </a:p>
                  <a:p>
                    <a:r>
                      <a:rPr lang="ja-JP" altLang="en-US" sz="1200" b="1"/>
                      <a:t>通信</a:t>
                    </a:r>
                    <a:r>
                      <a:rPr lang="en-US" altLang="ja-JP" sz="1200" b="1"/>
                      <a:t>,</a:t>
                    </a:r>
                  </a:p>
                  <a:p>
                    <a:r>
                      <a:rPr lang="en-US" altLang="ja-JP" sz="1200" b="1"/>
                      <a:t> 27,286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3CC4-4F50-8EB1-8E7392403C5A}"/>
                </c:ext>
              </c:extLst>
            </c:dLbl>
            <c:spPr>
              <a:noFill/>
              <a:ln>
                <a:noFill/>
              </a:ln>
              <a:effectLst/>
            </c:spPr>
            <c:txPr>
              <a:bodyPr/>
              <a:lstStyle/>
              <a:p>
                <a:pPr>
                  <a:defRPr sz="1200" b="1"/>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'[ろうきんレジュメ図表.xlsx]Ｐ８'!$L$14:$M$14</c:f>
              <c:numCache>
                <c:formatCode>#,##0_);[Red]\(#,##0\)</c:formatCode>
                <c:ptCount val="2"/>
                <c:pt idx="1">
                  <c:v>27286</c:v>
                </c:pt>
              </c:numCache>
            </c:numRef>
          </c:val>
          <c:extLst>
            <c:ext xmlns:c16="http://schemas.microsoft.com/office/drawing/2014/chart" uri="{C3380CC4-5D6E-409C-BE32-E72D297353CC}">
              <c16:uniqueId val="{00000016-3CC4-4F50-8EB1-8E7392403C5A}"/>
            </c:ext>
          </c:extLst>
        </c:ser>
        <c:ser>
          <c:idx val="12"/>
          <c:order val="11"/>
          <c:tx>
            <c:strRef>
              <c:f>'Ｐ８'!#REF!</c:f>
              <c:strCache>
                <c:ptCount val="1"/>
                <c:pt idx="0">
                  <c:v>#REF!</c:v>
                </c:pt>
              </c:strCache>
            </c:strRef>
          </c:tx>
          <c:invertIfNegative val="0"/>
          <c:val>
            <c:numRef>
              <c:f>'Ｐ８'!#REF!</c:f>
              <c:numCache>
                <c:formatCode>General</c:formatCode>
                <c:ptCount val="1"/>
                <c:pt idx="0">
                  <c:v>1</c:v>
                </c:pt>
              </c:numCache>
            </c:numRef>
          </c:val>
          <c:extLst>
            <c:ext xmlns:c16="http://schemas.microsoft.com/office/drawing/2014/chart" uri="{C3380CC4-5D6E-409C-BE32-E72D297353CC}">
              <c16:uniqueId val="{00000017-3CC4-4F50-8EB1-8E7392403C5A}"/>
            </c:ext>
          </c:extLst>
        </c:ser>
        <c:ser>
          <c:idx val="13"/>
          <c:order val="12"/>
          <c:tx>
            <c:strRef>
              <c:f>'[ろうきんレジュメ図表.xlsx]Ｐ８'!$K$15</c:f>
              <c:strCache>
                <c:ptCount val="1"/>
                <c:pt idx="0">
                  <c:v>教養娯楽</c:v>
                </c:pt>
              </c:strCache>
            </c:strRef>
          </c:tx>
          <c:invertIfNegative val="0"/>
          <c:dLbls>
            <c:dLbl>
              <c:idx val="1"/>
              <c:tx>
                <c:rich>
                  <a:bodyPr/>
                  <a:lstStyle/>
                  <a:p>
                    <a:r>
                      <a:rPr lang="ja-JP" altLang="en-US" sz="1100">
                        <a:solidFill>
                          <a:schemeClr val="bg1"/>
                        </a:solidFill>
                      </a:rPr>
                      <a:t>教養娯楽</a:t>
                    </a:r>
                    <a:r>
                      <a:rPr lang="en-US" altLang="ja-JP" sz="1100">
                        <a:solidFill>
                          <a:schemeClr val="bg1"/>
                        </a:solidFill>
                      </a:rPr>
                      <a:t>, </a:t>
                    </a:r>
                  </a:p>
                  <a:p>
                    <a:r>
                      <a:rPr lang="en-US" altLang="ja-JP" sz="1100">
                        <a:solidFill>
                          <a:schemeClr val="bg1"/>
                        </a:solidFill>
                      </a:rPr>
                      <a:t>26,066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3CC4-4F50-8EB1-8E7392403C5A}"/>
                </c:ext>
              </c:extLst>
            </c:dLbl>
            <c:spPr>
              <a:noFill/>
              <a:ln>
                <a:noFill/>
              </a:ln>
              <a:effectLst/>
            </c:spPr>
            <c:txPr>
              <a:bodyPr/>
              <a:lstStyle/>
              <a:p>
                <a:pPr>
                  <a:defRPr sz="11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'[ろうきんレジュメ図表.xlsx]Ｐ８'!$L$15:$M$15</c:f>
              <c:numCache>
                <c:formatCode>#,##0_);[Red]\(#,##0\)</c:formatCode>
                <c:ptCount val="2"/>
                <c:pt idx="1">
                  <c:v>26066</c:v>
                </c:pt>
              </c:numCache>
            </c:numRef>
          </c:val>
          <c:extLst>
            <c:ext xmlns:c16="http://schemas.microsoft.com/office/drawing/2014/chart" uri="{C3380CC4-5D6E-409C-BE32-E72D297353CC}">
              <c16:uniqueId val="{00000019-3CC4-4F50-8EB1-8E7392403C5A}"/>
            </c:ext>
          </c:extLst>
        </c:ser>
        <c:ser>
          <c:idx val="14"/>
          <c:order val="13"/>
          <c:tx>
            <c:strRef>
              <c:f>'[ろうきんレジュメ図表.xlsx]Ｐ８'!$K$16</c:f>
              <c:strCache>
                <c:ptCount val="1"/>
                <c:pt idx="0">
                  <c:v>交際費</c:v>
                </c:pt>
              </c:strCache>
            </c:strRef>
          </c:tx>
          <c:spPr>
            <a:solidFill>
              <a:srgbClr val="00CC00"/>
            </a:solidFill>
          </c:spPr>
          <c:invertIfNegative val="0"/>
          <c:dLbls>
            <c:dLbl>
              <c:idx val="1"/>
              <c:tx>
                <c:rich>
                  <a:bodyPr/>
                  <a:lstStyle/>
                  <a:p>
                    <a:r>
                      <a:rPr lang="ja-JP" altLang="en-US" sz="1200" b="1">
                        <a:solidFill>
                          <a:schemeClr val="bg1"/>
                        </a:solidFill>
                      </a:rPr>
                      <a:t>交際費</a:t>
                    </a:r>
                    <a:r>
                      <a:rPr lang="en-US" altLang="ja-JP" sz="1200" b="1">
                        <a:solidFill>
                          <a:schemeClr val="bg1"/>
                        </a:solidFill>
                      </a:rPr>
                      <a:t>, </a:t>
                    </a:r>
                  </a:p>
                  <a:p>
                    <a:r>
                      <a:rPr lang="en-US" altLang="ja-JP" sz="1200" b="1">
                        <a:solidFill>
                          <a:schemeClr val="bg1"/>
                        </a:solidFill>
                      </a:rPr>
                      <a:t>30,484</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3CC4-4F50-8EB1-8E7392403C5A}"/>
                </c:ext>
              </c:extLst>
            </c:dLbl>
            <c:spPr>
              <a:noFill/>
              <a:ln>
                <a:noFill/>
              </a:ln>
              <a:effectLst/>
            </c:spPr>
            <c:txPr>
              <a:bodyPr/>
              <a:lstStyle/>
              <a:p>
                <a:pPr>
                  <a:defRPr sz="12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'[ろうきんレジュメ図表.xlsx]Ｐ８'!$L$16:$M$16</c:f>
              <c:numCache>
                <c:formatCode>#,##0_);[Red]\(#,##0\)</c:formatCode>
                <c:ptCount val="2"/>
                <c:pt idx="1">
                  <c:v>30484</c:v>
                </c:pt>
              </c:numCache>
            </c:numRef>
          </c:val>
          <c:extLst>
            <c:ext xmlns:c16="http://schemas.microsoft.com/office/drawing/2014/chart" uri="{C3380CC4-5D6E-409C-BE32-E72D297353CC}">
              <c16:uniqueId val="{0000001B-3CC4-4F50-8EB1-8E7392403C5A}"/>
            </c:ext>
          </c:extLst>
        </c:ser>
        <c:ser>
          <c:idx val="15"/>
          <c:order val="14"/>
          <c:tx>
            <c:strRef>
              <c:f>'[ろうきんレジュメ図表.xlsx]Ｐ８'!$K$17</c:f>
              <c:strCache>
                <c:ptCount val="1"/>
                <c:pt idx="0">
                  <c:v>その他</c:v>
                </c:pt>
              </c:strCache>
            </c:strRef>
          </c:tx>
          <c:invertIfNegative val="0"/>
          <c:dLbls>
            <c:dLbl>
              <c:idx val="1"/>
              <c:tx>
                <c:rich>
                  <a:bodyPr/>
                  <a:lstStyle/>
                  <a:p>
                    <a:r>
                      <a:rPr lang="ja-JP" altLang="en-US" sz="1200">
                        <a:solidFill>
                          <a:schemeClr val="bg1"/>
                        </a:solidFill>
                      </a:rPr>
                      <a:t>その他</a:t>
                    </a:r>
                    <a:r>
                      <a:rPr lang="en-US" altLang="ja-JP" sz="1200">
                        <a:solidFill>
                          <a:schemeClr val="bg1"/>
                        </a:solidFill>
                      </a:rPr>
                      <a:t>, </a:t>
                    </a:r>
                  </a:p>
                  <a:p>
                    <a:r>
                      <a:rPr lang="en-US" altLang="ja-JP" sz="1200">
                        <a:solidFill>
                          <a:schemeClr val="bg1"/>
                        </a:solidFill>
                      </a:rPr>
                      <a:t>28,685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C-3CC4-4F50-8EB1-8E7392403C5A}"/>
                </c:ext>
              </c:extLst>
            </c:dLbl>
            <c:spPr>
              <a:noFill/>
              <a:ln>
                <a:noFill/>
              </a:ln>
              <a:effectLst/>
            </c:spPr>
            <c:txPr>
              <a:bodyPr/>
              <a:lstStyle/>
              <a:p>
                <a:pPr>
                  <a:defRPr sz="12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'[ろうきんレジュメ図表.xlsx]Ｐ８'!$L$17:$M$17</c:f>
              <c:numCache>
                <c:formatCode>#,##0</c:formatCode>
                <c:ptCount val="2"/>
                <c:pt idx="1">
                  <c:v>28689</c:v>
                </c:pt>
              </c:numCache>
            </c:numRef>
          </c:val>
          <c:extLst>
            <c:ext xmlns:c16="http://schemas.microsoft.com/office/drawing/2014/chart" uri="{C3380CC4-5D6E-409C-BE32-E72D297353CC}">
              <c16:uniqueId val="{0000001D-3CC4-4F50-8EB1-8E7392403C5A}"/>
            </c:ext>
          </c:extLst>
        </c:ser>
        <c:dLbls>
          <c:showLegendKey val="0"/>
          <c:showVal val="0"/>
          <c:showCatName val="0"/>
          <c:showSerName val="0"/>
          <c:showPercent val="0"/>
          <c:showBubbleSize val="0"/>
        </c:dLbls>
        <c:gapWidth val="59"/>
        <c:overlap val="100"/>
        <c:axId val="126312832"/>
        <c:axId val="126314368"/>
      </c:barChart>
      <c:catAx>
        <c:axId val="126312832"/>
        <c:scaling>
          <c:orientation val="maxMin"/>
        </c:scaling>
        <c:delete val="0"/>
        <c:axPos val="l"/>
        <c:numFmt formatCode="General" sourceLinked="0"/>
        <c:majorTickMark val="none"/>
        <c:minorTickMark val="none"/>
        <c:tickLblPos val="nextTo"/>
        <c:txPr>
          <a:bodyPr rot="0" vert="eaVert" anchor="t" anchorCtr="0"/>
          <a:lstStyle/>
          <a:p>
            <a:pPr>
              <a:defRPr sz="1600"/>
            </a:pPr>
            <a:endParaRPr lang="ja-JP"/>
          </a:p>
        </c:txPr>
        <c:crossAx val="126314368"/>
        <c:crosses val="autoZero"/>
        <c:auto val="1"/>
        <c:lblAlgn val="ctr"/>
        <c:lblOffset val="100"/>
        <c:noMultiLvlLbl val="0"/>
      </c:catAx>
      <c:valAx>
        <c:axId val="126314368"/>
        <c:scaling>
          <c:orientation val="minMax"/>
        </c:scaling>
        <c:delete val="1"/>
        <c:axPos val="t"/>
        <c:numFmt formatCode="0%" sourceLinked="1"/>
        <c:majorTickMark val="none"/>
        <c:minorTickMark val="none"/>
        <c:tickLblPos val="none"/>
        <c:crossAx val="126312832"/>
        <c:crosses val="autoZero"/>
        <c:crossBetween val="between"/>
      </c:valAx>
      <c:spPr>
        <a:ln>
          <a:noFill/>
        </a:ln>
      </c:spPr>
    </c:plotArea>
    <c:plotVisOnly val="1"/>
    <c:dispBlanksAs val="gap"/>
    <c:showDLblsOverMax val="0"/>
  </c:chart>
  <c:spPr>
    <a:ln>
      <a:no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#,##0_);[Red]\(#,##0\)</c:formatCode>
                <c:ptCount val="2"/>
                <c:pt idx="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0.2705</cdr:x>
      <cdr:y>0.19608</cdr:y>
    </cdr:from>
    <cdr:to>
      <cdr:x>0.51781</cdr:x>
      <cdr:y>0.29412</cdr:y>
    </cdr:to>
    <cdr:sp macro="" textlink="">
      <cdr:nvSpPr>
        <cdr:cNvPr id="2" name="テキスト ボックス 1"/>
        <cdr:cNvSpPr txBox="1"/>
      </cdr:nvSpPr>
      <cdr:spPr>
        <a:xfrm xmlns:a="http://schemas.openxmlformats.org/drawingml/2006/main">
          <a:off x="1811469" y="720080"/>
          <a:ext cx="1656184"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b="1" dirty="0">
              <a:solidFill>
                <a:schemeClr val="bg1"/>
              </a:solidFill>
            </a:rPr>
            <a:t>社会保障給付</a:t>
          </a:r>
        </a:p>
      </cdr:txBody>
    </cdr:sp>
  </cdr:relSizeAnchor>
</c:userShapes>
</file>

<file path=ppt/drawings/drawing2.xml><?xml version="1.0" encoding="utf-8"?>
<c:userShapes xmlns:c="http://schemas.openxmlformats.org/drawingml/2006/chart">
  <cdr:relSizeAnchor xmlns:cdr="http://schemas.openxmlformats.org/drawingml/2006/chartDrawing">
    <cdr:from>
      <cdr:x>0.16592</cdr:x>
      <cdr:y>0.39266</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983835" y="1762348"/>
          <a:ext cx="0" cy="115500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0.7589</cdr:x>
      <cdr:y>0.39602</cdr:y>
    </cdr:from>
    <cdr:to>
      <cdr:x>0.7589</cdr:x>
      <cdr:y>0.50442</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499992" y="1777429"/>
          <a:ext cx="0" cy="486524"/>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2019/6/12</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238845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3529785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2019/6/12</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2019/6/12</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2019/6/12</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2019/6/12</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2019/6/12</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2019/6/12</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2019/6/12</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2019/6/12</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2019/6/12</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2019/6/12</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2019/6/12</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2019/6/12</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C5FFA7B-F4B7-4809-830F-211A097291B4}"/>
              </a:ext>
            </a:extLst>
          </p:cNvPr>
          <p:cNvSpPr/>
          <p:nvPr/>
        </p:nvSpPr>
        <p:spPr>
          <a:xfrm>
            <a:off x="1547664" y="2627620"/>
            <a:ext cx="6390456" cy="369332"/>
          </a:xfrm>
          <a:prstGeom prst="rect">
            <a:avLst/>
          </a:prstGeom>
        </p:spPr>
        <p:txBody>
          <a:bodyPr wrap="square">
            <a:spAutoFit/>
          </a:bodyPr>
          <a:lstStyle/>
          <a:p>
            <a:r>
              <a:rPr lang="ja-JP" altLang="en-US" dirty="0"/>
              <a:t>家計調査年報（家計収支編）平成</a:t>
            </a:r>
            <a:r>
              <a:rPr lang="en-US" altLang="ja-JP" dirty="0"/>
              <a:t>28</a:t>
            </a:r>
            <a:r>
              <a:rPr lang="ja-JP" altLang="en-US" dirty="0"/>
              <a:t>年（</a:t>
            </a:r>
            <a:r>
              <a:rPr lang="en-US" altLang="ja-JP" dirty="0"/>
              <a:t>2016</a:t>
            </a:r>
            <a:r>
              <a:rPr lang="ja-JP" altLang="en-US" dirty="0"/>
              <a:t>年）　家計の概要</a:t>
            </a:r>
          </a:p>
        </p:txBody>
      </p:sp>
      <p:sp>
        <p:nvSpPr>
          <p:cNvPr id="4" name="正方形/長方形 3">
            <a:extLst>
              <a:ext uri="{FF2B5EF4-FFF2-40B4-BE49-F238E27FC236}">
                <a16:creationId xmlns:a16="http://schemas.microsoft.com/office/drawing/2014/main" id="{2B3088DB-A118-45A7-B893-C1D7367A3B5F}"/>
              </a:ext>
            </a:extLst>
          </p:cNvPr>
          <p:cNvSpPr/>
          <p:nvPr/>
        </p:nvSpPr>
        <p:spPr>
          <a:xfrm>
            <a:off x="1835696" y="2996952"/>
            <a:ext cx="4662264" cy="369332"/>
          </a:xfrm>
          <a:prstGeom prst="rect">
            <a:avLst/>
          </a:prstGeom>
        </p:spPr>
        <p:txBody>
          <a:bodyPr wrap="square">
            <a:spAutoFit/>
          </a:bodyPr>
          <a:lstStyle/>
          <a:p>
            <a:r>
              <a:rPr lang="en-US" altLang="ja-JP" dirty="0"/>
              <a:t>II</a:t>
            </a:r>
            <a:r>
              <a:rPr lang="ja-JP" altLang="en-US" dirty="0"/>
              <a:t>　 世帯属性別の家計収支（二人以上の世帯）</a:t>
            </a:r>
          </a:p>
        </p:txBody>
      </p:sp>
      <p:sp>
        <p:nvSpPr>
          <p:cNvPr id="5" name="正方形/長方形 4">
            <a:extLst>
              <a:ext uri="{FF2B5EF4-FFF2-40B4-BE49-F238E27FC236}">
                <a16:creationId xmlns:a16="http://schemas.microsoft.com/office/drawing/2014/main" id="{C57C19F3-A560-4BF2-9652-C2039CCF10DF}"/>
              </a:ext>
            </a:extLst>
          </p:cNvPr>
          <p:cNvSpPr/>
          <p:nvPr/>
        </p:nvSpPr>
        <p:spPr>
          <a:xfrm>
            <a:off x="2024508" y="3313292"/>
            <a:ext cx="2547492" cy="369332"/>
          </a:xfrm>
          <a:prstGeom prst="rect">
            <a:avLst/>
          </a:prstGeom>
        </p:spPr>
        <p:txBody>
          <a:bodyPr wrap="none">
            <a:spAutoFit/>
          </a:bodyPr>
          <a:lstStyle/>
          <a:p>
            <a:r>
              <a:rPr lang="ja-JP" altLang="en-US" dirty="0"/>
              <a:t>１ 世帯主の年齢階級別 </a:t>
            </a:r>
          </a:p>
        </p:txBody>
      </p:sp>
      <p:sp>
        <p:nvSpPr>
          <p:cNvPr id="7" name="正方形/長方形 6">
            <a:extLst>
              <a:ext uri="{FF2B5EF4-FFF2-40B4-BE49-F238E27FC236}">
                <a16:creationId xmlns:a16="http://schemas.microsoft.com/office/drawing/2014/main" id="{02FEC62A-4FD0-406F-BE11-78646BE8D718}"/>
              </a:ext>
            </a:extLst>
          </p:cNvPr>
          <p:cNvSpPr/>
          <p:nvPr/>
        </p:nvSpPr>
        <p:spPr>
          <a:xfrm>
            <a:off x="2195736" y="3699622"/>
            <a:ext cx="3727302" cy="369332"/>
          </a:xfrm>
          <a:prstGeom prst="rect">
            <a:avLst/>
          </a:prstGeom>
        </p:spPr>
        <p:txBody>
          <a:bodyPr wrap="none">
            <a:spAutoFit/>
          </a:bodyPr>
          <a:lstStyle/>
          <a:p>
            <a:r>
              <a:rPr lang="en-US" altLang="ja-JP" dirty="0"/>
              <a:t>(3) </a:t>
            </a:r>
            <a:r>
              <a:rPr lang="ja-JP" altLang="en-US" dirty="0"/>
              <a:t>二人以上の世帯のうち無職世帯 </a:t>
            </a:r>
          </a:p>
        </p:txBody>
      </p:sp>
      <p:sp>
        <p:nvSpPr>
          <p:cNvPr id="8" name="正方形/長方形 7">
            <a:extLst>
              <a:ext uri="{FF2B5EF4-FFF2-40B4-BE49-F238E27FC236}">
                <a16:creationId xmlns:a16="http://schemas.microsoft.com/office/drawing/2014/main" id="{1BD6278F-EF29-4834-A841-20D428C4A5C3}"/>
              </a:ext>
            </a:extLst>
          </p:cNvPr>
          <p:cNvSpPr/>
          <p:nvPr/>
        </p:nvSpPr>
        <p:spPr>
          <a:xfrm>
            <a:off x="2483299" y="4135729"/>
            <a:ext cx="4519186" cy="369332"/>
          </a:xfrm>
          <a:prstGeom prst="rect">
            <a:avLst/>
          </a:prstGeom>
        </p:spPr>
        <p:txBody>
          <a:bodyPr wrap="none">
            <a:spAutoFit/>
          </a:bodyPr>
          <a:lstStyle/>
          <a:p>
            <a:r>
              <a:rPr lang="ja-JP" altLang="en-US" dirty="0"/>
              <a:t>高齢夫婦無職世帯の家計収支 －</a:t>
            </a:r>
            <a:r>
              <a:rPr lang="en-US" altLang="ja-JP" dirty="0"/>
              <a:t>2016</a:t>
            </a:r>
            <a:r>
              <a:rPr lang="ja-JP" altLang="en-US" dirty="0"/>
              <a:t>年－ </a:t>
            </a:r>
          </a:p>
        </p:txBody>
      </p:sp>
      <p:sp>
        <p:nvSpPr>
          <p:cNvPr id="9" name="正方形/長方形 8">
            <a:extLst>
              <a:ext uri="{FF2B5EF4-FFF2-40B4-BE49-F238E27FC236}">
                <a16:creationId xmlns:a16="http://schemas.microsoft.com/office/drawing/2014/main" id="{4ADC3264-91EF-4E54-9D80-A022DDBF58B5}"/>
              </a:ext>
            </a:extLst>
          </p:cNvPr>
          <p:cNvSpPr/>
          <p:nvPr/>
        </p:nvSpPr>
        <p:spPr>
          <a:xfrm>
            <a:off x="1854317" y="4499828"/>
            <a:ext cx="6649401" cy="369332"/>
          </a:xfrm>
          <a:prstGeom prst="rect">
            <a:avLst/>
          </a:prstGeom>
        </p:spPr>
        <p:txBody>
          <a:bodyPr wrap="square">
            <a:spAutoFit/>
          </a:bodyPr>
          <a:lstStyle/>
          <a:p>
            <a:r>
              <a:rPr lang="en-US" altLang="ja-JP" dirty="0"/>
              <a:t>http://www.stat.go.jp/data/kakei/2016np/gaikyo/pdf/gk02.pdf</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107504" y="174097"/>
            <a:ext cx="2160240" cy="461665"/>
          </a:xfrm>
          <a:prstGeom prst="rect">
            <a:avLst/>
          </a:prstGeom>
          <a:noFill/>
        </p:spPr>
        <p:txBody>
          <a:bodyPr wrap="square" rtlCol="0">
            <a:spAutoFit/>
          </a:bodyPr>
          <a:lstStyle/>
          <a:p>
            <a:r>
              <a:rPr kumimoji="1" lang="ja-JP" altLang="en-US" sz="2400" dirty="0"/>
              <a:t>～　出　典　～</a:t>
            </a:r>
          </a:p>
        </p:txBody>
      </p:sp>
      <p:sp>
        <p:nvSpPr>
          <p:cNvPr id="13" name="正方形/長方形 12">
            <a:extLst>
              <a:ext uri="{FF2B5EF4-FFF2-40B4-BE49-F238E27FC236}">
                <a16:creationId xmlns:a16="http://schemas.microsoft.com/office/drawing/2014/main" id="{D650B46B-740C-44D9-8148-C15F9BF2089F}"/>
              </a:ext>
            </a:extLst>
          </p:cNvPr>
          <p:cNvSpPr/>
          <p:nvPr/>
        </p:nvSpPr>
        <p:spPr>
          <a:xfrm>
            <a:off x="1331640" y="2204864"/>
            <a:ext cx="2954655" cy="369332"/>
          </a:xfrm>
          <a:prstGeom prst="rect">
            <a:avLst/>
          </a:prstGeom>
        </p:spPr>
        <p:txBody>
          <a:bodyPr wrap="none">
            <a:spAutoFit/>
          </a:bodyPr>
          <a:lstStyle/>
          <a:p>
            <a:r>
              <a:rPr lang="zh-TW" altLang="en-US" dirty="0"/>
              <a:t>家計調査年報（家計収支編）</a:t>
            </a:r>
            <a:endParaRPr lang="ja-JP" altLang="en-US" dirty="0"/>
          </a:p>
        </p:txBody>
      </p:sp>
      <p:sp>
        <p:nvSpPr>
          <p:cNvPr id="14" name="正方形/長方形 13">
            <a:extLst>
              <a:ext uri="{FF2B5EF4-FFF2-40B4-BE49-F238E27FC236}">
                <a16:creationId xmlns:a16="http://schemas.microsoft.com/office/drawing/2014/main" id="{C110C232-77DF-4566-8806-9FD2502BF1A7}"/>
              </a:ext>
            </a:extLst>
          </p:cNvPr>
          <p:cNvSpPr/>
          <p:nvPr/>
        </p:nvSpPr>
        <p:spPr>
          <a:xfrm>
            <a:off x="1156098" y="1835532"/>
            <a:ext cx="3570208" cy="369332"/>
          </a:xfrm>
          <a:prstGeom prst="rect">
            <a:avLst/>
          </a:prstGeom>
        </p:spPr>
        <p:txBody>
          <a:bodyPr wrap="none">
            <a:spAutoFit/>
          </a:bodyPr>
          <a:lstStyle/>
          <a:p>
            <a:r>
              <a:rPr lang="zh-TW" altLang="en-US" dirty="0"/>
              <a:t>家計調査（家計収支編）　調査結果</a:t>
            </a:r>
            <a:endParaRPr lang="ja-JP" altLang="en-US" dirty="0"/>
          </a:p>
        </p:txBody>
      </p:sp>
      <p:sp>
        <p:nvSpPr>
          <p:cNvPr id="16" name="正方形/長方形 15">
            <a:extLst>
              <a:ext uri="{FF2B5EF4-FFF2-40B4-BE49-F238E27FC236}">
                <a16:creationId xmlns:a16="http://schemas.microsoft.com/office/drawing/2014/main" id="{C9C6BCB9-6E99-40B6-9101-5F13C019FFAA}"/>
              </a:ext>
            </a:extLst>
          </p:cNvPr>
          <p:cNvSpPr/>
          <p:nvPr/>
        </p:nvSpPr>
        <p:spPr>
          <a:xfrm>
            <a:off x="916512" y="1475492"/>
            <a:ext cx="1107996" cy="369332"/>
          </a:xfrm>
          <a:prstGeom prst="rect">
            <a:avLst/>
          </a:prstGeom>
        </p:spPr>
        <p:txBody>
          <a:bodyPr wrap="none">
            <a:spAutoFit/>
          </a:bodyPr>
          <a:lstStyle/>
          <a:p>
            <a:r>
              <a:rPr lang="ja-JP" altLang="en-US" dirty="0"/>
              <a:t>家計調査</a:t>
            </a:r>
          </a:p>
        </p:txBody>
      </p:sp>
      <p:sp>
        <p:nvSpPr>
          <p:cNvPr id="17" name="正方形/長方形 16">
            <a:extLst>
              <a:ext uri="{FF2B5EF4-FFF2-40B4-BE49-F238E27FC236}">
                <a16:creationId xmlns:a16="http://schemas.microsoft.com/office/drawing/2014/main" id="{3CD68B2C-5E65-4D6C-BCA3-EE39F1E75150}"/>
              </a:ext>
            </a:extLst>
          </p:cNvPr>
          <p:cNvSpPr/>
          <p:nvPr/>
        </p:nvSpPr>
        <p:spPr>
          <a:xfrm>
            <a:off x="699095" y="1158139"/>
            <a:ext cx="1265090" cy="369332"/>
          </a:xfrm>
          <a:prstGeom prst="rect">
            <a:avLst/>
          </a:prstGeom>
        </p:spPr>
        <p:txBody>
          <a:bodyPr wrap="none">
            <a:spAutoFit/>
          </a:bodyPr>
          <a:lstStyle/>
          <a:p>
            <a:r>
              <a:rPr lang="ja-JP" altLang="en-US" dirty="0"/>
              <a:t>統計データ</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539552" y="827420"/>
            <a:ext cx="1569660" cy="369332"/>
          </a:xfrm>
          <a:prstGeom prst="rect">
            <a:avLst/>
          </a:prstGeom>
        </p:spPr>
        <p:txBody>
          <a:bodyPr wrap="none">
            <a:spAutoFit/>
          </a:bodyPr>
          <a:lstStyle/>
          <a:p>
            <a:r>
              <a:rPr lang="ja-JP" altLang="en-US" dirty="0"/>
              <a:t>総務省統計局</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87624" y="5300034"/>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～高齢夫婦無職世帯の家計収支～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99592" y="2060848"/>
            <a:ext cx="7344816" cy="1477328"/>
          </a:xfrm>
          <a:prstGeom prst="rect">
            <a:avLst/>
          </a:prstGeom>
          <a:noFill/>
        </p:spPr>
        <p:txBody>
          <a:bodyPr wrap="square" rtlCol="0">
            <a:spAutoFit/>
          </a:bodyPr>
          <a:lstStyle/>
          <a:p>
            <a:r>
              <a:rPr lang="ja-JP" altLang="en-US" dirty="0"/>
              <a:t>・</a:t>
            </a:r>
            <a:r>
              <a:rPr lang="en-US" altLang="ja-JP" dirty="0"/>
              <a:t>2017</a:t>
            </a:r>
            <a:r>
              <a:rPr lang="ja-JP" altLang="en-US" dirty="0"/>
              <a:t>年</a:t>
            </a:r>
            <a:r>
              <a:rPr lang="en-US" altLang="ja-JP" dirty="0"/>
              <a:t>【</a:t>
            </a:r>
            <a:r>
              <a:rPr lang="ja-JP" altLang="en-US" dirty="0"/>
              <a:t>速報</a:t>
            </a:r>
            <a:r>
              <a:rPr lang="en-US" altLang="ja-JP" dirty="0"/>
              <a:t>】</a:t>
            </a:r>
            <a:endParaRPr lang="ja-JP" altLang="en-US" dirty="0"/>
          </a:p>
          <a:p>
            <a:r>
              <a:rPr lang="ja-JP" altLang="en-US" dirty="0"/>
              <a:t>・</a:t>
            </a:r>
            <a:r>
              <a:rPr lang="en-US" altLang="ja-JP" dirty="0"/>
              <a:t>2016</a:t>
            </a:r>
            <a:r>
              <a:rPr lang="ja-JP" altLang="en-US" dirty="0"/>
              <a:t>年</a:t>
            </a:r>
            <a:r>
              <a:rPr lang="en-US" altLang="ja-JP" dirty="0"/>
              <a:t>【</a:t>
            </a:r>
            <a:r>
              <a:rPr lang="ja-JP" altLang="en-US" dirty="0"/>
              <a:t>速報</a:t>
            </a:r>
            <a:r>
              <a:rPr lang="en-US" altLang="ja-JP" dirty="0"/>
              <a:t>】</a:t>
            </a:r>
          </a:p>
          <a:p>
            <a:r>
              <a:rPr lang="ja-JP" altLang="en-US" dirty="0"/>
              <a:t>・</a:t>
            </a:r>
            <a:r>
              <a:rPr lang="en-US" altLang="ja-JP" dirty="0"/>
              <a:t>2015</a:t>
            </a:r>
            <a:r>
              <a:rPr lang="ja-JP" altLang="en-US" dirty="0"/>
              <a:t>年</a:t>
            </a:r>
            <a:r>
              <a:rPr lang="en-US" altLang="ja-JP" dirty="0"/>
              <a:t>【</a:t>
            </a:r>
            <a:r>
              <a:rPr lang="ja-JP" altLang="en-US" dirty="0"/>
              <a:t>速報</a:t>
            </a:r>
            <a:r>
              <a:rPr lang="en-US" altLang="ja-JP" dirty="0"/>
              <a:t>】</a:t>
            </a:r>
          </a:p>
          <a:p>
            <a:endParaRPr lang="ja-JP" altLang="en-US" dirty="0"/>
          </a:p>
          <a:p>
            <a:endParaRPr kumimoji="1" lang="ja-JP" altLang="en-US" dirty="0"/>
          </a:p>
        </p:txBody>
      </p:sp>
    </p:spTree>
    <p:extLst>
      <p:ext uri="{BB962C8B-B14F-4D97-AF65-F5344CB8AC3E}">
        <p14:creationId xmlns:p14="http://schemas.microsoft.com/office/powerpoint/2010/main" val="301313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3" y="44624"/>
            <a:ext cx="7645515" cy="461665"/>
          </a:xfrm>
          <a:prstGeom prst="rect">
            <a:avLst/>
          </a:prstGeom>
        </p:spPr>
        <p:txBody>
          <a:bodyPr wrap="square">
            <a:spAutoFit/>
          </a:bodyPr>
          <a:lstStyle/>
          <a:p>
            <a:r>
              <a:rPr lang="ja-JP" altLang="en-US" sz="2400" dirty="0"/>
              <a:t>高齢夫婦無職世帯の家計収支 －</a:t>
            </a:r>
            <a:r>
              <a:rPr lang="en-US" altLang="ja-JP" sz="2400" dirty="0"/>
              <a:t>2017</a:t>
            </a:r>
            <a:r>
              <a:rPr lang="ja-JP" altLang="en-US" sz="2400" dirty="0"/>
              <a:t>年－　（速報） </a:t>
            </a:r>
          </a:p>
        </p:txBody>
      </p:sp>
      <p:pic>
        <p:nvPicPr>
          <p:cNvPr id="2" name="図 1">
            <a:extLst>
              <a:ext uri="{FF2B5EF4-FFF2-40B4-BE49-F238E27FC236}">
                <a16:creationId xmlns:a16="http://schemas.microsoft.com/office/drawing/2014/main" id="{0DFA4F99-C960-4098-8F0E-81E69160D645}"/>
              </a:ext>
            </a:extLst>
          </p:cNvPr>
          <p:cNvPicPr>
            <a:picLocks noChangeAspect="1"/>
          </p:cNvPicPr>
          <p:nvPr/>
        </p:nvPicPr>
        <p:blipFill>
          <a:blip r:embed="rId3"/>
          <a:stretch>
            <a:fillRect/>
          </a:stretch>
        </p:blipFill>
        <p:spPr>
          <a:xfrm>
            <a:off x="0" y="2060848"/>
            <a:ext cx="6370280" cy="3828945"/>
          </a:xfrm>
          <a:prstGeom prst="rect">
            <a:avLst/>
          </a:prstGeom>
        </p:spPr>
      </p:pic>
      <p:sp>
        <p:nvSpPr>
          <p:cNvPr id="24" name="正方形/長方形 23">
            <a:extLst>
              <a:ext uri="{FF2B5EF4-FFF2-40B4-BE49-F238E27FC236}">
                <a16:creationId xmlns:a16="http://schemas.microsoft.com/office/drawing/2014/main" id="{102B6D33-C3AE-4710-833A-2891148DC724}"/>
              </a:ext>
            </a:extLst>
          </p:cNvPr>
          <p:cNvSpPr/>
          <p:nvPr/>
        </p:nvSpPr>
        <p:spPr>
          <a:xfrm>
            <a:off x="3438128" y="1052736"/>
            <a:ext cx="5814392"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179512" y="1422068"/>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a:t>
            </a:r>
            <a:r>
              <a:rPr lang="en-US" altLang="ja-JP" sz="2000"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41224"/>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09</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198</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5.5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26874" y="3726324"/>
            <a:ext cx="2881630" cy="179882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2267744" y="6165304"/>
            <a:ext cx="4012792" cy="246221"/>
          </a:xfrm>
          <a:prstGeom prst="rect">
            <a:avLst/>
          </a:prstGeom>
        </p:spPr>
        <p:txBody>
          <a:bodyPr wrap="square">
            <a:spAutoFit/>
          </a:bodyPr>
          <a:lstStyle/>
          <a:p>
            <a:r>
              <a:rPr lang="en-US" altLang="ja-JP" sz="1000" dirty="0"/>
              <a:t>※</a:t>
            </a:r>
            <a:r>
              <a:rPr lang="ja-JP" altLang="en-US" sz="1000" dirty="0"/>
              <a:t>総務省　平成</a:t>
            </a:r>
            <a:r>
              <a:rPr lang="en-US" altLang="ja-JP" sz="1000" dirty="0"/>
              <a:t>29</a:t>
            </a:r>
            <a:r>
              <a:rPr lang="ja-JP" altLang="en-US" sz="1000" dirty="0"/>
              <a:t>年家計調査年報（速報）（</a:t>
            </a:r>
            <a:r>
              <a:rPr lang="en-US" altLang="ja-JP" sz="1000" dirty="0"/>
              <a:t>2018</a:t>
            </a:r>
            <a:r>
              <a:rPr lang="ja-JP" altLang="en-US" sz="1000" dirty="0"/>
              <a:t>年</a:t>
            </a:r>
            <a:r>
              <a:rPr lang="en-US" altLang="ja-JP" sz="1000" dirty="0"/>
              <a:t>2</a:t>
            </a:r>
            <a:r>
              <a:rPr lang="ja-JP" altLang="en-US" sz="1000" dirty="0"/>
              <a:t>月</a:t>
            </a:r>
            <a:r>
              <a:rPr lang="en-US" altLang="ja-JP" sz="1000" dirty="0"/>
              <a:t>16</a:t>
            </a:r>
            <a:r>
              <a:rPr lang="ja-JP" altLang="en-US" sz="1000" dirty="0"/>
              <a:t>日公表）より</a:t>
            </a:r>
          </a:p>
        </p:txBody>
      </p:sp>
    </p:spTree>
    <p:extLst>
      <p:ext uri="{BB962C8B-B14F-4D97-AF65-F5344CB8AC3E}">
        <p14:creationId xmlns:p14="http://schemas.microsoft.com/office/powerpoint/2010/main" val="357385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61" name="正方形/長方形 60"/>
          <p:cNvSpPr/>
          <p:nvPr/>
        </p:nvSpPr>
        <p:spPr>
          <a:xfrm>
            <a:off x="3563888" y="1052736"/>
            <a:ext cx="5310336"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62" name="テキスト ボックス 14"/>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sp>
        <p:nvSpPr>
          <p:cNvPr id="64" name="テキスト ボックス 1"/>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65" name="直線矢印コネクタ 64"/>
          <p:cNvCxnSpPr>
            <a:cxnSpLocks/>
          </p:cNvCxnSpPr>
          <p:nvPr/>
        </p:nvCxnSpPr>
        <p:spPr>
          <a:xfrm>
            <a:off x="611560" y="2841224"/>
            <a:ext cx="446449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66" name="テキスト ボックス 65"/>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a:t>
            </a:r>
            <a:r>
              <a:rPr lang="en-US" altLang="ja-JP" sz="1600" kern="100" dirty="0">
                <a:effectLst/>
                <a:latin typeface="ＭＳ ゴシック"/>
                <a:ea typeface="ＭＳ 明朝"/>
                <a:cs typeface="Times New Roman"/>
              </a:rPr>
              <a:t>2</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835</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67" name="直線矢印コネクタ 66"/>
          <p:cNvCxnSpPr/>
          <p:nvPr/>
        </p:nvCxnSpPr>
        <p:spPr>
          <a:xfrm>
            <a:off x="548680" y="6259413"/>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8" name="テキスト ボックス 10"/>
          <p:cNvSpPr txBox="1"/>
          <p:nvPr/>
        </p:nvSpPr>
        <p:spPr>
          <a:xfrm>
            <a:off x="2764722" y="6165304"/>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67</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546</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69" name="下矢印吹き出し 18"/>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70" name="右矢印 19"/>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1" name="角丸四角形 20"/>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72" name="右矢印 21"/>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73" name="グループ化 72"/>
          <p:cNvGrpSpPr/>
          <p:nvPr/>
        </p:nvGrpSpPr>
        <p:grpSpPr>
          <a:xfrm>
            <a:off x="6226874" y="3726324"/>
            <a:ext cx="2881630" cy="1798828"/>
            <a:chOff x="6207855" y="4365104"/>
            <a:chExt cx="2881630" cy="1798828"/>
          </a:xfrm>
        </p:grpSpPr>
        <p:sp>
          <p:nvSpPr>
            <p:cNvPr id="74" name="雲形吹き出し 22"/>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75" name="正方形/長方形 74"/>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76" name="正方形/長方形 75"/>
          <p:cNvSpPr/>
          <p:nvPr/>
        </p:nvSpPr>
        <p:spPr>
          <a:xfrm>
            <a:off x="3995936" y="6453336"/>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28</a:t>
            </a:r>
            <a:r>
              <a:rPr lang="ja-JP" altLang="en-US" sz="1000" dirty="0"/>
              <a:t>年家計調査年報より</a:t>
            </a:r>
          </a:p>
        </p:txBody>
      </p:sp>
      <p:graphicFrame>
        <p:nvGraphicFramePr>
          <p:cNvPr id="22" name="グラフ 21">
            <a:extLst>
              <a:ext uri="{FF2B5EF4-FFF2-40B4-BE49-F238E27FC236}">
                <a16:creationId xmlns:a16="http://schemas.microsoft.com/office/drawing/2014/main" id="{2396F82C-8E33-4F18-8F3A-0A99AAC33517}"/>
              </a:ext>
            </a:extLst>
          </p:cNvPr>
          <p:cNvGraphicFramePr>
            <a:graphicFrameLocks/>
          </p:cNvGraphicFramePr>
          <p:nvPr>
            <p:extLst>
              <p:ext uri="{D42A27DB-BD31-4B8C-83A1-F6EECF244321}">
                <p14:modId xmlns:p14="http://schemas.microsoft.com/office/powerpoint/2010/main" val="1695554245"/>
              </p:ext>
            </p:extLst>
          </p:nvPr>
        </p:nvGraphicFramePr>
        <p:xfrm>
          <a:off x="179512" y="2276872"/>
          <a:ext cx="6264696"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5965095" cy="461665"/>
          </a:xfrm>
          <a:prstGeom prst="rect">
            <a:avLst/>
          </a:prstGeom>
        </p:spPr>
        <p:txBody>
          <a:bodyPr wrap="none">
            <a:spAutoFit/>
          </a:bodyPr>
          <a:lstStyle/>
          <a:p>
            <a:r>
              <a:rPr lang="ja-JP" altLang="en-US" sz="2400" dirty="0"/>
              <a:t>高齢夫婦無職世帯の家計収支 －</a:t>
            </a:r>
            <a:r>
              <a:rPr lang="en-US" altLang="ja-JP" sz="2400" dirty="0"/>
              <a:t>2016</a:t>
            </a:r>
            <a:r>
              <a:rPr lang="ja-JP" altLang="en-US" sz="2400" dirty="0"/>
              <a:t>年－ </a:t>
            </a:r>
          </a:p>
        </p:txBody>
      </p:sp>
    </p:spTree>
    <p:extLst>
      <p:ext uri="{BB962C8B-B14F-4D97-AF65-F5344CB8AC3E}">
        <p14:creationId xmlns:p14="http://schemas.microsoft.com/office/powerpoint/2010/main" val="222886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直線コネクタ 56">
            <a:extLst>
              <a:ext uri="{FF2B5EF4-FFF2-40B4-BE49-F238E27FC236}">
                <a16:creationId xmlns:a16="http://schemas.microsoft.com/office/drawing/2014/main" id="{F3D11490-1BE1-44DA-AE1D-26D5BCABC410}"/>
              </a:ext>
            </a:extLst>
          </p:cNvPr>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59" name="スライド番号プレースホルダー 3">
            <a:extLst>
              <a:ext uri="{FF2B5EF4-FFF2-40B4-BE49-F238E27FC236}">
                <a16:creationId xmlns:a16="http://schemas.microsoft.com/office/drawing/2014/main" id="{E73298A3-F9BC-4EC5-BA0D-0AD3825E2567}"/>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60" name="正方形/長方形 59">
            <a:extLst>
              <a:ext uri="{FF2B5EF4-FFF2-40B4-BE49-F238E27FC236}">
                <a16:creationId xmlns:a16="http://schemas.microsoft.com/office/drawing/2014/main" id="{0BFBF388-9FB4-43F5-8B78-65FD51A8CEB5}"/>
              </a:ext>
            </a:extLst>
          </p:cNvPr>
          <p:cNvSpPr/>
          <p:nvPr/>
        </p:nvSpPr>
        <p:spPr>
          <a:xfrm>
            <a:off x="3563888" y="1052736"/>
            <a:ext cx="5310336"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111" name="テキスト ボックス 14">
            <a:extLst>
              <a:ext uri="{FF2B5EF4-FFF2-40B4-BE49-F238E27FC236}">
                <a16:creationId xmlns:a16="http://schemas.microsoft.com/office/drawing/2014/main" id="{B69867EE-4ED9-4DE8-801E-83E451152102}"/>
              </a:ext>
            </a:extLst>
          </p:cNvPr>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graphicFrame>
        <p:nvGraphicFramePr>
          <p:cNvPr id="112" name="グラフ 111">
            <a:extLst>
              <a:ext uri="{FF2B5EF4-FFF2-40B4-BE49-F238E27FC236}">
                <a16:creationId xmlns:a16="http://schemas.microsoft.com/office/drawing/2014/main" id="{0688648C-B0D4-401C-850D-149DFF3F7C8A}"/>
              </a:ext>
            </a:extLst>
          </p:cNvPr>
          <p:cNvGraphicFramePr/>
          <p:nvPr>
            <p:extLst>
              <p:ext uri="{D42A27DB-BD31-4B8C-83A1-F6EECF244321}">
                <p14:modId xmlns:p14="http://schemas.microsoft.com/office/powerpoint/2010/main" val="1038844925"/>
              </p:ext>
            </p:extLst>
          </p:nvPr>
        </p:nvGraphicFramePr>
        <p:xfrm>
          <a:off x="35496" y="2358172"/>
          <a:ext cx="6696744"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113" name="テキスト ボックス 1">
            <a:extLst>
              <a:ext uri="{FF2B5EF4-FFF2-40B4-BE49-F238E27FC236}">
                <a16:creationId xmlns:a16="http://schemas.microsoft.com/office/drawing/2014/main" id="{DCEB033E-468F-4540-BD0D-D14D6873CB0F}"/>
              </a:ext>
            </a:extLst>
          </p:cNvPr>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114" name="直線矢印コネクタ 113">
            <a:extLst>
              <a:ext uri="{FF2B5EF4-FFF2-40B4-BE49-F238E27FC236}">
                <a16:creationId xmlns:a16="http://schemas.microsoft.com/office/drawing/2014/main" id="{C0D13CA6-F8FC-44F5-85E2-50E3EC0D41F4}"/>
              </a:ext>
            </a:extLst>
          </p:cNvPr>
          <p:cNvCxnSpPr/>
          <p:nvPr/>
        </p:nvCxnSpPr>
        <p:spPr>
          <a:xfrm>
            <a:off x="525038" y="271821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115" name="テキスト ボックス 114">
            <a:extLst>
              <a:ext uri="{FF2B5EF4-FFF2-40B4-BE49-F238E27FC236}">
                <a16:creationId xmlns:a16="http://schemas.microsoft.com/office/drawing/2014/main" id="{1C4A968D-852F-4674-AF59-6B4521B9B008}"/>
              </a:ext>
            </a:extLst>
          </p:cNvPr>
          <p:cNvSpPr txBox="1"/>
          <p:nvPr/>
        </p:nvSpPr>
        <p:spPr>
          <a:xfrm>
            <a:off x="2242592" y="2552095"/>
            <a:ext cx="1249288" cy="238125"/>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213,379</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116" name="直線矢印コネクタ 115">
            <a:extLst>
              <a:ext uri="{FF2B5EF4-FFF2-40B4-BE49-F238E27FC236}">
                <a16:creationId xmlns:a16="http://schemas.microsoft.com/office/drawing/2014/main" id="{CA466CAF-6738-4050-9026-AC6AB1FBD9BF}"/>
              </a:ext>
            </a:extLst>
          </p:cNvPr>
          <p:cNvCxnSpPr/>
          <p:nvPr/>
        </p:nvCxnSpPr>
        <p:spPr>
          <a:xfrm>
            <a:off x="467544" y="5814556"/>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17" name="テキスト ボックス 10">
            <a:extLst>
              <a:ext uri="{FF2B5EF4-FFF2-40B4-BE49-F238E27FC236}">
                <a16:creationId xmlns:a16="http://schemas.microsoft.com/office/drawing/2014/main" id="{C85E443C-4DD1-4D86-847B-28C91B2589A2}"/>
              </a:ext>
            </a:extLst>
          </p:cNvPr>
          <p:cNvSpPr txBox="1"/>
          <p:nvPr/>
        </p:nvSpPr>
        <p:spPr>
          <a:xfrm>
            <a:off x="2683586" y="5720447"/>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275,705</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118" name="下矢印吹き出し 18">
            <a:extLst>
              <a:ext uri="{FF2B5EF4-FFF2-40B4-BE49-F238E27FC236}">
                <a16:creationId xmlns:a16="http://schemas.microsoft.com/office/drawing/2014/main" id="{EC8A1573-3FBB-4D24-A8CC-F7759CEC97BD}"/>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119" name="右矢印 19">
            <a:extLst>
              <a:ext uri="{FF2B5EF4-FFF2-40B4-BE49-F238E27FC236}">
                <a16:creationId xmlns:a16="http://schemas.microsoft.com/office/drawing/2014/main" id="{E83107C9-FE9B-4EF0-91ED-888BB33AC6FF}"/>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0" name="角丸四角形 20">
            <a:extLst>
              <a:ext uri="{FF2B5EF4-FFF2-40B4-BE49-F238E27FC236}">
                <a16:creationId xmlns:a16="http://schemas.microsoft.com/office/drawing/2014/main" id="{D179FAFE-00CC-41FE-BB43-359ADCA80353}"/>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121" name="右矢印 21">
            <a:extLst>
              <a:ext uri="{FF2B5EF4-FFF2-40B4-BE49-F238E27FC236}">
                <a16:creationId xmlns:a16="http://schemas.microsoft.com/office/drawing/2014/main" id="{8F90EC7C-F872-49F3-9643-77629905D38C}"/>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22" name="グループ化 121">
            <a:extLst>
              <a:ext uri="{FF2B5EF4-FFF2-40B4-BE49-F238E27FC236}">
                <a16:creationId xmlns:a16="http://schemas.microsoft.com/office/drawing/2014/main" id="{928F9739-55D6-48E5-9CC5-59083BF4F5BA}"/>
              </a:ext>
            </a:extLst>
          </p:cNvPr>
          <p:cNvGrpSpPr/>
          <p:nvPr/>
        </p:nvGrpSpPr>
        <p:grpSpPr>
          <a:xfrm>
            <a:off x="6226874" y="3726324"/>
            <a:ext cx="2881630" cy="1798828"/>
            <a:chOff x="6207855" y="4365104"/>
            <a:chExt cx="2881630" cy="1798828"/>
          </a:xfrm>
        </p:grpSpPr>
        <p:sp>
          <p:nvSpPr>
            <p:cNvPr id="123" name="雲形吹き出し 22">
              <a:extLst>
                <a:ext uri="{FF2B5EF4-FFF2-40B4-BE49-F238E27FC236}">
                  <a16:creationId xmlns:a16="http://schemas.microsoft.com/office/drawing/2014/main" id="{EFF5F1D9-2F0A-4922-967F-C82E90043269}"/>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124" name="正方形/長方形 123">
              <a:extLst>
                <a:ext uri="{FF2B5EF4-FFF2-40B4-BE49-F238E27FC236}">
                  <a16:creationId xmlns:a16="http://schemas.microsoft.com/office/drawing/2014/main" id="{1572351A-7919-456A-9995-CD2BCA563039}"/>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こらから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125" name="正方形/長方形 124">
            <a:extLst>
              <a:ext uri="{FF2B5EF4-FFF2-40B4-BE49-F238E27FC236}">
                <a16:creationId xmlns:a16="http://schemas.microsoft.com/office/drawing/2014/main" id="{5E736FEB-7AE4-4254-B9E8-11EC366E7464}"/>
              </a:ext>
            </a:extLst>
          </p:cNvPr>
          <p:cNvSpPr/>
          <p:nvPr/>
        </p:nvSpPr>
        <p:spPr>
          <a:xfrm>
            <a:off x="3851920" y="5958572"/>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27</a:t>
            </a:r>
            <a:r>
              <a:rPr lang="ja-JP" altLang="en-US" sz="1000" dirty="0"/>
              <a:t>年家計調査年報より</a:t>
            </a:r>
          </a:p>
        </p:txBody>
      </p:sp>
      <p:sp>
        <p:nvSpPr>
          <p:cNvPr id="2" name="正方形/長方形 1">
            <a:extLst>
              <a:ext uri="{FF2B5EF4-FFF2-40B4-BE49-F238E27FC236}">
                <a16:creationId xmlns:a16="http://schemas.microsoft.com/office/drawing/2014/main" id="{0251EEB8-B770-4256-9A85-EEE1E1EBABAF}"/>
              </a:ext>
            </a:extLst>
          </p:cNvPr>
          <p:cNvSpPr/>
          <p:nvPr/>
        </p:nvSpPr>
        <p:spPr>
          <a:xfrm>
            <a:off x="107504" y="44624"/>
            <a:ext cx="6175088" cy="461665"/>
          </a:xfrm>
          <a:prstGeom prst="rect">
            <a:avLst/>
          </a:prstGeom>
        </p:spPr>
        <p:txBody>
          <a:bodyPr wrap="none">
            <a:spAutoFit/>
          </a:bodyPr>
          <a:lstStyle/>
          <a:p>
            <a:r>
              <a:rPr lang="ja-JP" altLang="en-US" sz="2400" dirty="0"/>
              <a:t>高齢夫婦無職世帯の家計収支 －</a:t>
            </a:r>
            <a:r>
              <a:rPr lang="en-US" altLang="ja-JP" sz="2400" dirty="0"/>
              <a:t>2015</a:t>
            </a:r>
            <a:r>
              <a:rPr lang="ja-JP" altLang="en-US" sz="2400" dirty="0"/>
              <a:t>年－ </a:t>
            </a:r>
          </a:p>
        </p:txBody>
      </p:sp>
    </p:spTree>
    <p:extLst>
      <p:ext uri="{BB962C8B-B14F-4D97-AF65-F5344CB8AC3E}">
        <p14:creationId xmlns:p14="http://schemas.microsoft.com/office/powerpoint/2010/main" val="379162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27584" y="1988840"/>
            <a:ext cx="7344816" cy="646331"/>
          </a:xfrm>
          <a:prstGeom prst="rect">
            <a:avLst/>
          </a:prstGeom>
          <a:noFill/>
        </p:spPr>
        <p:txBody>
          <a:bodyPr wrap="square" rtlCol="0">
            <a:spAutoFit/>
          </a:bodyPr>
          <a:lstStyle/>
          <a:p>
            <a:r>
              <a:rPr kumimoji="1" lang="ja-JP" altLang="en-US" dirty="0"/>
              <a:t>・</a:t>
            </a:r>
            <a:r>
              <a:rPr kumimoji="1" lang="en-US" altLang="ja-JP" dirty="0"/>
              <a:t>2018</a:t>
            </a:r>
            <a:r>
              <a:rPr kumimoji="1" lang="ja-JP" altLang="en-US" dirty="0"/>
              <a:t>年</a:t>
            </a:r>
            <a:endParaRPr kumimoji="1" lang="en-US" altLang="ja-JP" dirty="0"/>
          </a:p>
          <a:p>
            <a:r>
              <a:rPr lang="ja-JP" altLang="en-US" dirty="0"/>
              <a:t>・</a:t>
            </a:r>
            <a:r>
              <a:rPr lang="en-US" altLang="ja-JP" dirty="0"/>
              <a:t>2017</a:t>
            </a:r>
            <a:r>
              <a:rPr lang="ja-JP" altLang="en-US" dirty="0"/>
              <a:t>年</a:t>
            </a:r>
            <a:endParaRPr kumimoji="1" lang="ja-JP" altLang="en-US" dirty="0"/>
          </a:p>
        </p:txBody>
      </p:sp>
    </p:spTree>
    <p:extLst>
      <p:ext uri="{BB962C8B-B14F-4D97-AF65-F5344CB8AC3E}">
        <p14:creationId xmlns:p14="http://schemas.microsoft.com/office/powerpoint/2010/main" val="178691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3591343676"/>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544616"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en-US" altLang="ja-JP" sz="1400" kern="100" dirty="0">
                <a:solidFill>
                  <a:schemeClr val="bg2">
                    <a:lumMod val="25000"/>
                  </a:schemeClr>
                </a:solidFill>
                <a:latin typeface="ＭＳ ゴシック"/>
                <a:ea typeface="ＭＳ 明朝"/>
                <a:cs typeface="Times New Roman"/>
              </a:rPr>
              <a:t>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933056"/>
            <a:ext cx="374441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087918"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006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3191" y="3933056"/>
            <a:ext cx="3814873"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15887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7624</TotalTime>
  <Words>841</Words>
  <Application>Microsoft Office PowerPoint</Application>
  <PresentationFormat>画面に合わせる (4:3)</PresentationFormat>
  <Paragraphs>145</Paragraphs>
  <Slides>8</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～高齢夫婦無職世帯の家計収支～ </vt:lpstr>
      <vt:lpstr>PowerPoint プレゼンテーション</vt:lpstr>
      <vt:lpstr>PowerPoint プレゼンテーション</vt:lpstr>
      <vt:lpstr>PowerPoint プレゼンテーション</vt:lpstr>
      <vt:lpstr>～高齢無職世帯の家計収支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TIM</dc:creator>
  <cp:lastModifiedBy>Naoko Fuchigami</cp:lastModifiedBy>
  <cp:revision>416</cp:revision>
  <cp:lastPrinted>2019-06-12T05:47:03Z</cp:lastPrinted>
  <dcterms:created xsi:type="dcterms:W3CDTF">2011-03-03T05:44:47Z</dcterms:created>
  <dcterms:modified xsi:type="dcterms:W3CDTF">2019-06-12T05:56:12Z</dcterms:modified>
</cp:coreProperties>
</file>