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9" r:id="rId4"/>
    <p:sldId id="270" r:id="rId5"/>
    <p:sldId id="271" r:id="rId6"/>
    <p:sldId id="265" r:id="rId7"/>
    <p:sldId id="267" r:id="rId8"/>
    <p:sldId id="272" r:id="rId9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186" y="-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dirty="0"/>
              <a:t>企業型の加入者数の推移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326099821076742"/>
          <c:y val="0.10230379905583474"/>
          <c:w val="0.88259222902177015"/>
          <c:h val="0.7655467469296712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1"/>
              <c:layout>
                <c:manualLayout>
                  <c:x val="5.9341588697126735E-3"/>
                  <c:y val="-3.1350040635783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72-4A69-ACC4-076B84FD7CA1}"/>
                </c:ext>
              </c:extLst>
            </c:dLbl>
            <c:dLbl>
              <c:idx val="12"/>
              <c:layout>
                <c:manualLayout>
                  <c:x val="1.7022519033293082E-3"/>
                  <c:y val="-4.804757273361134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72-4A69-ACC4-076B84FD7CA1}"/>
                </c:ext>
              </c:extLst>
            </c:dLbl>
            <c:dLbl>
              <c:idx val="13"/>
              <c:layout>
                <c:manualLayout>
                  <c:x val="2.7903540736816074E-3"/>
                  <c:y val="-4.58979175826371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72-4A69-ACC4-076B84FD7CA1}"/>
                </c:ext>
              </c:extLst>
            </c:dLbl>
            <c:dLbl>
              <c:idx val="14"/>
              <c:layout>
                <c:manualLayout>
                  <c:x val="8.9102051423713602E-4"/>
                  <c:y val="-5.725124460965221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72-4A69-ACC4-076B84FD7CA1}"/>
                </c:ext>
              </c:extLst>
            </c:dLbl>
            <c:dLbl>
              <c:idx val="15"/>
              <c:layout>
                <c:manualLayout>
                  <c:x val="-2.2508336012897146E-4"/>
                  <c:y val="-9.4232916316932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72-4A69-ACC4-076B84FD7CA1}"/>
                </c:ext>
              </c:extLst>
            </c:dLbl>
            <c:dLbl>
              <c:idx val="16"/>
              <c:layout>
                <c:manualLayout>
                  <c:x val="5.5940482850057481E-3"/>
                  <c:y val="-8.92530565658988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72-4A69-ACC4-076B84FD7CA1}"/>
                </c:ext>
              </c:extLst>
            </c:dLbl>
            <c:dLbl>
              <c:idx val="17"/>
              <c:layout>
                <c:manualLayout>
                  <c:x val="7.9914975500070397E-4"/>
                  <c:y val="-7.82230393789608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72-4A69-ACC4-076B84FD7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企業型!$B$2:$S$2</c:f>
              <c:numCache>
                <c:formatCode>0.0_ "万""人"</c:formatCode>
                <c:ptCount val="18"/>
                <c:pt idx="0">
                  <c:v>8.8000000000000007</c:v>
                </c:pt>
                <c:pt idx="1">
                  <c:v>32.5</c:v>
                </c:pt>
                <c:pt idx="2">
                  <c:v>70.8</c:v>
                </c:pt>
                <c:pt idx="3">
                  <c:v>125.5</c:v>
                </c:pt>
                <c:pt idx="4">
                  <c:v>173.3</c:v>
                </c:pt>
                <c:pt idx="5">
                  <c:v>218.8</c:v>
                </c:pt>
                <c:pt idx="6">
                  <c:v>271.2</c:v>
                </c:pt>
                <c:pt idx="7">
                  <c:v>310.89999999999998</c:v>
                </c:pt>
                <c:pt idx="8">
                  <c:v>340.5</c:v>
                </c:pt>
                <c:pt idx="9">
                  <c:v>371.3</c:v>
                </c:pt>
                <c:pt idx="10">
                  <c:v>421.9</c:v>
                </c:pt>
                <c:pt idx="11">
                  <c:v>439.5</c:v>
                </c:pt>
                <c:pt idx="12">
                  <c:v>464.2</c:v>
                </c:pt>
                <c:pt idx="13">
                  <c:v>505.2</c:v>
                </c:pt>
                <c:pt idx="14">
                  <c:v>548.20000000000005</c:v>
                </c:pt>
                <c:pt idx="15">
                  <c:v>591.4</c:v>
                </c:pt>
                <c:pt idx="16">
                  <c:v>648.1</c:v>
                </c:pt>
                <c:pt idx="17">
                  <c:v>691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C72-4A69-ACC4-076B84FD7CA1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72-4A69-ACC4-076B84FD7CA1}"/>
                </c:ext>
              </c:extLst>
            </c:dLbl>
            <c:dLbl>
              <c:idx val="11"/>
              <c:layout>
                <c:manualLayout>
                  <c:x val="1.7683233397663839E-3"/>
                  <c:y val="-1.6732527723374763E-2"/>
                </c:manualLayout>
              </c:layout>
              <c:tx>
                <c:rich>
                  <a:bodyPr/>
                  <a:lstStyle/>
                  <a:p>
                    <a:fld id="{B9671474-E1FC-4606-9F07-40E21F9FFC5A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C72-4A69-ACC4-076B84FD7CA1}"/>
                </c:ext>
              </c:extLst>
            </c:dLbl>
            <c:dLbl>
              <c:idx val="12"/>
              <c:layout>
                <c:manualLayout>
                  <c:x val="2.9075836794742477E-3"/>
                  <c:y val="-1.6132805734308635E-2"/>
                </c:manualLayout>
              </c:layout>
              <c:tx>
                <c:rich>
                  <a:bodyPr/>
                  <a:lstStyle/>
                  <a:p>
                    <a:fld id="{784D5BF9-E77F-4F4F-B831-E7F074B74428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C72-4A69-ACC4-076B84FD7CA1}"/>
                </c:ext>
              </c:extLst>
            </c:dLbl>
            <c:dLbl>
              <c:idx val="13"/>
              <c:layout>
                <c:manualLayout>
                  <c:x val="2.77657345979616E-3"/>
                  <c:y val="1.2916405753848883E-3"/>
                </c:manualLayout>
              </c:layout>
              <c:tx>
                <c:rich>
                  <a:bodyPr/>
                  <a:lstStyle/>
                  <a:p>
                    <a:fld id="{73F718E2-F9EF-483D-9A81-04FDA3279521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C72-4A69-ACC4-076B84FD7CA1}"/>
                </c:ext>
              </c:extLst>
            </c:dLbl>
            <c:dLbl>
              <c:idx val="14"/>
              <c:layout>
                <c:manualLayout>
                  <c:x val="-9.301599746789085E-4"/>
                  <c:y val="1.1904197254531E-2"/>
                </c:manualLayout>
              </c:layout>
              <c:tx>
                <c:rich>
                  <a:bodyPr/>
                  <a:lstStyle/>
                  <a:p>
                    <a:fld id="{092AD326-CD6E-49CC-937F-C20A39C7D4D5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4C72-4A69-ACC4-076B84FD7CA1}"/>
                </c:ext>
              </c:extLst>
            </c:dLbl>
            <c:dLbl>
              <c:idx val="15"/>
              <c:layout>
                <c:manualLayout>
                  <c:x val="0"/>
                  <c:y val="1.2758234572214309E-2"/>
                </c:manualLayout>
              </c:layout>
              <c:tx>
                <c:rich>
                  <a:bodyPr/>
                  <a:lstStyle/>
                  <a:p>
                    <a:fld id="{15FAFC20-45C4-47B2-B82D-22B6DDBA0F92}" type="VALUE">
                      <a:rPr lang="ja-JP" altLang="en-US" smtClean="0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4C72-4A69-ACC4-076B84FD7CA1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9C6E35F7-00D7-4F97-9DCA-CFDC14829210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4C72-4A69-ACC4-076B84FD7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企業型!$B$4:$R$4</c:f>
              <c:numCache>
                <c:formatCode>0.0_ "万""人""増"</c:formatCode>
                <c:ptCount val="17"/>
                <c:pt idx="0">
                  <c:v>8.8000000000000007</c:v>
                </c:pt>
                <c:pt idx="1">
                  <c:v>23.7</c:v>
                </c:pt>
                <c:pt idx="2">
                  <c:v>38.299999999999997</c:v>
                </c:pt>
                <c:pt idx="3">
                  <c:v>54.7</c:v>
                </c:pt>
                <c:pt idx="4">
                  <c:v>47.800000000000011</c:v>
                </c:pt>
                <c:pt idx="5">
                  <c:v>45.5</c:v>
                </c:pt>
                <c:pt idx="6">
                  <c:v>52.399999999999977</c:v>
                </c:pt>
                <c:pt idx="7">
                  <c:v>39.699999999999989</c:v>
                </c:pt>
                <c:pt idx="8">
                  <c:v>29.600000000000023</c:v>
                </c:pt>
                <c:pt idx="9">
                  <c:v>30.800000000000011</c:v>
                </c:pt>
                <c:pt idx="10">
                  <c:v>50.599999999999966</c:v>
                </c:pt>
                <c:pt idx="11">
                  <c:v>17.600000000000023</c:v>
                </c:pt>
                <c:pt idx="12">
                  <c:v>24.699999999999989</c:v>
                </c:pt>
                <c:pt idx="13">
                  <c:v>41</c:v>
                </c:pt>
                <c:pt idx="14">
                  <c:v>43.000000000000057</c:v>
                </c:pt>
                <c:pt idx="15">
                  <c:v>43.199999999999932</c:v>
                </c:pt>
                <c:pt idx="16">
                  <c:v>56.700000000000045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72-4A69-ACC4-076B84FD7CA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/>
              <a:t>個人型加入者数の推移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個人型!$A$3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1.6624048148563133E-6"/>
                  <c:y val="-1.026784585766438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個人型!$B$3:$S$3</c:f>
              <c:numCache>
                <c:formatCode>0</c:formatCode>
                <c:ptCount val="18"/>
                <c:pt idx="15">
                  <c:v>85075</c:v>
                </c:pt>
                <c:pt idx="16" formatCode="General">
                  <c:v>120144</c:v>
                </c:pt>
                <c:pt idx="17" formatCode="General">
                  <c:v>148326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57-455D-A424-7EE6252C268D}"/>
            </c:ext>
          </c:extLst>
        </c:ser>
        <c:ser>
          <c:idx val="2"/>
          <c:order val="1"/>
          <c:tx>
            <c:strRef>
              <c:f>個人型!$A$4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個人型!$B$4:$S$4</c:f>
              <c:numCache>
                <c:formatCode>0</c:formatCode>
                <c:ptCount val="18"/>
                <c:pt idx="15">
                  <c:v>339649</c:v>
                </c:pt>
                <c:pt idx="16" formatCode="General">
                  <c:v>710381</c:v>
                </c:pt>
                <c:pt idx="17" formatCode="General">
                  <c:v>1024319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57-455D-A424-7EE6252C268D}"/>
            </c:ext>
          </c:extLst>
        </c:ser>
        <c:ser>
          <c:idx val="3"/>
          <c:order val="2"/>
          <c:tx>
            <c:strRef>
              <c:f>個人型!$A$5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-3.9804669264203937E-3"/>
                  <c:y val="-6.064043055825556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個人型!$B$5:$S$5</c:f>
              <c:numCache>
                <c:formatCode>0</c:formatCode>
                <c:ptCount val="18"/>
                <c:pt idx="15">
                  <c:v>6205</c:v>
                </c:pt>
                <c:pt idx="16" formatCode="General">
                  <c:v>23198</c:v>
                </c:pt>
                <c:pt idx="17" formatCode="General">
                  <c:v>37392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57-455D-A424-7EE6252C268D}"/>
            </c:ext>
          </c:extLst>
        </c:ser>
        <c:ser>
          <c:idx val="0"/>
          <c:order val="3"/>
          <c:tx>
            <c:strRef>
              <c:f>個人型!$A$2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solidFill>
              <a:srgbClr val="0066FF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257-455D-A424-7EE6252C268D}"/>
              </c:ext>
            </c:extLst>
          </c:dPt>
          <c:dPt>
            <c:idx val="1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4257-455D-A424-7EE6252C268D}"/>
              </c:ext>
            </c:extLst>
          </c:dPt>
          <c:dPt>
            <c:idx val="17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4257-455D-A424-7EE6252C268D}"/>
              </c:ext>
            </c:extLst>
          </c:dPt>
          <c:dLbls>
            <c:dLbl>
              <c:idx val="1"/>
              <c:layout>
                <c:manualLayout>
                  <c:x val="0"/>
                  <c:y val="-2.800353947098888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257-455D-A424-7EE6252C268D}"/>
                </c:ext>
              </c:extLst>
            </c:dLbl>
            <c:dLbl>
              <c:idx val="2"/>
              <c:layout>
                <c:manualLayout>
                  <c:x val="4.2225082297350364E-3"/>
                  <c:y val="-3.0803893418087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257-455D-A424-7EE6252C268D}"/>
                </c:ext>
              </c:extLst>
            </c:dLbl>
            <c:dLbl>
              <c:idx val="3"/>
              <c:layout>
                <c:manualLayout>
                  <c:x val="2.8150054864900238E-3"/>
                  <c:y val="-3.36042473651866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257-455D-A424-7EE6252C268D}"/>
                </c:ext>
              </c:extLst>
            </c:dLbl>
            <c:dLbl>
              <c:idx val="4"/>
              <c:layout>
                <c:manualLayout>
                  <c:x val="-1.4075027432450119E-3"/>
                  <c:y val="-3.64046013122855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257-455D-A424-7EE6252C268D}"/>
                </c:ext>
              </c:extLst>
            </c:dLbl>
            <c:dLbl>
              <c:idx val="5"/>
              <c:layout>
                <c:manualLayout>
                  <c:x val="0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257-455D-A424-7EE6252C268D}"/>
                </c:ext>
              </c:extLst>
            </c:dLbl>
            <c:dLbl>
              <c:idx val="6"/>
              <c:layout>
                <c:manualLayout>
                  <c:x val="0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257-455D-A424-7EE6252C268D}"/>
                </c:ext>
              </c:extLst>
            </c:dLbl>
            <c:dLbl>
              <c:idx val="7"/>
              <c:layout>
                <c:manualLayout>
                  <c:x val="0"/>
                  <c:y val="-4.20053092064834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257-455D-A424-7EE6252C268D}"/>
                </c:ext>
              </c:extLst>
            </c:dLbl>
            <c:dLbl>
              <c:idx val="8"/>
              <c:layout>
                <c:manualLayout>
                  <c:x val="1.4075027432450119E-3"/>
                  <c:y val="-3.92049552593844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257-455D-A424-7EE6252C268D}"/>
                </c:ext>
              </c:extLst>
            </c:dLbl>
            <c:dLbl>
              <c:idx val="9"/>
              <c:layout>
                <c:manualLayout>
                  <c:x val="0"/>
                  <c:y val="-3.0803893418087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257-455D-A424-7EE6252C268D}"/>
                </c:ext>
              </c:extLst>
            </c:dLbl>
            <c:dLbl>
              <c:idx val="10"/>
              <c:layout>
                <c:manualLayout>
                  <c:x val="1.4075027432450119E-3"/>
                  <c:y val="-3.36042473651867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257-455D-A424-7EE6252C268D}"/>
                </c:ext>
              </c:extLst>
            </c:dLbl>
            <c:dLbl>
              <c:idx val="11"/>
              <c:layout>
                <c:manualLayout>
                  <c:x val="1.4075027432449087E-3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257-455D-A424-7EE6252C268D}"/>
                </c:ext>
              </c:extLst>
            </c:dLbl>
            <c:dLbl>
              <c:idx val="12"/>
              <c:layout>
                <c:manualLayout>
                  <c:x val="-1.4075027432450119E-3"/>
                  <c:y val="-4.48056631535823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257-455D-A424-7EE6252C268D}"/>
                </c:ext>
              </c:extLst>
            </c:dLbl>
            <c:dLbl>
              <c:idx val="13"/>
              <c:layout>
                <c:manualLayout>
                  <c:x val="-1.4075027432451151E-3"/>
                  <c:y val="-5.35890725337977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257-455D-A424-7EE6252C268D}"/>
                </c:ext>
              </c:extLst>
            </c:dLbl>
            <c:dLbl>
              <c:idx val="14"/>
              <c:layout>
                <c:manualLayout>
                  <c:x val="-9.7062275790087604E-4"/>
                  <c:y val="-6.04031936383015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257-455D-A424-7EE6252C268D}"/>
                </c:ext>
              </c:extLst>
            </c:dLbl>
            <c:dLbl>
              <c:idx val="15"/>
              <c:layout>
                <c:manualLayout>
                  <c:x val="-4.385867209541686E-3"/>
                  <c:y val="-5.257388910289669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257-455D-A424-7EE6252C268D}"/>
                </c:ext>
              </c:extLst>
            </c:dLbl>
            <c:dLbl>
              <c:idx val="16"/>
              <c:layout>
                <c:manualLayout>
                  <c:x val="-1.4075027432451151E-3"/>
                  <c:y val="5.04063710477799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257-455D-A424-7EE6252C268D}"/>
                </c:ext>
              </c:extLst>
            </c:dLbl>
            <c:dLbl>
              <c:idx val="17"/>
              <c:layout>
                <c:manualLayout>
                  <c:x val="0"/>
                  <c:y val="8.40106184129666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個人型!$B$2:$S$2</c:f>
              <c:numCache>
                <c:formatCode>0_ </c:formatCode>
                <c:ptCount val="18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853723</c:v>
                </c:pt>
                <c:pt idx="17" formatCode="General">
                  <c:v>1210037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4257-455D-A424-7EE6252C2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176400"/>
        <c:axId val="634177384"/>
      </c:barChart>
      <c:catAx>
        <c:axId val="63417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7384"/>
        <c:crosses val="autoZero"/>
        <c:auto val="1"/>
        <c:lblAlgn val="ctr"/>
        <c:lblOffset val="100"/>
        <c:noMultiLvlLbl val="1"/>
      </c:catAx>
      <c:valAx>
        <c:axId val="63417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850168456269675E-2"/>
          <c:y val="4.1868320038210449E-2"/>
          <c:w val="0.91396887280981765"/>
          <c:h val="0.753837802668722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事業主数の推移!$A$2:$B$2</c:f>
              <c:strCache>
                <c:ptCount val="2"/>
                <c:pt idx="0">
                  <c:v>企業型年金実施事業主数の推移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414414414414415E-3"/>
                  <c:y val="-7.0707070707070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7BB-4BF8-804A-D99A62C50A90}"/>
                </c:ext>
              </c:extLst>
            </c:dLbl>
            <c:dLbl>
              <c:idx val="2"/>
              <c:layout>
                <c:manualLayout>
                  <c:x val="0"/>
                  <c:y val="-8.5858585858585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7BB-4BF8-804A-D99A62C50A90}"/>
                </c:ext>
              </c:extLst>
            </c:dLbl>
            <c:dLbl>
              <c:idx val="3"/>
              <c:layout>
                <c:manualLayout>
                  <c:x val="1.4414414414413886E-3"/>
                  <c:y val="-9.3434343434343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BB-4BF8-804A-D99A62C50A90}"/>
                </c:ext>
              </c:extLst>
            </c:dLbl>
            <c:dLbl>
              <c:idx val="4"/>
              <c:layout>
                <c:manualLayout>
                  <c:x val="0"/>
                  <c:y val="-0.113636363636363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BB-4BF8-804A-D99A62C50A90}"/>
                </c:ext>
              </c:extLst>
            </c:dLbl>
            <c:dLbl>
              <c:idx val="5"/>
              <c:layout>
                <c:manualLayout>
                  <c:x val="-5.2852242299239751E-17"/>
                  <c:y val="-0.143939393939394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BB-4BF8-804A-D99A62C50A90}"/>
                </c:ext>
              </c:extLst>
            </c:dLbl>
            <c:dLbl>
              <c:idx val="6"/>
              <c:layout>
                <c:manualLayout>
                  <c:x val="1.4414414414414415E-3"/>
                  <c:y val="-0.150252525252525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4.30935337628250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7BB-4BF8-804A-D99A62C50A90}"/>
                </c:ext>
              </c:extLst>
            </c:dLbl>
            <c:dLbl>
              <c:idx val="7"/>
              <c:layout>
                <c:manualLayout>
                  <c:x val="2.8828828828829358E-3"/>
                  <c:y val="-0.17929292929292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BB-4BF8-804A-D99A62C50A90}"/>
                </c:ext>
              </c:extLst>
            </c:dLbl>
            <c:dLbl>
              <c:idx val="8"/>
              <c:layout>
                <c:manualLayout>
                  <c:x val="0"/>
                  <c:y val="-0.212121212121212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BB-4BF8-804A-D99A62C50A90}"/>
                </c:ext>
              </c:extLst>
            </c:dLbl>
            <c:dLbl>
              <c:idx val="9"/>
              <c:layout>
                <c:manualLayout>
                  <c:x val="1.4414414414414415E-3"/>
                  <c:y val="-0.227272727272727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BB-4BF8-804A-D99A62C50A90}"/>
                </c:ext>
              </c:extLst>
            </c:dLbl>
            <c:dLbl>
              <c:idx val="10"/>
              <c:layout>
                <c:manualLayout>
                  <c:x val="2.8828828828827771E-3"/>
                  <c:y val="-0.23737373737373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BB-4BF8-804A-D99A62C50A90}"/>
                </c:ext>
              </c:extLst>
            </c:dLbl>
            <c:dLbl>
              <c:idx val="11"/>
              <c:layout>
                <c:manualLayout>
                  <c:x val="2.8828828828828829E-3"/>
                  <c:y val="-0.26767676767676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BB-4BF8-804A-D99A62C50A90}"/>
                </c:ext>
              </c:extLst>
            </c:dLbl>
            <c:dLbl>
              <c:idx val="12"/>
              <c:layout>
                <c:manualLayout>
                  <c:x val="-1.057044845984795E-16"/>
                  <c:y val="-0.29040404040404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7BB-4BF8-804A-D99A62C50A90}"/>
                </c:ext>
              </c:extLst>
            </c:dLbl>
            <c:dLbl>
              <c:idx val="13"/>
              <c:layout>
                <c:manualLayout>
                  <c:x val="-3.6068003892283981E-3"/>
                  <c:y val="-0.3130117703534687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283729323950345E-2"/>
                      <c:h val="6.08898454018202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37BB-4BF8-804A-D99A62C50A90}"/>
                </c:ext>
              </c:extLst>
            </c:dLbl>
            <c:dLbl>
              <c:idx val="14"/>
              <c:layout>
                <c:manualLayout>
                  <c:x val="-1.057044845984795E-16"/>
                  <c:y val="-0.351010101010101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7BB-4BF8-804A-D99A62C50A90}"/>
                </c:ext>
              </c:extLst>
            </c:dLbl>
            <c:dLbl>
              <c:idx val="15"/>
              <c:layout>
                <c:manualLayout>
                  <c:x val="4.3243243243243244E-3"/>
                  <c:y val="-0.368686868686868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7BB-4BF8-804A-D99A62C50A90}"/>
                </c:ext>
              </c:extLst>
            </c:dLbl>
            <c:dLbl>
              <c:idx val="16"/>
              <c:layout>
                <c:manualLayout>
                  <c:x val="-4.5939578148586346E-3"/>
                  <c:y val="-0.410142556359990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7BB-4BF8-804A-D99A62C50A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事業主数の推移!$C$1:$S$1</c:f>
              <c:strCache>
                <c:ptCount val="17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  <c:pt idx="16">
                  <c:v>2019年4月末</c:v>
                </c:pt>
              </c:strCache>
            </c:strRef>
          </c:cat>
          <c:val>
            <c:numRef>
              <c:f>事業主数の推移!$C$2:$S$2</c:f>
              <c:numCache>
                <c:formatCode>0_ "社"</c:formatCode>
                <c:ptCount val="17"/>
                <c:pt idx="0">
                  <c:v>1522</c:v>
                </c:pt>
                <c:pt idx="1">
                  <c:v>2379</c:v>
                </c:pt>
                <c:pt idx="2">
                  <c:v>4350</c:v>
                </c:pt>
                <c:pt idx="3">
                  <c:v>6664</c:v>
                </c:pt>
                <c:pt idx="4">
                  <c:v>8667</c:v>
                </c:pt>
                <c:pt idx="5">
                  <c:v>10334</c:v>
                </c:pt>
                <c:pt idx="6">
                  <c:v>11706</c:v>
                </c:pt>
                <c:pt idx="7">
                  <c:v>12902</c:v>
                </c:pt>
                <c:pt idx="8">
                  <c:v>14628</c:v>
                </c:pt>
                <c:pt idx="9">
                  <c:v>16440</c:v>
                </c:pt>
                <c:pt idx="10">
                  <c:v>17328</c:v>
                </c:pt>
                <c:pt idx="11">
                  <c:v>18393</c:v>
                </c:pt>
                <c:pt idx="12">
                  <c:v>19832</c:v>
                </c:pt>
                <c:pt idx="13">
                  <c:v>22574</c:v>
                </c:pt>
                <c:pt idx="14">
                  <c:v>26228</c:v>
                </c:pt>
                <c:pt idx="15">
                  <c:v>30312</c:v>
                </c:pt>
                <c:pt idx="16">
                  <c:v>33392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7BB-4BF8-804A-D99A62C50A90}"/>
            </c:ext>
          </c:extLst>
        </c:ser>
        <c:ser>
          <c:idx val="1"/>
          <c:order val="1"/>
          <c:tx>
            <c:strRef>
              <c:f>事業主数の推移!$A$3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42CCB2EA-30D6-4C58-AB5B-835DFEAF1AF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37BB-4BF8-804A-D99A62C50A90}"/>
                </c:ext>
              </c:extLst>
            </c:dLbl>
            <c:dLbl>
              <c:idx val="2"/>
              <c:layout>
                <c:manualLayout>
                  <c:x val="-2.6426121149619876E-17"/>
                  <c:y val="2.5252525252525252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37BB-4BF8-804A-D99A62C50A90}"/>
                </c:ext>
              </c:extLst>
            </c:dLbl>
            <c:dLbl>
              <c:idx val="3"/>
              <c:layout>
                <c:manualLayout>
                  <c:x val="-5.2852242299239751E-17"/>
                  <c:y val="4.5454545454545359E-2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37BB-4BF8-804A-D99A62C50A90}"/>
                </c:ext>
              </c:extLst>
            </c:dLbl>
            <c:dLbl>
              <c:idx val="4"/>
              <c:layout>
                <c:manualLayout>
                  <c:x val="0"/>
                  <c:y val="5.0505050505050504E-2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37BB-4BF8-804A-D99A62C50A90}"/>
                </c:ext>
              </c:extLst>
            </c:dLbl>
            <c:dLbl>
              <c:idx val="5"/>
              <c:layout>
                <c:manualLayout>
                  <c:x val="0"/>
                  <c:y val="3.5353535353535262E-2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7BB-4BF8-804A-D99A62C50A90}"/>
                </c:ext>
              </c:extLst>
            </c:dLbl>
            <c:dLbl>
              <c:idx val="6"/>
              <c:layout>
                <c:manualLayout>
                  <c:x val="1.4414414414413886E-3"/>
                  <c:y val="3.0303030303030304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7BB-4BF8-804A-D99A62C50A90}"/>
                </c:ext>
              </c:extLst>
            </c:dLbl>
            <c:dLbl>
              <c:idx val="7"/>
              <c:layout>
                <c:manualLayout>
                  <c:x val="0"/>
                  <c:y val="1.0101010101010008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37BB-4BF8-804A-D99A62C50A90}"/>
                </c:ext>
              </c:extLst>
            </c:dLbl>
            <c:dLbl>
              <c:idx val="8"/>
              <c:layout>
                <c:manualLayout>
                  <c:x val="-1.057044845984795E-16"/>
                  <c:y val="7.5757575757574832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37BB-4BF8-804A-D99A62C50A90}"/>
                </c:ext>
              </c:extLst>
            </c:dLbl>
            <c:dLbl>
              <c:idx val="9"/>
              <c:layout>
                <c:manualLayout>
                  <c:x val="1.4414414414414415E-3"/>
                  <c:y val="1.5151515151515152E-2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37BB-4BF8-804A-D99A62C50A90}"/>
                </c:ext>
              </c:extLst>
            </c:dLbl>
            <c:dLbl>
              <c:idx val="10"/>
              <c:layout>
                <c:manualLayout>
                  <c:x val="1.4414414414413356E-3"/>
                  <c:y val="2.5252525252525714E-3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37BB-4BF8-804A-D99A62C50A90}"/>
                </c:ext>
              </c:extLst>
            </c:dLbl>
            <c:dLbl>
              <c:idx val="11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37BB-4BF8-804A-D99A62C50A90}"/>
                </c:ext>
              </c:extLst>
            </c:dLbl>
            <c:dLbl>
              <c:idx val="12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37BB-4BF8-804A-D99A62C50A90}"/>
                </c:ext>
              </c:extLst>
            </c:dLbl>
            <c:dLbl>
              <c:idx val="13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37BB-4BF8-804A-D99A62C50A90}"/>
                </c:ext>
              </c:extLst>
            </c:dLbl>
            <c:dLbl>
              <c:idx val="14"/>
              <c:layout>
                <c:manualLayout>
                  <c:x val="4.325049002724575E-3"/>
                  <c:y val="1.2357231424870064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37BB-4BF8-804A-D99A62C50A90}"/>
                </c:ext>
              </c:extLst>
            </c:dLbl>
            <c:dLbl>
              <c:idx val="15"/>
              <c:layout>
                <c:manualLayout>
                  <c:x val="0"/>
                  <c:y val="3.030303030303028E-2"/>
                </c:manualLayout>
              </c:layout>
              <c:tx>
                <c:rich>
                  <a:bodyPr/>
                  <a:lstStyle/>
                  <a:p>
                    <a:fld id="{D3A58625-1B1A-41F9-BE37-CE4AE2B4DAAC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37BB-4BF8-804A-D99A62C50A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事業主数の推移!$C$1:$S$1</c:f>
              <c:strCache>
                <c:ptCount val="17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  <c:pt idx="16">
                  <c:v>2019年4月末</c:v>
                </c:pt>
              </c:strCache>
            </c:strRef>
          </c:cat>
          <c:val>
            <c:numRef>
              <c:f>事業主数の推移!$C$3:$R$3</c:f>
              <c:numCache>
                <c:formatCode>0_ "社"</c:formatCode>
                <c:ptCount val="16"/>
                <c:pt idx="1">
                  <c:v>857</c:v>
                </c:pt>
                <c:pt idx="2">
                  <c:v>1971</c:v>
                </c:pt>
                <c:pt idx="3">
                  <c:v>2314</c:v>
                </c:pt>
                <c:pt idx="4">
                  <c:v>2003</c:v>
                </c:pt>
                <c:pt idx="5">
                  <c:v>1667</c:v>
                </c:pt>
                <c:pt idx="6">
                  <c:v>1372</c:v>
                </c:pt>
                <c:pt idx="7">
                  <c:v>1196</c:v>
                </c:pt>
                <c:pt idx="8">
                  <c:v>1726</c:v>
                </c:pt>
                <c:pt idx="9">
                  <c:v>1812</c:v>
                </c:pt>
                <c:pt idx="10">
                  <c:v>888</c:v>
                </c:pt>
                <c:pt idx="11">
                  <c:v>1065</c:v>
                </c:pt>
                <c:pt idx="12">
                  <c:v>1439</c:v>
                </c:pt>
                <c:pt idx="13">
                  <c:v>2742</c:v>
                </c:pt>
                <c:pt idx="14">
                  <c:v>3654</c:v>
                </c:pt>
                <c:pt idx="15">
                  <c:v>4084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37BB-4BF8-804A-D99A62C50A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社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9351717464924836E-3"/>
                  <c:y val="-3.4391534391534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D29-4A6D-96D5-583D1A7B6D0C}"/>
                </c:ext>
              </c:extLst>
            </c:dLbl>
            <c:dLbl>
              <c:idx val="2"/>
              <c:layout>
                <c:manualLayout>
                  <c:x val="0"/>
                  <c:y val="-6.6137566137566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29-4A6D-96D5-583D1A7B6D0C}"/>
                </c:ext>
              </c:extLst>
            </c:dLbl>
            <c:dLbl>
              <c:idx val="3"/>
              <c:layout>
                <c:manualLayout>
                  <c:x val="1.9351717464925011E-3"/>
                  <c:y val="-9.2592592592592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29-4A6D-96D5-583D1A7B6D0C}"/>
                </c:ext>
              </c:extLst>
            </c:dLbl>
            <c:dLbl>
              <c:idx val="4"/>
              <c:layout>
                <c:manualLayout>
                  <c:x val="1.9351717464924658E-3"/>
                  <c:y val="-0.119047619047619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29-4A6D-96D5-583D1A7B6D0C}"/>
                </c:ext>
              </c:extLst>
            </c:dLbl>
            <c:dLbl>
              <c:idx val="5"/>
              <c:layout>
                <c:manualLayout>
                  <c:x val="1.9351717464925011E-3"/>
                  <c:y val="-0.14550264550264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D29-4A6D-96D5-583D1A7B6D0C}"/>
                </c:ext>
              </c:extLst>
            </c:dLbl>
            <c:dLbl>
              <c:idx val="6"/>
              <c:layout>
                <c:manualLayout>
                  <c:x val="1.9351717464925011E-3"/>
                  <c:y val="-0.174603174603174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29-4A6D-96D5-583D1A7B6D0C}"/>
                </c:ext>
              </c:extLst>
            </c:dLbl>
            <c:dLbl>
              <c:idx val="7"/>
              <c:layout>
                <c:manualLayout>
                  <c:x val="1.9351717464925011E-3"/>
                  <c:y val="-0.206349206349206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D29-4A6D-96D5-583D1A7B6D0C}"/>
                </c:ext>
              </c:extLst>
            </c:dLbl>
            <c:dLbl>
              <c:idx val="8"/>
              <c:layout>
                <c:manualLayout>
                  <c:x val="0"/>
                  <c:y val="-0.238095238095238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29-4A6D-96D5-583D1A7B6D0C}"/>
                </c:ext>
              </c:extLst>
            </c:dLbl>
            <c:dLbl>
              <c:idx val="9"/>
              <c:layout>
                <c:manualLayout>
                  <c:x val="3.8703434929850023E-3"/>
                  <c:y val="-0.26190476190476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D29-4A6D-96D5-583D1A7B6D0C}"/>
                </c:ext>
              </c:extLst>
            </c:dLbl>
            <c:dLbl>
              <c:idx val="10"/>
              <c:layout>
                <c:manualLayout>
                  <c:x val="-7.0955477687658595E-17"/>
                  <c:y val="-0.29100529100529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29-4A6D-96D5-583D1A7B6D0C}"/>
                </c:ext>
              </c:extLst>
            </c:dLbl>
            <c:dLbl>
              <c:idx val="11"/>
              <c:layout>
                <c:manualLayout>
                  <c:x val="-2.4844722927052664E-3"/>
                  <c:y val="-0.3279510104340405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776403362488711E-2"/>
                      <c:h val="0.175061673325317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3D29-4A6D-96D5-583D1A7B6D0C}"/>
                </c:ext>
              </c:extLst>
            </c:dLbl>
            <c:dLbl>
              <c:idx val="12"/>
              <c:layout>
                <c:manualLayout>
                  <c:x val="-1.9351717464925011E-3"/>
                  <c:y val="-0.26190476190476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D29-4A6D-96D5-583D1A7B6D0C}"/>
                </c:ext>
              </c:extLst>
            </c:dLbl>
            <c:dLbl>
              <c:idx val="13"/>
              <c:layout>
                <c:manualLayout>
                  <c:x val="-3.8703434929851445E-3"/>
                  <c:y val="-0.301587301587301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D29-4A6D-96D5-583D1A7B6D0C}"/>
                </c:ext>
              </c:extLst>
            </c:dLbl>
            <c:dLbl>
              <c:idx val="14"/>
              <c:layout>
                <c:manualLayout>
                  <c:x val="0"/>
                  <c:y val="-0.341269841269841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D29-4A6D-96D5-583D1A7B6D0C}"/>
                </c:ext>
              </c:extLst>
            </c:dLbl>
            <c:dLbl>
              <c:idx val="15"/>
              <c:layout>
                <c:manualLayout>
                  <c:x val="3.8703434929848604E-3"/>
                  <c:y val="-0.362433862433862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D29-4A6D-96D5-583D1A7B6D0C}"/>
                </c:ext>
              </c:extLst>
            </c:dLbl>
            <c:dLbl>
              <c:idx val="16"/>
              <c:layout>
                <c:manualLayout>
                  <c:x val="0"/>
                  <c:y val="-0.407407407407407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D29-4A6D-96D5-583D1A7B6D0C}"/>
                </c:ext>
              </c:extLst>
            </c:dLbl>
            <c:dLbl>
              <c:idx val="17"/>
              <c:layout>
                <c:manualLayout>
                  <c:x val="5.8055152394775036E-3"/>
                  <c:y val="-0.428571428571428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D29-4A6D-96D5-583D1A7B6D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2019年4月末</c:v>
                </c:pt>
              </c:strCache>
            </c:strRef>
          </c:cat>
          <c:val>
            <c:numRef>
              <c:f>承認規約数!$B$2:$S$2</c:f>
              <c:numCache>
                <c:formatCode>0_ "件"</c:formatCode>
                <c:ptCount val="18"/>
                <c:pt idx="0">
                  <c:v>70</c:v>
                </c:pt>
                <c:pt idx="1">
                  <c:v>361</c:v>
                </c:pt>
                <c:pt idx="2">
                  <c:v>845</c:v>
                </c:pt>
                <c:pt idx="3">
                  <c:v>1402</c:v>
                </c:pt>
                <c:pt idx="4">
                  <c:v>1866</c:v>
                </c:pt>
                <c:pt idx="5">
                  <c:v>2313</c:v>
                </c:pt>
                <c:pt idx="6">
                  <c:v>2710</c:v>
                </c:pt>
                <c:pt idx="7">
                  <c:v>3043</c:v>
                </c:pt>
                <c:pt idx="8">
                  <c:v>3301</c:v>
                </c:pt>
                <c:pt idx="9">
                  <c:v>3705</c:v>
                </c:pt>
                <c:pt idx="10">
                  <c:v>4135</c:v>
                </c:pt>
                <c:pt idx="11">
                  <c:v>4247</c:v>
                </c:pt>
                <c:pt idx="12">
                  <c:v>4434</c:v>
                </c:pt>
                <c:pt idx="13">
                  <c:v>4635</c:v>
                </c:pt>
                <c:pt idx="14">
                  <c:v>4964</c:v>
                </c:pt>
                <c:pt idx="15">
                  <c:v>5349</c:v>
                </c:pt>
                <c:pt idx="16">
                  <c:v>5825</c:v>
                </c:pt>
                <c:pt idx="17">
                  <c:v>6173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D29-4A6D-96D5-583D1A7B6D0C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3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9351717464925189E-3"/>
                  <c:y val="2.6455026455026356E-2"/>
                </c:manualLayout>
              </c:layout>
              <c:tx>
                <c:rich>
                  <a:bodyPr/>
                  <a:lstStyle/>
                  <a:p>
                    <a:fld id="{7FDE55FE-9CCF-493B-AC6F-F731A58F5DC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3D29-4A6D-96D5-583D1A7B6D0C}"/>
                </c:ext>
              </c:extLst>
            </c:dLbl>
            <c:dLbl>
              <c:idx val="2"/>
              <c:layout>
                <c:manualLayout>
                  <c:x val="0"/>
                  <c:y val="3.7037037037037035E-2"/>
                </c:manualLayout>
              </c:layout>
              <c:tx>
                <c:rich>
                  <a:bodyPr/>
                  <a:lstStyle/>
                  <a:p>
                    <a:fld id="{35DA6164-ED70-4872-A8DF-8C5DEB11076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3D29-4A6D-96D5-583D1A7B6D0C}"/>
                </c:ext>
              </c:extLst>
            </c:dLbl>
            <c:dLbl>
              <c:idx val="3"/>
              <c:layout>
                <c:manualLayout>
                  <c:x val="-3.5477738843829297E-17"/>
                  <c:y val="5.2910052910052907E-2"/>
                </c:manualLayout>
              </c:layout>
              <c:tx>
                <c:rich>
                  <a:bodyPr/>
                  <a:lstStyle/>
                  <a:p>
                    <a:fld id="{82F8EB14-1E52-465E-979E-88C1A0A2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3D29-4A6D-96D5-583D1A7B6D0C}"/>
                </c:ext>
              </c:extLst>
            </c:dLbl>
            <c:dLbl>
              <c:idx val="4"/>
              <c:layout>
                <c:manualLayout>
                  <c:x val="0"/>
                  <c:y val="4.2328042328042326E-2"/>
                </c:manualLayout>
              </c:layout>
              <c:tx>
                <c:rich>
                  <a:bodyPr/>
                  <a:lstStyle/>
                  <a:p>
                    <a:fld id="{1AF2D5F4-6F8F-49A3-BC70-DA84882EFF4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D29-4A6D-96D5-583D1A7B6D0C}"/>
                </c:ext>
              </c:extLst>
            </c:dLbl>
            <c:dLbl>
              <c:idx val="5"/>
              <c:layout>
                <c:manualLayout>
                  <c:x val="0"/>
                  <c:y val="4.4973544973544874E-2"/>
                </c:manualLayout>
              </c:layout>
              <c:tx>
                <c:rich>
                  <a:bodyPr/>
                  <a:lstStyle/>
                  <a:p>
                    <a:fld id="{8015F20C-7A7E-48A8-8933-89CAA30E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D29-4A6D-96D5-583D1A7B6D0C}"/>
                </c:ext>
              </c:extLst>
            </c:dLbl>
            <c:dLbl>
              <c:idx val="6"/>
              <c:layout>
                <c:manualLayout>
                  <c:x val="1.9351717464925011E-3"/>
                  <c:y val="3.1746031746031744E-2"/>
                </c:manualLayout>
              </c:layout>
              <c:tx>
                <c:rich>
                  <a:bodyPr/>
                  <a:lstStyle/>
                  <a:p>
                    <a:fld id="{9DCDD394-909A-4470-9613-E49CD9F8D57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3D29-4A6D-96D5-583D1A7B6D0C}"/>
                </c:ext>
              </c:extLst>
            </c:dLbl>
            <c:dLbl>
              <c:idx val="7"/>
              <c:layout>
                <c:manualLayout>
                  <c:x val="3.8703434929850023E-3"/>
                  <c:y val="1.5873015873015872E-2"/>
                </c:manualLayout>
              </c:layout>
              <c:tx>
                <c:rich>
                  <a:bodyPr/>
                  <a:lstStyle/>
                  <a:p>
                    <a:fld id="{88E9C1EB-F454-4CD5-99E9-FA508D6E841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3D29-4A6D-96D5-583D1A7B6D0C}"/>
                </c:ext>
              </c:extLst>
            </c:dLbl>
            <c:dLbl>
              <c:idx val="8"/>
              <c:layout>
                <c:manualLayout>
                  <c:x val="0"/>
                  <c:y val="-5.2910052910052907E-3"/>
                </c:manualLayout>
              </c:layout>
              <c:tx>
                <c:rich>
                  <a:bodyPr/>
                  <a:lstStyle/>
                  <a:p>
                    <a:fld id="{71268D04-C58B-4802-9DC8-B96BE49781E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3D29-4A6D-96D5-583D1A7B6D0C}"/>
                </c:ext>
              </c:extLst>
            </c:dLbl>
            <c:dLbl>
              <c:idx val="9"/>
              <c:layout>
                <c:manualLayout>
                  <c:x val="-7.0955477687658595E-17"/>
                  <c:y val="2.6455026455025972E-3"/>
                </c:manualLayout>
              </c:layout>
              <c:tx>
                <c:rich>
                  <a:bodyPr/>
                  <a:lstStyle/>
                  <a:p>
                    <a:fld id="{FBC01C11-B552-469C-B813-E3AEC184B253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3D29-4A6D-96D5-583D1A7B6D0C}"/>
                </c:ext>
              </c:extLst>
            </c:dLbl>
            <c:dLbl>
              <c:idx val="10"/>
              <c:layout>
                <c:manualLayout>
                  <c:x val="1.9351717464924302E-3"/>
                  <c:y val="2.6455026455026454E-3"/>
                </c:manualLayout>
              </c:layout>
              <c:tx>
                <c:rich>
                  <a:bodyPr/>
                  <a:lstStyle/>
                  <a:p>
                    <a:fld id="{63BA72B3-5A73-49E9-8AB4-B82963B738C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3D29-4A6D-96D5-583D1A7B6D0C}"/>
                </c:ext>
              </c:extLst>
            </c:dLbl>
            <c:dLbl>
              <c:idx val="11"/>
              <c:layout>
                <c:manualLayout>
                  <c:x val="-3.0337949854545884E-3"/>
                  <c:y val="-2.4813040611302944E-2"/>
                </c:manualLayout>
              </c:layout>
              <c:tx>
                <c:rich>
                  <a:bodyPr/>
                  <a:lstStyle/>
                  <a:p>
                    <a:fld id="{1476E6CB-0151-49A9-9FF8-CC520D5809F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3D29-4A6D-96D5-583D1A7B6D0C}"/>
                </c:ext>
              </c:extLst>
            </c:dLbl>
            <c:dLbl>
              <c:idx val="12"/>
              <c:layout>
                <c:manualLayout>
                  <c:x val="-5.8055152394775036E-3"/>
                  <c:y val="3.439153439153439E-2"/>
                </c:manualLayout>
              </c:layout>
              <c:tx>
                <c:rich>
                  <a:bodyPr/>
                  <a:lstStyle/>
                  <a:p>
                    <a:fld id="{1D20CBE1-6E4C-4D2D-910C-C4C380DC8DE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3D29-4A6D-96D5-583D1A7B6D0C}"/>
                </c:ext>
              </c:extLst>
            </c:dLbl>
            <c:dLbl>
              <c:idx val="13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D70E98C4-86CF-4D31-AC49-16633B6BEDE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3D29-4A6D-96D5-583D1A7B6D0C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EB896EAE-F387-43E5-AD10-D10D35BC8D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3D29-4A6D-96D5-583D1A7B6D0C}"/>
                </c:ext>
              </c:extLst>
            </c:dLbl>
            <c:dLbl>
              <c:idx val="15"/>
              <c:layout>
                <c:manualLayout>
                  <c:x val="5.8055152394775036E-3"/>
                  <c:y val="-2.425016077718094E-17"/>
                </c:manualLayout>
              </c:layout>
              <c:tx>
                <c:rich>
                  <a:bodyPr/>
                  <a:lstStyle/>
                  <a:p>
                    <a:fld id="{D6890D33-45A8-44D4-BF46-17963F6E363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3D29-4A6D-96D5-583D1A7B6D0C}"/>
                </c:ext>
              </c:extLst>
            </c:dLbl>
            <c:dLbl>
              <c:idx val="16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5C289831-4C87-4F87-B539-1A3EB217610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3D29-4A6D-96D5-583D1A7B6D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2019年4月末</c:v>
                </c:pt>
              </c:strCache>
            </c:strRef>
          </c:cat>
          <c:val>
            <c:numRef>
              <c:f>承認規約数!$B$3:$R$3</c:f>
              <c:numCache>
                <c:formatCode>0_ "件"</c:formatCode>
                <c:ptCount val="17"/>
                <c:pt idx="1">
                  <c:v>291</c:v>
                </c:pt>
                <c:pt idx="2">
                  <c:v>484</c:v>
                </c:pt>
                <c:pt idx="3">
                  <c:v>557</c:v>
                </c:pt>
                <c:pt idx="4">
                  <c:v>464</c:v>
                </c:pt>
                <c:pt idx="5">
                  <c:v>447</c:v>
                </c:pt>
                <c:pt idx="6">
                  <c:v>397</c:v>
                </c:pt>
                <c:pt idx="7">
                  <c:v>333</c:v>
                </c:pt>
                <c:pt idx="8">
                  <c:v>258</c:v>
                </c:pt>
                <c:pt idx="9">
                  <c:v>404</c:v>
                </c:pt>
                <c:pt idx="10">
                  <c:v>430</c:v>
                </c:pt>
                <c:pt idx="11">
                  <c:v>112</c:v>
                </c:pt>
                <c:pt idx="12">
                  <c:v>187</c:v>
                </c:pt>
                <c:pt idx="13">
                  <c:v>201</c:v>
                </c:pt>
                <c:pt idx="14">
                  <c:v>329</c:v>
                </c:pt>
                <c:pt idx="15">
                  <c:v>385</c:v>
                </c:pt>
                <c:pt idx="16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3D29-4A6D-96D5-583D1A7B6D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件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400" dirty="0"/>
              <a:t>29</a:t>
            </a:r>
            <a:r>
              <a:rPr lang="ja-JP" altLang="en-US" sz="2400" dirty="0"/>
              <a:t>年度</a:t>
            </a:r>
            <a:r>
              <a:rPr lang="en-US" altLang="ja-JP" sz="2400" dirty="0"/>
              <a:t>-30</a:t>
            </a:r>
            <a:r>
              <a:rPr lang="ja-JP" altLang="en-US" sz="2400" dirty="0"/>
              <a:t>年度　個人加入者数の推移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個人型月次!$B$3:$O$3</c:f>
              <c:numCache>
                <c:formatCode>#,##0_);[Red]\(#,##0\)</c:formatCode>
                <c:ptCount val="14"/>
                <c:pt idx="0">
                  <c:v>80076</c:v>
                </c:pt>
                <c:pt idx="1">
                  <c:v>85357</c:v>
                </c:pt>
                <c:pt idx="2">
                  <c:v>88530</c:v>
                </c:pt>
                <c:pt idx="3">
                  <c:v>92378</c:v>
                </c:pt>
                <c:pt idx="4">
                  <c:v>96015</c:v>
                </c:pt>
                <c:pt idx="5">
                  <c:v>99560</c:v>
                </c:pt>
                <c:pt idx="6">
                  <c:v>103206</c:v>
                </c:pt>
                <c:pt idx="7">
                  <c:v>107307</c:v>
                </c:pt>
                <c:pt idx="8">
                  <c:v>110500</c:v>
                </c:pt>
                <c:pt idx="9">
                  <c:v>113649</c:v>
                </c:pt>
                <c:pt idx="10">
                  <c:v>117080</c:v>
                </c:pt>
                <c:pt idx="11">
                  <c:v>119814</c:v>
                </c:pt>
                <c:pt idx="12">
                  <c:v>123434</c:v>
                </c:pt>
                <c:pt idx="13">
                  <c:v>125308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3-4A7D-B66C-AAB56A266887}"/>
            </c:ext>
          </c:extLst>
        </c:ser>
        <c:ser>
          <c:idx val="1"/>
          <c:order val="1"/>
          <c:tx>
            <c:v>第2号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個人型月次!$B$5:$O$5</c:f>
              <c:numCache>
                <c:formatCode>#,##0_);[Red]\(#,##0\)</c:formatCode>
                <c:ptCount val="14"/>
                <c:pt idx="0">
                  <c:v>360972</c:v>
                </c:pt>
                <c:pt idx="1">
                  <c:v>413459</c:v>
                </c:pt>
                <c:pt idx="2">
                  <c:v>438779</c:v>
                </c:pt>
                <c:pt idx="3">
                  <c:v>468177</c:v>
                </c:pt>
                <c:pt idx="4">
                  <c:v>499302</c:v>
                </c:pt>
                <c:pt idx="5">
                  <c:v>532073</c:v>
                </c:pt>
                <c:pt idx="6">
                  <c:v>560565</c:v>
                </c:pt>
                <c:pt idx="7">
                  <c:v>591792</c:v>
                </c:pt>
                <c:pt idx="8">
                  <c:v>614148</c:v>
                </c:pt>
                <c:pt idx="9">
                  <c:v>644174</c:v>
                </c:pt>
                <c:pt idx="10">
                  <c:v>677148</c:v>
                </c:pt>
                <c:pt idx="11">
                  <c:v>707278</c:v>
                </c:pt>
                <c:pt idx="12">
                  <c:v>738332</c:v>
                </c:pt>
                <c:pt idx="13">
                  <c:v>756590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43-4A7D-B66C-AAB56A266887}"/>
            </c:ext>
          </c:extLst>
        </c:ser>
        <c:ser>
          <c:idx val="2"/>
          <c:order val="2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個人型月次!$B$7:$O$7</c:f>
              <c:numCache>
                <c:formatCode>#,##0_);[Red]\(#,##0\)</c:formatCode>
                <c:ptCount val="14"/>
                <c:pt idx="0">
                  <c:v>8184</c:v>
                </c:pt>
                <c:pt idx="1">
                  <c:v>10334</c:v>
                </c:pt>
                <c:pt idx="2">
                  <c:v>11445</c:v>
                </c:pt>
                <c:pt idx="3">
                  <c:v>12714</c:v>
                </c:pt>
                <c:pt idx="4">
                  <c:v>14018</c:v>
                </c:pt>
                <c:pt idx="5">
                  <c:v>15200</c:v>
                </c:pt>
                <c:pt idx="6">
                  <c:v>16483</c:v>
                </c:pt>
                <c:pt idx="7">
                  <c:v>17909</c:v>
                </c:pt>
                <c:pt idx="8">
                  <c:v>19021</c:v>
                </c:pt>
                <c:pt idx="9">
                  <c:v>20237</c:v>
                </c:pt>
                <c:pt idx="10">
                  <c:v>21599</c:v>
                </c:pt>
                <c:pt idx="11">
                  <c:v>23082</c:v>
                </c:pt>
                <c:pt idx="12">
                  <c:v>24676</c:v>
                </c:pt>
                <c:pt idx="13">
                  <c:v>25737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43-4A7D-B66C-AAB56A266887}"/>
            </c:ext>
          </c:extLst>
        </c:ser>
        <c:ser>
          <c:idx val="3"/>
          <c:order val="3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0752688172043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43-4A7D-B66C-AAB56A266887}"/>
                </c:ext>
              </c:extLst>
            </c:dLbl>
            <c:dLbl>
              <c:idx val="1"/>
              <c:layout>
                <c:manualLayout>
                  <c:x val="0"/>
                  <c:y val="6.45161290322579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43-4A7D-B66C-AAB56A266887}"/>
                </c:ext>
              </c:extLst>
            </c:dLbl>
            <c:dLbl>
              <c:idx val="2"/>
              <c:layout>
                <c:manualLayout>
                  <c:x val="-1.6856300042140751E-3"/>
                  <c:y val="7.25806451612903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43-4A7D-B66C-AAB56A266887}"/>
                </c:ext>
              </c:extLst>
            </c:dLbl>
            <c:dLbl>
              <c:idx val="3"/>
              <c:layout>
                <c:manualLayout>
                  <c:x val="0"/>
                  <c:y val="6.9892473118279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43-4A7D-B66C-AAB56A266887}"/>
                </c:ext>
              </c:extLst>
            </c:dLbl>
            <c:dLbl>
              <c:idx val="4"/>
              <c:layout>
                <c:manualLayout>
                  <c:x val="0"/>
                  <c:y val="8.0645161290322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43-4A7D-B66C-AAB56A266887}"/>
                </c:ext>
              </c:extLst>
            </c:dLbl>
            <c:dLbl>
              <c:idx val="5"/>
              <c:layout>
                <c:manualLayout>
                  <c:x val="-6.1805719502903633E-17"/>
                  <c:y val="8.8709677419354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43-4A7D-B66C-AAB56A266887}"/>
                </c:ext>
              </c:extLst>
            </c:dLbl>
            <c:dLbl>
              <c:idx val="6"/>
              <c:layout>
                <c:manualLayout>
                  <c:x val="0"/>
                  <c:y val="9.94623655913977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43-4A7D-B66C-AAB56A266887}"/>
                </c:ext>
              </c:extLst>
            </c:dLbl>
            <c:dLbl>
              <c:idx val="7"/>
              <c:layout>
                <c:manualLayout>
                  <c:x val="0"/>
                  <c:y val="0.110215053763440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43-4A7D-B66C-AAB56A266887}"/>
                </c:ext>
              </c:extLst>
            </c:dLbl>
            <c:dLbl>
              <c:idx val="8"/>
              <c:layout>
                <c:manualLayout>
                  <c:x val="0"/>
                  <c:y val="0.112903225806451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43-4A7D-B66C-AAB56A266887}"/>
                </c:ext>
              </c:extLst>
            </c:dLbl>
            <c:dLbl>
              <c:idx val="9"/>
              <c:layout>
                <c:manualLayout>
                  <c:x val="-1.2361143900580727E-16"/>
                  <c:y val="0.118279569892473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143-4A7D-B66C-AAB56A266887}"/>
                </c:ext>
              </c:extLst>
            </c:dLbl>
            <c:dLbl>
              <c:idx val="10"/>
              <c:layout>
                <c:manualLayout>
                  <c:x val="0"/>
                  <c:y val="0.11559139784946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43-4A7D-B66C-AAB56A266887}"/>
                </c:ext>
              </c:extLst>
            </c:dLbl>
            <c:dLbl>
              <c:idx val="11"/>
              <c:layout>
                <c:manualLayout>
                  <c:x val="-3.3712600084282738E-3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43-4A7D-B66C-AAB56A266887}"/>
                </c:ext>
              </c:extLst>
            </c:dLbl>
            <c:dLbl>
              <c:idx val="12"/>
              <c:layout>
                <c:manualLayout>
                  <c:x val="-1.2361143900580727E-16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43-4A7D-B66C-AAB56A266887}"/>
                </c:ext>
              </c:extLst>
            </c:dLbl>
            <c:dLbl>
              <c:idx val="13"/>
              <c:layout>
                <c:manualLayout>
                  <c:x val="0"/>
                  <c:y val="9.67741935483870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個人型月次!$B$9:$O$9</c:f>
              <c:numCache>
                <c:formatCode>#,##0_);[Red]\(#,##0\)</c:formatCode>
                <c:ptCount val="14"/>
                <c:pt idx="0">
                  <c:v>449232</c:v>
                </c:pt>
                <c:pt idx="1">
                  <c:v>509150</c:v>
                </c:pt>
                <c:pt idx="2">
                  <c:v>538754</c:v>
                </c:pt>
                <c:pt idx="3">
                  <c:v>573269</c:v>
                </c:pt>
                <c:pt idx="4">
                  <c:v>609335</c:v>
                </c:pt>
                <c:pt idx="5">
                  <c:v>646833</c:v>
                </c:pt>
                <c:pt idx="6">
                  <c:v>680254</c:v>
                </c:pt>
                <c:pt idx="7">
                  <c:v>717008</c:v>
                </c:pt>
                <c:pt idx="8">
                  <c:v>743669</c:v>
                </c:pt>
                <c:pt idx="9">
                  <c:v>778060</c:v>
                </c:pt>
                <c:pt idx="10">
                  <c:v>815827</c:v>
                </c:pt>
                <c:pt idx="11">
                  <c:v>850174</c:v>
                </c:pt>
                <c:pt idx="12">
                  <c:v>886442</c:v>
                </c:pt>
                <c:pt idx="13">
                  <c:v>907635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143-4A7D-B66C-AAB56A2668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4062360"/>
        <c:axId val="464067608"/>
      </c:barChart>
      <c:catAx>
        <c:axId val="46406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7608"/>
        <c:crosses val="autoZero"/>
        <c:auto val="1"/>
        <c:lblAlgn val="ctr"/>
        <c:lblOffset val="100"/>
        <c:noMultiLvlLbl val="0"/>
      </c:catAx>
      <c:valAx>
        <c:axId val="464067608"/>
        <c:scaling>
          <c:orientation val="minMax"/>
          <c:max val="1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平成</a:t>
            </a:r>
            <a:r>
              <a:rPr lang="en-US" altLang="ja-JP" sz="2400" b="0" i="0" baseline="0">
                <a:effectLst/>
              </a:rPr>
              <a:t>30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43642518699416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-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個人型月次!$N$3:$Y$3</c:f>
              <c:numCache>
                <c:formatCode>#,##0_);[Red]\(#,##0\)</c:formatCode>
                <c:ptCount val="12"/>
                <c:pt idx="0">
                  <c:v>123434</c:v>
                </c:pt>
                <c:pt idx="1">
                  <c:v>125308</c:v>
                </c:pt>
                <c:pt idx="2">
                  <c:v>127855</c:v>
                </c:pt>
                <c:pt idx="3">
                  <c:v>130123</c:v>
                </c:pt>
                <c:pt idx="4">
                  <c:v>132317</c:v>
                </c:pt>
                <c:pt idx="5">
                  <c:v>134559</c:v>
                </c:pt>
                <c:pt idx="6">
                  <c:v>136924</c:v>
                </c:pt>
                <c:pt idx="7">
                  <c:v>138996</c:v>
                </c:pt>
                <c:pt idx="8">
                  <c:v>141106</c:v>
                </c:pt>
                <c:pt idx="9">
                  <c:v>142304</c:v>
                </c:pt>
                <c:pt idx="10">
                  <c:v>144256</c:v>
                </c:pt>
                <c:pt idx="11">
                  <c:v>146050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6F-4353-9F97-5FDD69070213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個人型月次!$N$5:$Y$5</c:f>
              <c:numCache>
                <c:formatCode>#,##0_);[Red]\(#,##0\)</c:formatCode>
                <c:ptCount val="12"/>
                <c:pt idx="0">
                  <c:v>738332</c:v>
                </c:pt>
                <c:pt idx="1">
                  <c:v>756590</c:v>
                </c:pt>
                <c:pt idx="2">
                  <c:v>781766</c:v>
                </c:pt>
                <c:pt idx="3">
                  <c:v>807643</c:v>
                </c:pt>
                <c:pt idx="4">
                  <c:v>835449</c:v>
                </c:pt>
                <c:pt idx="5">
                  <c:v>859362</c:v>
                </c:pt>
                <c:pt idx="6">
                  <c:v>882618</c:v>
                </c:pt>
                <c:pt idx="7">
                  <c:v>903192</c:v>
                </c:pt>
                <c:pt idx="8">
                  <c:v>930664</c:v>
                </c:pt>
                <c:pt idx="9">
                  <c:v>952778</c:v>
                </c:pt>
                <c:pt idx="10">
                  <c:v>977419</c:v>
                </c:pt>
                <c:pt idx="11">
                  <c:v>1001879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6F-4353-9F97-5FDD69070213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個人型月次!$N$7:$Y$7</c:f>
              <c:numCache>
                <c:formatCode>#,##0_);[Red]\(#,##0\)</c:formatCode>
                <c:ptCount val="12"/>
                <c:pt idx="0">
                  <c:v>24676</c:v>
                </c:pt>
                <c:pt idx="1">
                  <c:v>25737</c:v>
                </c:pt>
                <c:pt idx="2">
                  <c:v>26982</c:v>
                </c:pt>
                <c:pt idx="3">
                  <c:v>28151</c:v>
                </c:pt>
                <c:pt idx="4">
                  <c:v>29190</c:v>
                </c:pt>
                <c:pt idx="5">
                  <c:v>30288</c:v>
                </c:pt>
                <c:pt idx="6">
                  <c:v>31499</c:v>
                </c:pt>
                <c:pt idx="7">
                  <c:v>32561</c:v>
                </c:pt>
                <c:pt idx="8">
                  <c:v>33591</c:v>
                </c:pt>
                <c:pt idx="9">
                  <c:v>34416</c:v>
                </c:pt>
                <c:pt idx="10">
                  <c:v>35508</c:v>
                </c:pt>
                <c:pt idx="11">
                  <c:v>36527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6F-4353-9F97-5FDD69070213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86F-4353-9F97-5FDD69070213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86F-4353-9F97-5FDD69070213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86F-4353-9F97-5FDD69070213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86F-4353-9F97-5FDD69070213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86F-4353-9F97-5FDD69070213}"/>
              </c:ext>
            </c:extLst>
          </c:dPt>
          <c:dPt>
            <c:idx val="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86F-4353-9F97-5FDD69070213}"/>
              </c:ext>
            </c:extLst>
          </c:dPt>
          <c:dLbls>
            <c:dLbl>
              <c:idx val="0"/>
              <c:layout>
                <c:manualLayout>
                  <c:x val="-1.6845648364466612E-3"/>
                  <c:y val="8.24742044878630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8.93470548618516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86F-4353-9F97-5FDD69070213}"/>
                </c:ext>
              </c:extLst>
            </c:dLbl>
            <c:dLbl>
              <c:idx val="2"/>
              <c:layout>
                <c:manualLayout>
                  <c:x val="-3.0883331901303285E-17"/>
                  <c:y val="9.27834800488459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86F-4353-9F97-5FDD69070213}"/>
                </c:ext>
              </c:extLst>
            </c:dLbl>
            <c:dLbl>
              <c:idx val="3"/>
              <c:layout>
                <c:manualLayout>
                  <c:x val="0"/>
                  <c:y val="7.903777930086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86F-4353-9F97-5FDD69070213}"/>
                </c:ext>
              </c:extLst>
            </c:dLbl>
            <c:dLbl>
              <c:idx val="4"/>
              <c:layout>
                <c:manualLayout>
                  <c:x val="0"/>
                  <c:y val="6.18556533658972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86F-4353-9F97-5FDD69070213}"/>
                </c:ext>
              </c:extLst>
            </c:dLbl>
            <c:dLbl>
              <c:idx val="5"/>
              <c:layout>
                <c:manualLayout>
                  <c:x val="-6.176666380260657E-17"/>
                  <c:y val="4.1237102243931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個人型月次!$N$9:$Y$9</c:f>
              <c:numCache>
                <c:formatCode>#,##0_);[Red]\(#,##0\)</c:formatCode>
                <c:ptCount val="12"/>
                <c:pt idx="0">
                  <c:v>886442</c:v>
                </c:pt>
                <c:pt idx="1">
                  <c:v>907635</c:v>
                </c:pt>
                <c:pt idx="2">
                  <c:v>936603</c:v>
                </c:pt>
                <c:pt idx="3">
                  <c:v>965917</c:v>
                </c:pt>
                <c:pt idx="4">
                  <c:v>996956</c:v>
                </c:pt>
                <c:pt idx="5">
                  <c:v>1024209</c:v>
                </c:pt>
                <c:pt idx="6">
                  <c:v>1051041</c:v>
                </c:pt>
                <c:pt idx="7">
                  <c:v>1074749</c:v>
                </c:pt>
                <c:pt idx="8">
                  <c:v>1105361</c:v>
                </c:pt>
                <c:pt idx="9">
                  <c:v>1129498</c:v>
                </c:pt>
                <c:pt idx="10">
                  <c:v>1157183</c:v>
                </c:pt>
                <c:pt idx="11">
                  <c:v>1184456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586F-4353-9F97-5FDD6907021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3-586F-4353-9F97-5FDD6907021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586F-4353-9F97-5FDD69070213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586F-4353-9F97-5FDD69070213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586F-4353-9F97-5FDD69070213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800" b="0" i="0" baseline="0">
                <a:effectLst/>
              </a:rPr>
              <a:t>令和元</a:t>
            </a:r>
            <a:r>
              <a:rPr lang="ja-JP" altLang="ja-JP" sz="1800" b="0" i="0" baseline="0">
                <a:effectLst/>
              </a:rPr>
              <a:t>年度</a:t>
            </a:r>
            <a:r>
              <a:rPr lang="ja-JP" altLang="en-US" sz="1800" b="0" i="0" baseline="0">
                <a:effectLst/>
              </a:rPr>
              <a:t>・</a:t>
            </a:r>
            <a:r>
              <a:rPr lang="en-US" altLang="ja-JP" sz="1800" b="0" i="0" baseline="0">
                <a:effectLst/>
              </a:rPr>
              <a:t>iDeCo</a:t>
            </a:r>
            <a:r>
              <a:rPr lang="ja-JP" altLang="en-US" sz="1800" b="0" i="0" baseline="0">
                <a:effectLst/>
              </a:rPr>
              <a:t>加入</a:t>
            </a:r>
            <a:r>
              <a:rPr lang="ja-JP" altLang="ja-JP" sz="1800" b="0" i="0" baseline="0">
                <a:effectLst/>
              </a:rPr>
              <a:t>者数の推移</a:t>
            </a:r>
            <a:endParaRPr lang="ja-JP" altLang="ja-JP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第１号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3673564488654328E-3"/>
                  <c:y val="-3.457533188915529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AA-4ACC-A7A8-18D22490E5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個人型月次!$Z$3</c:f>
              <c:numCache>
                <c:formatCode>#,##0_);[Red]\(#,##0\)</c:formatCode>
                <c:ptCount val="1"/>
                <c:pt idx="0">
                  <c:v>148768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AA-4ACC-A7A8-18D22490E553}"/>
            </c:ext>
          </c:extLst>
        </c:ser>
        <c:ser>
          <c:idx val="3"/>
          <c:order val="3"/>
          <c:tx>
            <c:v>第２号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個人型月次!$Z$5:$AK$5</c:f>
              <c:numCache>
                <c:formatCode>#,##0_);[Red]\(#,##0\)</c:formatCode>
                <c:ptCount val="12"/>
                <c:pt idx="0">
                  <c:v>1020108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AA-4ACC-A7A8-18D22490E553}"/>
            </c:ext>
          </c:extLst>
        </c:ser>
        <c:ser>
          <c:idx val="5"/>
          <c:order val="5"/>
          <c:tx>
            <c:v>第３号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5.532053102264847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AA-4ACC-A7A8-18D22490E5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個人型月次!$Z$7</c:f>
              <c:numCache>
                <c:formatCode>#,##0_);[Red]\(#,##0\)</c:formatCode>
                <c:ptCount val="1"/>
                <c:pt idx="0">
                  <c:v>37694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AA-4ACC-A7A8-18D22490E553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個人型月次!$Z$9</c:f>
              <c:numCache>
                <c:formatCode>#,##0_);[Red]\(#,##0\)</c:formatCode>
                <c:ptCount val="1"/>
                <c:pt idx="0">
                  <c:v>1206570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AAA-4ACC-A7A8-18D22490E55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6-BAAA-4ACC-A7A8-18D22490E55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BAAA-4ACC-A7A8-18D22490E553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BAAA-4ACC-A7A8-18D22490E553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BAAA-4ACC-A7A8-18D22490E553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0.93122</cdr:x>
      <cdr:y>0.04918</cdr:y>
    </cdr:from>
    <cdr:to>
      <cdr:x>1</cdr:x>
      <cdr:y>0.09331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B2497ED2-FA3E-4492-A776-A99B0D9CB22F}"/>
            </a:ext>
          </a:extLst>
        </cdr:cNvPr>
        <cdr:cNvSpPr/>
      </cdr:nvSpPr>
      <cdr:spPr>
        <a:xfrm xmlns:a="http://schemas.openxmlformats.org/drawingml/2006/main">
          <a:off x="10194435" y="279400"/>
          <a:ext cx="752965" cy="2507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900">
              <a:solidFill>
                <a:schemeClr val="tx1">
                  <a:lumMod val="75000"/>
                  <a:lumOff val="25000"/>
                </a:schemeClr>
              </a:solidFill>
            </a:rPr>
            <a:t>42.9</a:t>
          </a:r>
          <a:r>
            <a:rPr kumimoji="1" lang="ja-JP" altLang="en-US" sz="900">
              <a:solidFill>
                <a:schemeClr val="tx1">
                  <a:lumMod val="75000"/>
                  <a:lumOff val="25000"/>
                </a:schemeClr>
              </a:solidFill>
            </a:rPr>
            <a:t>万人増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0.91334</cdr:x>
      <cdr:y>0.15189</cdr:y>
    </cdr:from>
    <cdr:to>
      <cdr:x>1</cdr:x>
      <cdr:y>0.21283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B2497ED2-FA3E-4492-A776-A99B0D9CB22F}"/>
            </a:ext>
          </a:extLst>
        </cdr:cNvPr>
        <cdr:cNvSpPr/>
      </cdr:nvSpPr>
      <cdr:spPr>
        <a:xfrm xmlns:a="http://schemas.openxmlformats.org/drawingml/2006/main">
          <a:off x="8954751" y="796085"/>
          <a:ext cx="849649" cy="3193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1000" dirty="0">
              <a:solidFill>
                <a:schemeClr val="tx1">
                  <a:lumMod val="75000"/>
                  <a:lumOff val="25000"/>
                </a:schemeClr>
              </a:solidFill>
            </a:rPr>
            <a:t>3080</a:t>
          </a:r>
          <a:r>
            <a:rPr kumimoji="1" lang="ja-JP" altLang="en-US" sz="1000" dirty="0">
              <a:solidFill>
                <a:schemeClr val="tx1">
                  <a:lumMod val="75000"/>
                  <a:lumOff val="25000"/>
                </a:schemeClr>
              </a:solidFill>
            </a:rPr>
            <a:t>社増加</a:t>
          </a:r>
        </a:p>
      </cdr:txBody>
    </cdr:sp>
  </cdr:relSizeAnchor>
  <cdr:relSizeAnchor xmlns:cdr="http://schemas.openxmlformats.org/drawingml/2006/chartDrawing">
    <cdr:from>
      <cdr:x>0.23287</cdr:x>
      <cdr:y>0.01578</cdr:y>
    </cdr:from>
    <cdr:to>
      <cdr:x>0.75902</cdr:x>
      <cdr:y>0.14457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DE19F694-DB42-4C20-94A2-639DA0825651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050676" y="78442"/>
          <a:ext cx="4633362" cy="640135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0.94161</cdr:x>
      <cdr:y>0.07143</cdr:y>
    </cdr:from>
    <cdr:to>
      <cdr:x>1</cdr:x>
      <cdr:y>0.12069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E7C2F60C-1423-491B-B7DB-E9AE38551CFE}"/>
            </a:ext>
          </a:extLst>
        </cdr:cNvPr>
        <cdr:cNvSpPr/>
      </cdr:nvSpPr>
      <cdr:spPr>
        <a:xfrm xmlns:a="http://schemas.openxmlformats.org/drawingml/2006/main">
          <a:off x="9626600" y="368300"/>
          <a:ext cx="596899" cy="254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800" dirty="0">
              <a:solidFill>
                <a:schemeClr val="tx1">
                  <a:lumMod val="75000"/>
                  <a:lumOff val="25000"/>
                </a:schemeClr>
              </a:solidFill>
            </a:rPr>
            <a:t>348</a:t>
          </a:r>
          <a:r>
            <a: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</a:rPr>
            <a:t>件増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867F1-9E32-4ACA-8C3B-EF7A3A48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AEBEEB-1A26-470E-B2F5-C1A8FA93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47D8A-E6D5-40B5-99E4-C57FBCB9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A8462-E977-465B-A378-9AF6876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D486B-B0B9-4726-819E-6DF92775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1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FAC9-ED08-4639-A36A-A1293A3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6E1CE9-E434-4D90-9B53-58CFACB4F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AF327-C45E-4C60-9B6C-CFEFFE0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03AD4-BF30-4A6A-8CF1-8594CF76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79C281-3B3B-4F3C-97E5-8AF0788D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0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93A52B-FF8E-48EE-961F-0A126D5CA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9AF873-1ABA-48A5-B83D-CCDBD6FF0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7F9A5-578F-4EC1-9DD7-4B4C9089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B4B73-050C-4EB3-888D-115DFD53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41966-ED9D-4D80-9227-E6B95A19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9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45EE5-3C17-4FE6-8343-77F7D214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050F-2D4C-43BC-B6AA-A8F848D54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6C318-C7D2-4E9C-8E69-1E430A0E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FDC46-E1E4-4B89-9768-4A83C83B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85A2C-B9E7-49F2-8E3F-E5FD0266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4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74861-62B8-43A1-8041-4B6E927A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2C42EE-2511-4E34-B9B8-77281F6B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ABC7C-0E24-4162-A74F-879408EB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71E4A-C6CA-45BC-A1E9-B29FE52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8288D-E5C9-4688-952D-41D5FD14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6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7CB50-913A-4976-85DD-5A8D49FF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6FBCAD-58D0-4FA5-B6E3-4E0EF1566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E7761F-7CA8-4466-A3EE-CD7FE6DE9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E5EAC-0B6E-451E-AF1B-6CD64F04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74F8A-F692-4E2D-9496-659A5E04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4AF9D-22F3-4440-86EA-D1A10F54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9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FA8C-C5B3-4984-BD94-21BCA269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B377C5-4001-4864-BA80-D2E56486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C16BC8-9152-4572-8BFE-E0976585F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33197-6B3D-4A37-9AFD-181F1709E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01C509-4272-4E9D-A137-D40095658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896153-97BB-4DB3-87AD-17D5F2CA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C36AA1-55E6-41AE-84BC-00F5244A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01455-9F07-4B80-A4F7-D3CB0958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13C45-8C8C-41FB-B22E-6ED24A72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BDE30D-A7F0-49D8-9F91-2829D7F9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837333-DAC4-4EE1-AA31-4A8B2A92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10454A-20E5-4841-AADD-443AB5FC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CD7AC-379F-4116-A558-55CAD45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05616F-455F-45C3-8803-8B02012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F1089A-98C0-40BE-B758-7DBDAE80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7F058-5661-4DBD-ADE9-0A9DC361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64A17-3CEA-44A2-94DF-B84E196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45D66F-3146-496E-9917-7C8C44D71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19532-AF68-4923-A150-5EB5368E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35457-8D0A-405B-9707-7D6D0763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6A0E1B-6C3C-45D5-B295-B0180FAF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67192-28F5-45E3-A079-6934E025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B10280-BBDA-4755-B28E-77B3A7322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D45765-4ADF-404A-952E-7792D5CC3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C8706-4255-4562-B21D-48186D90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D189C9-685A-4FC2-A949-77F58F4B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107C50-D365-42D1-A173-A35C4DA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6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0819C6-2F22-449F-A30B-D423C19D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7AD04-6EC9-49E7-B00F-9B67BFEF2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9C11D-1F35-4382-8652-656AEC774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8A08-8EA9-4E16-AC9D-44F36E893DF0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2DAED-3DB9-4D38-9FB0-74E429A47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4FE96-B9F5-4F77-8B42-E72C26BE0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0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C3323-04A0-4789-AD9F-905940DEE2B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D51DC55-9248-48D0-967B-7EFCC4326E1F}"/>
              </a:ext>
            </a:extLst>
          </p:cNvPr>
          <p:cNvSpPr/>
          <p:nvPr/>
        </p:nvSpPr>
        <p:spPr>
          <a:xfrm>
            <a:off x="2339752" y="3425687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確定拠出年金の規約数等の推移を把握します。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DC596B-A377-48D4-8660-C12E9571C92E}"/>
              </a:ext>
            </a:extLst>
          </p:cNvPr>
          <p:cNvSpPr/>
          <p:nvPr/>
        </p:nvSpPr>
        <p:spPr>
          <a:xfrm>
            <a:off x="573561" y="2201319"/>
            <a:ext cx="10014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2"/>
              </a:rPr>
              <a:t>http://www.mhlw.go.jp/stf/seisakunitsuite/bunya/nenkin/nenkin/kyoshutsu/kiyakusu.html</a:t>
            </a:r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CB695-ABB0-422B-BE2B-EA48F4AB0D13}"/>
              </a:ext>
            </a:extLst>
          </p:cNvPr>
          <p:cNvSpPr txBox="1"/>
          <p:nvPr/>
        </p:nvSpPr>
        <p:spPr>
          <a:xfrm>
            <a:off x="729328" y="125395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194625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670883"/>
              </p:ext>
            </p:extLst>
          </p:nvPr>
        </p:nvGraphicFramePr>
        <p:xfrm>
          <a:off x="876300" y="588385"/>
          <a:ext cx="10947400" cy="5681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1DDDD51-0588-4070-9EBE-00B42C58675D}"/>
              </a:ext>
            </a:extLst>
          </p:cNvPr>
          <p:cNvSpPr/>
          <p:nvPr/>
        </p:nvSpPr>
        <p:spPr>
          <a:xfrm>
            <a:off x="5287617" y="6269614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139106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528D6FC-39A4-4862-823F-3D677D775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5351329"/>
              </p:ext>
            </p:extLst>
          </p:nvPr>
        </p:nvGraphicFramePr>
        <p:xfrm>
          <a:off x="698500" y="317500"/>
          <a:ext cx="10883899" cy="571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F5373FF-E4D4-4C33-9747-52B1ADED021F}"/>
              </a:ext>
            </a:extLst>
          </p:cNvPr>
          <p:cNvSpPr/>
          <p:nvPr/>
        </p:nvSpPr>
        <p:spPr>
          <a:xfrm>
            <a:off x="5287617" y="6269614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686725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6967AE-8F58-4B3D-96ED-3675A7E134CB}"/>
              </a:ext>
            </a:extLst>
          </p:cNvPr>
          <p:cNvSpPr/>
          <p:nvPr/>
        </p:nvSpPr>
        <p:spPr>
          <a:xfrm>
            <a:off x="4119217" y="6273800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6629727"/>
              </p:ext>
            </p:extLst>
          </p:nvPr>
        </p:nvGraphicFramePr>
        <p:xfrm>
          <a:off x="1371600" y="943815"/>
          <a:ext cx="9804400" cy="52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3404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5964586"/>
              </p:ext>
            </p:extLst>
          </p:nvPr>
        </p:nvGraphicFramePr>
        <p:xfrm>
          <a:off x="901700" y="1028700"/>
          <a:ext cx="10223499" cy="515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080EDEC-E1D6-423B-BF8F-94A02E0472F3}"/>
              </a:ext>
            </a:extLst>
          </p:cNvPr>
          <p:cNvSpPr/>
          <p:nvPr/>
        </p:nvSpPr>
        <p:spPr>
          <a:xfrm>
            <a:off x="4231719" y="567035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企業型年金承認規約数の推移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17803E9-4036-4696-8037-802561F772CA}"/>
              </a:ext>
            </a:extLst>
          </p:cNvPr>
          <p:cNvSpPr/>
          <p:nvPr/>
        </p:nvSpPr>
        <p:spPr>
          <a:xfrm>
            <a:off x="4119217" y="6273800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3261191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F0FCAD-910F-426B-8F3A-5FA5F970701E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D5572D4-8605-4903-A279-E78CF2A48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919446"/>
              </p:ext>
            </p:extLst>
          </p:nvPr>
        </p:nvGraphicFramePr>
        <p:xfrm>
          <a:off x="0" y="-1"/>
          <a:ext cx="12192000" cy="65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585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16CB49-265F-4FBE-870B-0BD0831591B9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</a:t>
            </a:r>
            <a:r>
              <a:rPr lang="en-US" altLang="ja-JP" sz="1200"/>
              <a:t>_H3103.</a:t>
            </a:r>
            <a:r>
              <a:rPr lang="en-US" altLang="ja-JP" sz="1200" dirty="0"/>
              <a:t>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6CDC9540-AF40-4C9F-A2C9-8D4D0BE116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424351"/>
              </p:ext>
            </p:extLst>
          </p:nvPr>
        </p:nvGraphicFramePr>
        <p:xfrm>
          <a:off x="596348" y="26505"/>
          <a:ext cx="11065566" cy="6497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3689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839C8C0C-4DEC-4AFB-BA37-F2AF22458F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7815087"/>
              </p:ext>
            </p:extLst>
          </p:nvPr>
        </p:nvGraphicFramePr>
        <p:xfrm>
          <a:off x="1066800" y="520700"/>
          <a:ext cx="10337800" cy="5600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2590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377</Words>
  <Application>Microsoft Office PowerPoint</Application>
  <PresentationFormat>ワイド画面</PresentationFormat>
  <Paragraphs>141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7</cp:revision>
  <dcterms:created xsi:type="dcterms:W3CDTF">2019-06-12T04:39:43Z</dcterms:created>
  <dcterms:modified xsi:type="dcterms:W3CDTF">2019-06-12T05:34:46Z</dcterms:modified>
</cp:coreProperties>
</file>