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9"/>
  </p:notesMasterIdLst>
  <p:sldIdLst>
    <p:sldId id="278" r:id="rId2"/>
    <p:sldId id="317" r:id="rId3"/>
    <p:sldId id="287" r:id="rId4"/>
    <p:sldId id="314" r:id="rId5"/>
    <p:sldId id="313" r:id="rId6"/>
    <p:sldId id="316" r:id="rId7"/>
    <p:sldId id="315" r:id="rId8"/>
  </p:sldIdLst>
  <p:sldSz cx="9144000" cy="6858000" type="screen4x3"/>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CCFF33"/>
    <a:srgbClr val="0000CC"/>
    <a:srgbClr val="CC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5" autoAdjust="0"/>
    <p:restoredTop sz="94652" autoAdjust="0"/>
  </p:normalViewPr>
  <p:slideViewPr>
    <p:cSldViewPr>
      <p:cViewPr>
        <p:scale>
          <a:sx n="125" d="100"/>
          <a:sy n="125" d="100"/>
        </p:scale>
        <p:origin x="-756" y="-1884"/>
      </p:cViewPr>
      <p:guideLst>
        <p:guide orient="horz" pos="2160"/>
        <p:guide pos="2880"/>
      </p:guideLst>
    </p:cSldViewPr>
  </p:slideViewPr>
  <p:notesTextViewPr>
    <p:cViewPr>
      <p:scale>
        <a:sx n="1" d="1"/>
        <a:sy n="1" d="1"/>
      </p:scale>
      <p:origin x="0" y="0"/>
    </p:cViewPr>
  </p:notesTextViewPr>
  <p:notesViewPr>
    <p:cSldViewPr>
      <p:cViewPr>
        <p:scale>
          <a:sx n="200" d="100"/>
          <a:sy n="200" d="100"/>
        </p:scale>
        <p:origin x="96" y="-52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yoshida\OneDrive\&#12489;&#12461;&#12517;&#12513;&#12531;&#12488;\&#21172;&#37329;\&#30740;&#20462;\2016\&#12429;&#12358;&#12365;&#12435;&#12524;&#12472;&#12517;&#12513;&#22259;&#3492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a:t>高齢夫婦無職世帯の家計収支 －</a:t>
            </a:r>
            <a:r>
              <a:rPr lang="en-US" altLang="ja-JP"/>
              <a:t>2016</a:t>
            </a:r>
            <a:r>
              <a:rPr lang="ja-JP" altLang="en-US"/>
              <a:t>年－</a:t>
            </a:r>
          </a:p>
        </c:rich>
      </c:tx>
      <c:layout>
        <c:manualLayout>
          <c:xMode val="edge"/>
          <c:yMode val="edge"/>
          <c:x val="3.1938022212091376E-2"/>
          <c:y val="2.7238743020322843E-2"/>
        </c:manualLayout>
      </c:layout>
      <c:overlay val="0"/>
      <c:spPr>
        <a:noFill/>
        <a:ln>
          <a:noFill/>
        </a:ln>
        <a:effectLst/>
      </c:spPr>
    </c:title>
    <c:autoTitleDeleted val="0"/>
    <c:plotArea>
      <c:layout/>
      <c:barChart>
        <c:barDir val="bar"/>
        <c:grouping val="percentStacked"/>
        <c:varyColors val="0"/>
        <c:ser>
          <c:idx val="0"/>
          <c:order val="0"/>
          <c:tx>
            <c:strRef>
              <c:f>H28高齢夫婦無職!$L$4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r>
                      <a:rPr lang="ja-JP" altLang="en-US" baseline="0"/>
                      <a:t>社会保障給付</a:t>
                    </a:r>
                    <a:r>
                      <a:rPr lang="en-US" altLang="ja-JP" baseline="0"/>
                      <a:t>, </a:t>
                    </a:r>
                    <a:fld id="{6ED97330-82E3-484D-A6B1-0F8892E9756E}" type="VALUE">
                      <a:rPr lang="en-US" altLang="ja-JP" baseline="0"/>
                      <a:pPr>
                        <a:defRPr sz="1200" b="0" i="0" u="none" strike="noStrike" kern="1200" baseline="0">
                          <a:solidFill>
                            <a:schemeClr val="bg1"/>
                          </a:solidFill>
                          <a:latin typeface="+mn-lt"/>
                          <a:ea typeface="+mn-ea"/>
                          <a:cs typeface="+mn-cs"/>
                        </a:defRPr>
                      </a:pPr>
                      <a:t>[値]</a:t>
                    </a:fld>
                    <a:endParaRPr lang="en-US" altLang="ja-JP" baseline="0"/>
                  </a:p>
                </c:rich>
              </c:tx>
              <c:spPr>
                <a:noFill/>
                <a:ln>
                  <a:noFill/>
                </a:ln>
                <a:effectLst/>
              </c:sp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c15:spPr>
                  <c15:dlblFieldTable/>
                  <c15:showDataLabelsRange val="0"/>
                </c:ext>
                <c:ext xmlns:c16="http://schemas.microsoft.com/office/drawing/2014/chart" uri="{C3380CC4-5D6E-409C-BE32-E72D297353CC}">
                  <c16:uniqueId val="{00000000-7CB1-41B8-A1EC-2BF9D40AD5BE}"/>
                </c:ext>
              </c:extLst>
            </c:dLbl>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H28高齢夫婦無職!$M$4:$N$4</c:f>
              <c:numCache>
                <c:formatCode>#,##0</c:formatCode>
                <c:ptCount val="2"/>
                <c:pt idx="1">
                  <c:v>193051</c:v>
                </c:pt>
              </c:numCache>
            </c:numRef>
          </c:val>
          <c:extLst>
            <c:ext xmlns:c16="http://schemas.microsoft.com/office/drawing/2014/chart" uri="{C3380CC4-5D6E-409C-BE32-E72D297353CC}">
              <c16:uniqueId val="{00000001-7CB1-41B8-A1EC-2BF9D40AD5BE}"/>
            </c:ext>
          </c:extLst>
        </c:ser>
        <c:ser>
          <c:idx val="1"/>
          <c:order val="1"/>
          <c:tx>
            <c:strRef>
              <c:f>H28高齢夫婦無職!$L$5</c:f>
              <c:strCache>
                <c:ptCount val="1"/>
                <c:pt idx="0">
                  <c:v>その他</c:v>
                </c:pt>
              </c:strCache>
            </c:strRef>
          </c:tx>
          <c:spPr>
            <a:solidFill>
              <a:schemeClr val="accent2"/>
            </a:solidFill>
            <a:ln>
              <a:noFill/>
            </a:ln>
            <a:effectLst/>
          </c:spPr>
          <c:invertIfNegative val="0"/>
          <c:dLbls>
            <c:dLbl>
              <c:idx val="1"/>
              <c:layout>
                <c:manualLayout>
                  <c:x val="2.7777777777777779E-3"/>
                  <c:y val="-0.13425925925925927"/>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ja-JP" altLang="en-US"/>
                      <a:t>その他、</a:t>
                    </a:r>
                    <a:fld id="{D5E7E261-C226-4C96-9734-1F2571E154F0}" type="VALUE">
                      <a:rPr lang="en-US" altLang="ja-JP"/>
                      <a:pPr>
                        <a:defRPr sz="900" b="0" i="0" u="none" strike="noStrike" kern="1200" baseline="0">
                          <a:solidFill>
                            <a:schemeClr val="tx1">
                              <a:lumMod val="75000"/>
                              <a:lumOff val="25000"/>
                            </a:schemeClr>
                          </a:solidFill>
                          <a:latin typeface="+mn-lt"/>
                          <a:ea typeface="+mn-ea"/>
                          <a:cs typeface="+mn-cs"/>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H28高齢夫婦無職!$M$5:$N$5</c:f>
              <c:numCache>
                <c:formatCode>#,##0_);[Red]\(#,##0\)</c:formatCode>
                <c:ptCount val="2"/>
                <c:pt idx="1">
                  <c:v>19784</c:v>
                </c:pt>
              </c:numCache>
            </c:numRef>
          </c:val>
          <c:extLst>
            <c:ext xmlns:c16="http://schemas.microsoft.com/office/drawing/2014/chart" uri="{C3380CC4-5D6E-409C-BE32-E72D297353CC}">
              <c16:uniqueId val="{00000003-7CB1-41B8-A1EC-2BF9D40AD5BE}"/>
            </c:ext>
          </c:extLst>
        </c:ser>
        <c:ser>
          <c:idx val="2"/>
          <c:order val="2"/>
          <c:tx>
            <c:strRef>
              <c:f>H28高齢夫婦無職!$L$6</c:f>
              <c:strCache>
                <c:ptCount val="1"/>
                <c:pt idx="0">
                  <c:v>不足分</c:v>
                </c:pt>
              </c:strCache>
            </c:strRef>
          </c:tx>
          <c:spPr>
            <a:solidFill>
              <a:schemeClr val="accent3"/>
            </a:solidFill>
            <a:ln>
              <a:noFill/>
            </a:ln>
            <a:effectLst/>
          </c:spPr>
          <c:invertIfNegative val="0"/>
          <c:dLbls>
            <c:dLbl>
              <c:idx val="1"/>
              <c:layout>
                <c:manualLayout>
                  <c:x val="2.7779965004373435E-3"/>
                  <c:y val="0"/>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mn-lt"/>
                        <a:ea typeface="+mn-ea"/>
                        <a:cs typeface="+mn-cs"/>
                      </a:defRPr>
                    </a:pPr>
                    <a:r>
                      <a:rPr lang="ja-JP" altLang="en-US" sz="1000">
                        <a:solidFill>
                          <a:schemeClr val="bg1"/>
                        </a:solidFill>
                      </a:rPr>
                      <a:t>不足分</a:t>
                    </a:r>
                    <a:r>
                      <a:rPr lang="en-US" altLang="ja-JP" sz="1000">
                        <a:solidFill>
                          <a:schemeClr val="bg1"/>
                        </a:solidFill>
                      </a:rPr>
                      <a:t>,</a:t>
                    </a:r>
                    <a:fld id="{A6022689-61E1-4DFA-8656-8D6B46F6C3BA}" type="VALUE">
                      <a:rPr lang="en-US" altLang="ja-JP" sz="1000">
                        <a:solidFill>
                          <a:schemeClr val="bg1"/>
                        </a:solidFill>
                      </a:rPr>
                      <a:pPr>
                        <a:defRPr sz="1000" b="0" i="0" u="none" strike="noStrike" kern="1200" baseline="0">
                          <a:solidFill>
                            <a:schemeClr val="bg1"/>
                          </a:solidFill>
                          <a:latin typeface="+mn-lt"/>
                          <a:ea typeface="+mn-ea"/>
                          <a:cs typeface="+mn-cs"/>
                        </a:defRPr>
                      </a:pPr>
                      <a:t>[値]</a:t>
                    </a:fld>
                    <a:endParaRPr lang="en-US" altLang="ja-JP" sz="1000">
                      <a:solidFill>
                        <a:schemeClr val="bg1"/>
                      </a:solidFill>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20568044619422574"/>
                      <c:h val="0.16659740449110527"/>
                    </c:manualLayout>
                  </c15:layout>
                  <c15:dlblFieldTable/>
                  <c15:showDataLabelsRange val="0"/>
                </c:ext>
                <c:ext xmlns:c16="http://schemas.microsoft.com/office/drawing/2014/chart" uri="{C3380CC4-5D6E-409C-BE32-E72D297353CC}">
                  <c16:uniqueId val="{00000004-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H28高齢夫婦無職!$M$6:$N$6</c:f>
              <c:numCache>
                <c:formatCode>#,##0_);[Red]\(#,##0\)</c:formatCode>
                <c:ptCount val="2"/>
                <c:pt idx="1">
                  <c:v>54711</c:v>
                </c:pt>
              </c:numCache>
            </c:numRef>
          </c:val>
          <c:extLst>
            <c:ext xmlns:c16="http://schemas.microsoft.com/office/drawing/2014/chart" uri="{C3380CC4-5D6E-409C-BE32-E72D297353CC}">
              <c16:uniqueId val="{00000005-7CB1-41B8-A1EC-2BF9D40AD5BE}"/>
            </c:ext>
          </c:extLst>
        </c:ser>
        <c:ser>
          <c:idx val="3"/>
          <c:order val="3"/>
          <c:tx>
            <c:strRef>
              <c:f>H28高齢夫婦無職!$L$7</c:f>
              <c:strCache>
                <c:ptCount val="1"/>
                <c:pt idx="0">
                  <c:v>非消費支出</c:v>
                </c:pt>
              </c:strCache>
            </c:strRef>
          </c:tx>
          <c:spPr>
            <a:solidFill>
              <a:schemeClr val="accent4"/>
            </a:solidFill>
            <a:ln>
              <a:noFill/>
            </a:ln>
            <a:effectLst/>
          </c:spPr>
          <c:invertIfNegative val="0"/>
          <c:dLbls>
            <c:dLbl>
              <c:idx val="0"/>
              <c:layout>
                <c:manualLayout>
                  <c:x val="2.6237979580239733E-2"/>
                  <c:y val="-0.16257584821591869"/>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r>
                      <a:rPr lang="ja-JP" altLang="en-US" sz="1200" dirty="0"/>
                      <a:t>非消費支出</a:t>
                    </a:r>
                    <a:fld id="{D9122549-B802-4C33-9E76-81988C731323}" type="VALUE">
                      <a:rPr lang="en-US" altLang="ja-JP" sz="1200"/>
                      <a:pPr>
                        <a:defRPr sz="1200" b="0" i="0" u="none" strike="noStrike" kern="1200" baseline="0">
                          <a:solidFill>
                            <a:schemeClr val="tx1">
                              <a:lumMod val="75000"/>
                              <a:lumOff val="25000"/>
                            </a:schemeClr>
                          </a:solidFill>
                          <a:latin typeface="+mn-lt"/>
                          <a:ea typeface="+mn-ea"/>
                          <a:cs typeface="+mn-cs"/>
                        </a:defRPr>
                      </a:pPr>
                      <a:t>[値]</a:t>
                    </a:fld>
                    <a:endParaRPr lang="ja-JP" altLang="en-US" sz="1200"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4982307202137185"/>
                      <c:h val="0.12848238055853875"/>
                    </c:manualLayout>
                  </c15:layout>
                  <c15:dlblFieldTable/>
                  <c15:showDataLabelsRange val="0"/>
                </c:ext>
                <c:ext xmlns:c16="http://schemas.microsoft.com/office/drawing/2014/chart" uri="{C3380CC4-5D6E-409C-BE32-E72D297353CC}">
                  <c16:uniqueId val="{00000006-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H28高齢夫婦無職!$M$7:$N$7</c:f>
              <c:numCache>
                <c:formatCode>General</c:formatCode>
                <c:ptCount val="2"/>
                <c:pt idx="0" formatCode="#,##0_);[Red]\(#,##0\)">
                  <c:v>29855</c:v>
                </c:pt>
              </c:numCache>
            </c:numRef>
          </c:val>
          <c:extLst>
            <c:ext xmlns:c16="http://schemas.microsoft.com/office/drawing/2014/chart" uri="{C3380CC4-5D6E-409C-BE32-E72D297353CC}">
              <c16:uniqueId val="{00000007-7CB1-41B8-A1EC-2BF9D40AD5BE}"/>
            </c:ext>
          </c:extLst>
        </c:ser>
        <c:ser>
          <c:idx val="4"/>
          <c:order val="4"/>
          <c:tx>
            <c:strRef>
              <c:f>H28高齢夫婦無職!$L$8</c:f>
              <c:strCache>
                <c:ptCount val="1"/>
                <c:pt idx="0">
                  <c:v>食料</c:v>
                </c:pt>
              </c:strCache>
            </c:strRef>
          </c:tx>
          <c:spPr>
            <a:solidFill>
              <a:schemeClr val="accent5"/>
            </a:solidFill>
            <a:ln>
              <a:noFill/>
            </a:ln>
            <a:effectLst/>
          </c:spPr>
          <c:invertIfNegative val="0"/>
          <c:dLbls>
            <c:dLbl>
              <c:idx val="0"/>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ja-JP" altLang="en-US" sz="1100"/>
                      <a:t>食料</a:t>
                    </a:r>
                    <a:r>
                      <a:rPr lang="en-US" altLang="ja-JP" sz="1100"/>
                      <a:t>,</a:t>
                    </a:r>
                    <a:fld id="{2E3D8B96-37F1-4673-94FB-5F73AC24FECE}" type="VALUE">
                      <a:rPr lang="en-US" altLang="ja-JP" sz="1100"/>
                      <a:pPr>
                        <a:defRPr sz="1100" b="0" i="0" u="none" strike="noStrike" kern="1200" baseline="0">
                          <a:solidFill>
                            <a:schemeClr val="tx1">
                              <a:lumMod val="75000"/>
                              <a:lumOff val="25000"/>
                            </a:schemeClr>
                          </a:solidFill>
                          <a:latin typeface="+mn-lt"/>
                          <a:ea typeface="+mn-ea"/>
                          <a:cs typeface="+mn-cs"/>
                        </a:defRPr>
                      </a:pPr>
                      <a:t>[値]</a:t>
                    </a:fld>
                    <a:endParaRPr lang="en-US" altLang="ja-JP" sz="1100"/>
                  </a:p>
                </c:rich>
              </c:tx>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H28高齢夫婦無職!$M$8:$N$8</c:f>
              <c:numCache>
                <c:formatCode>General</c:formatCode>
                <c:ptCount val="2"/>
                <c:pt idx="0" formatCode="#,##0_);[Red]\(#,##0\)">
                  <c:v>64827</c:v>
                </c:pt>
              </c:numCache>
            </c:numRef>
          </c:val>
          <c:extLst>
            <c:ext xmlns:c16="http://schemas.microsoft.com/office/drawing/2014/chart" uri="{C3380CC4-5D6E-409C-BE32-E72D297353CC}">
              <c16:uniqueId val="{00000009-7CB1-41B8-A1EC-2BF9D40AD5BE}"/>
            </c:ext>
          </c:extLst>
        </c:ser>
        <c:ser>
          <c:idx val="5"/>
          <c:order val="5"/>
          <c:tx>
            <c:strRef>
              <c:f>H28高齢夫婦無職!$L$9</c:f>
              <c:strCache>
                <c:ptCount val="1"/>
                <c:pt idx="0">
                  <c:v>住居</c:v>
                </c:pt>
              </c:strCache>
            </c:strRef>
          </c:tx>
          <c:spPr>
            <a:solidFill>
              <a:schemeClr val="accent6"/>
            </a:solidFill>
            <a:ln>
              <a:noFill/>
            </a:ln>
            <a:effectLst/>
          </c:spPr>
          <c:invertIfNegative val="0"/>
          <c:dLbls>
            <c:dLbl>
              <c:idx val="0"/>
              <c:layout>
                <c:manualLayout>
                  <c:x val="-7.5000000000000053E-2"/>
                  <c:y val="-0.12962962962962962"/>
                </c:manualLayout>
              </c:layout>
              <c:tx>
                <c:rich>
                  <a:bodyPr/>
                  <a:lstStyle/>
                  <a:p>
                    <a:r>
                      <a:rPr lang="ja-JP" altLang="en-US" sz="800" baseline="0"/>
                      <a:t>住居</a:t>
                    </a:r>
                    <a:r>
                      <a:rPr lang="en-US" altLang="ja-JP" baseline="0"/>
                      <a:t>, </a:t>
                    </a:r>
                    <a:fld id="{03D53A2A-A7F2-49EB-B440-4B745A8BD7FA}"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H28高齢夫婦無職!$M$9:$N$9</c:f>
              <c:numCache>
                <c:formatCode>General</c:formatCode>
                <c:ptCount val="2"/>
                <c:pt idx="0" formatCode="#,##0_);[Red]\(#,##0\)">
                  <c:v>14700</c:v>
                </c:pt>
              </c:numCache>
            </c:numRef>
          </c:val>
          <c:extLst>
            <c:ext xmlns:c16="http://schemas.microsoft.com/office/drawing/2014/chart" uri="{C3380CC4-5D6E-409C-BE32-E72D297353CC}">
              <c16:uniqueId val="{0000000B-7CB1-41B8-A1EC-2BF9D40AD5BE}"/>
            </c:ext>
          </c:extLst>
        </c:ser>
        <c:ser>
          <c:idx val="6"/>
          <c:order val="6"/>
          <c:tx>
            <c:strRef>
              <c:f>H28高齢夫婦無職!$L$10</c:f>
              <c:strCache>
                <c:ptCount val="1"/>
                <c:pt idx="0">
                  <c:v>光熱・水道</c:v>
                </c:pt>
              </c:strCache>
            </c:strRef>
          </c:tx>
          <c:spPr>
            <a:solidFill>
              <a:schemeClr val="accent1">
                <a:lumMod val="60000"/>
              </a:schemeClr>
            </a:solidFill>
            <a:ln>
              <a:noFill/>
            </a:ln>
            <a:effectLst/>
          </c:spPr>
          <c:invertIfNegative val="0"/>
          <c:dLbls>
            <c:dLbl>
              <c:idx val="0"/>
              <c:layout>
                <c:manualLayout>
                  <c:x val="-0.14861111111111111"/>
                  <c:y val="0.13888870662000566"/>
                </c:manualLayout>
              </c:layout>
              <c:tx>
                <c:rich>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r>
                      <a:rPr lang="ja-JP" altLang="en-US" sz="800" baseline="0"/>
                      <a:t>光熱・水道</a:t>
                    </a:r>
                    <a:r>
                      <a:rPr lang="en-US" altLang="ja-JP" baseline="0"/>
                      <a:t>, </a:t>
                    </a:r>
                    <a:fld id="{FBC3475E-164A-437B-B787-8F5641525A0F}" type="VALUE">
                      <a:rPr lang="en-US" altLang="ja-JP" baseline="0"/>
                      <a:pPr>
                        <a:defRPr sz="900" b="0" i="0" u="none" strike="noStrike" kern="1200" baseline="0">
                          <a:solidFill>
                            <a:schemeClr val="dk1">
                              <a:lumMod val="65000"/>
                              <a:lumOff val="35000"/>
                            </a:schemeClr>
                          </a:solidFill>
                          <a:latin typeface="+mn-lt"/>
                          <a:ea typeface="+mn-ea"/>
                          <a:cs typeface="+mn-cs"/>
                        </a:defRPr>
                      </a:pPr>
                      <a:t>[値]</a:t>
                    </a:fld>
                    <a:endParaRPr lang="en-US" altLang="ja-JP" baseline="0"/>
                  </a:p>
                </c:rich>
              </c:tx>
              <c:spPr>
                <a:solidFill>
                  <a:sysClr val="window" lastClr="FFFFFF"/>
                </a:solidFill>
                <a:ln>
                  <a:solidFill>
                    <a:sysClr val="windowText" lastClr="000000">
                      <a:lumMod val="25000"/>
                      <a:lumOff val="75000"/>
                    </a:sysClr>
                  </a:solidFill>
                </a:ln>
                <a:effectLst/>
              </c:sp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c15:spPr>
                  <c15:layout>
                    <c:manualLayout>
                      <c:w val="0.23012707786526684"/>
                      <c:h val="8.7238626421697274E-2"/>
                    </c:manualLayout>
                  </c15:layout>
                  <c15:dlblFieldTable/>
                  <c15:showDataLabelsRange val="0"/>
                </c:ext>
                <c:ext xmlns:c16="http://schemas.microsoft.com/office/drawing/2014/chart" uri="{C3380CC4-5D6E-409C-BE32-E72D297353CC}">
                  <c16:uniqueId val="{0000000C-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H28高齢夫婦無職!$M$10:$N$10</c:f>
              <c:numCache>
                <c:formatCode>General</c:formatCode>
                <c:ptCount val="2"/>
                <c:pt idx="0" formatCode="#,##0_);[Red]\(#,##0\)">
                  <c:v>18851</c:v>
                </c:pt>
              </c:numCache>
            </c:numRef>
          </c:val>
          <c:extLst>
            <c:ext xmlns:c16="http://schemas.microsoft.com/office/drawing/2014/chart" uri="{C3380CC4-5D6E-409C-BE32-E72D297353CC}">
              <c16:uniqueId val="{0000000D-7CB1-41B8-A1EC-2BF9D40AD5BE}"/>
            </c:ext>
          </c:extLst>
        </c:ser>
        <c:ser>
          <c:idx val="7"/>
          <c:order val="7"/>
          <c:tx>
            <c:strRef>
              <c:f>H28高齢夫婦無職!$L$11</c:f>
              <c:strCache>
                <c:ptCount val="1"/>
                <c:pt idx="0">
                  <c:v>家具・家事用品</c:v>
                </c:pt>
              </c:strCache>
            </c:strRef>
          </c:tx>
          <c:spPr>
            <a:solidFill>
              <a:schemeClr val="accent2">
                <a:lumMod val="60000"/>
              </a:schemeClr>
            </a:solidFill>
            <a:ln>
              <a:noFill/>
            </a:ln>
            <a:effectLst/>
          </c:spPr>
          <c:invertIfNegative val="0"/>
          <c:dLbls>
            <c:dLbl>
              <c:idx val="0"/>
              <c:layout>
                <c:manualLayout>
                  <c:x val="-8.3333333333333329E-2"/>
                  <c:y val="-0.21296296296296297"/>
                </c:manualLayout>
              </c:layout>
              <c:tx>
                <c:rich>
                  <a:bodyPr/>
                  <a:lstStyle/>
                  <a:p>
                    <a:r>
                      <a:rPr lang="ja-JP" altLang="en-US" sz="600" baseline="0"/>
                      <a:t>家具家事用品</a:t>
                    </a:r>
                    <a:r>
                      <a:rPr lang="en-US" altLang="ja-JP" baseline="0"/>
                      <a:t>, </a:t>
                    </a:r>
                    <a:fld id="{CA99C947-D2FB-4571-B934-BBE998AB6F52}"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E-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H28高齢夫婦無職!$M$11:$N$11</c:f>
              <c:numCache>
                <c:formatCode>General</c:formatCode>
                <c:ptCount val="2"/>
                <c:pt idx="0" formatCode="#,##0_);[Red]\(#,##0\)">
                  <c:v>9017</c:v>
                </c:pt>
              </c:numCache>
            </c:numRef>
          </c:val>
          <c:extLst>
            <c:ext xmlns:c16="http://schemas.microsoft.com/office/drawing/2014/chart" uri="{C3380CC4-5D6E-409C-BE32-E72D297353CC}">
              <c16:uniqueId val="{0000000F-7CB1-41B8-A1EC-2BF9D40AD5BE}"/>
            </c:ext>
          </c:extLst>
        </c:ser>
        <c:ser>
          <c:idx val="8"/>
          <c:order val="8"/>
          <c:tx>
            <c:strRef>
              <c:f>H28高齢夫婦無職!$L$12</c:f>
              <c:strCache>
                <c:ptCount val="1"/>
                <c:pt idx="0">
                  <c:v>被服及び履物</c:v>
                </c:pt>
              </c:strCache>
            </c:strRef>
          </c:tx>
          <c:spPr>
            <a:solidFill>
              <a:schemeClr val="accent3">
                <a:lumMod val="60000"/>
              </a:schemeClr>
            </a:solidFill>
            <a:ln>
              <a:noFill/>
            </a:ln>
            <a:effectLst/>
          </c:spPr>
          <c:invertIfNegative val="0"/>
          <c:dLbls>
            <c:dLbl>
              <c:idx val="0"/>
              <c:layout>
                <c:manualLayout>
                  <c:x val="-2.7777777777778798E-3"/>
                  <c:y val="0.14351851851851835"/>
                </c:manualLayout>
              </c:layout>
              <c:tx>
                <c:rich>
                  <a:bodyPr/>
                  <a:lstStyle/>
                  <a:p>
                    <a:r>
                      <a:rPr lang="ja-JP" altLang="en-US" sz="600" baseline="0"/>
                      <a:t>被服及び履物</a:t>
                    </a:r>
                    <a:r>
                      <a:rPr lang="en-US" altLang="ja-JP" baseline="0"/>
                      <a:t>, </a:t>
                    </a:r>
                    <a:fld id="{AD843CB6-B8A9-4430-B5EC-214A145098A9}"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0-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H28高齢夫婦無職!$M$12:$N$12</c:f>
              <c:numCache>
                <c:formatCode>General</c:formatCode>
                <c:ptCount val="2"/>
                <c:pt idx="0" formatCode="#,##0_);[Red]\(#,##0\)">
                  <c:v>6675</c:v>
                </c:pt>
              </c:numCache>
            </c:numRef>
          </c:val>
          <c:extLst>
            <c:ext xmlns:c16="http://schemas.microsoft.com/office/drawing/2014/chart" uri="{C3380CC4-5D6E-409C-BE32-E72D297353CC}">
              <c16:uniqueId val="{00000011-7CB1-41B8-A1EC-2BF9D40AD5BE}"/>
            </c:ext>
          </c:extLst>
        </c:ser>
        <c:ser>
          <c:idx val="9"/>
          <c:order val="9"/>
          <c:tx>
            <c:strRef>
              <c:f>H28高齢夫婦無職!$L$13</c:f>
              <c:strCache>
                <c:ptCount val="1"/>
                <c:pt idx="0">
                  <c:v>保健医療</c:v>
                </c:pt>
              </c:strCache>
            </c:strRef>
          </c:tx>
          <c:spPr>
            <a:solidFill>
              <a:schemeClr val="accent4">
                <a:lumMod val="60000"/>
              </a:schemeClr>
            </a:solidFill>
            <a:ln>
              <a:noFill/>
            </a:ln>
            <a:effectLst/>
          </c:spPr>
          <c:invertIfNegative val="0"/>
          <c:dLbls>
            <c:dLbl>
              <c:idx val="0"/>
              <c:layout>
                <c:manualLayout>
                  <c:x val="2.5000000000000001E-2"/>
                  <c:y val="-0.12500000000000008"/>
                </c:manualLayout>
              </c:layout>
              <c:tx>
                <c:rich>
                  <a:bodyPr/>
                  <a:lstStyle/>
                  <a:p>
                    <a:r>
                      <a:rPr lang="ja-JP" altLang="en-US" sz="800" baseline="0"/>
                      <a:t>保健医療</a:t>
                    </a:r>
                    <a:r>
                      <a:rPr lang="en-US" altLang="ja-JP" baseline="0"/>
                      <a:t>, </a:t>
                    </a:r>
                    <a:fld id="{899F38E7-E266-4760-9580-1FA4427DAEB9}"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2-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H28高齢夫婦無職!$M$13:$N$13</c:f>
              <c:numCache>
                <c:formatCode>General</c:formatCode>
                <c:ptCount val="2"/>
                <c:pt idx="0" formatCode="#,##0_);[Red]\(#,##0\)">
                  <c:v>15044</c:v>
                </c:pt>
              </c:numCache>
            </c:numRef>
          </c:val>
          <c:extLst>
            <c:ext xmlns:c16="http://schemas.microsoft.com/office/drawing/2014/chart" uri="{C3380CC4-5D6E-409C-BE32-E72D297353CC}">
              <c16:uniqueId val="{00000013-7CB1-41B8-A1EC-2BF9D40AD5BE}"/>
            </c:ext>
          </c:extLst>
        </c:ser>
        <c:ser>
          <c:idx val="10"/>
          <c:order val="10"/>
          <c:tx>
            <c:strRef>
              <c:f>H28高齢夫婦無職!$L$14</c:f>
              <c:strCache>
                <c:ptCount val="1"/>
                <c:pt idx="0">
                  <c:v>交通・通信</c:v>
                </c:pt>
              </c:strCache>
            </c:strRef>
          </c:tx>
          <c:spPr>
            <a:solidFill>
              <a:schemeClr val="accent5">
                <a:lumMod val="60000"/>
              </a:schemeClr>
            </a:solidFill>
            <a:ln>
              <a:noFill/>
            </a:ln>
            <a:effectLst/>
          </c:spPr>
          <c:invertIfNegative val="0"/>
          <c:dLbls>
            <c:dLbl>
              <c:idx val="0"/>
              <c:layout>
                <c:manualLayout>
                  <c:x val="8.8888888888888892E-2"/>
                  <c:y val="0.1388888888888889"/>
                </c:manualLayout>
              </c:layout>
              <c:tx>
                <c:rich>
                  <a:bodyPr/>
                  <a:lstStyle/>
                  <a:p>
                    <a:r>
                      <a:rPr lang="ja-JP" altLang="en-US" sz="700" baseline="0"/>
                      <a:t>交通通信</a:t>
                    </a:r>
                    <a:r>
                      <a:rPr lang="en-US" altLang="ja-JP" baseline="0"/>
                      <a:t>, </a:t>
                    </a:r>
                    <a:fld id="{3D381128-6739-4C94-ADB1-BD9609B46933}"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4-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H28高齢夫婦無職!$M$14:$N$14</c:f>
              <c:numCache>
                <c:formatCode>General</c:formatCode>
                <c:ptCount val="2"/>
                <c:pt idx="0" formatCode="#,##0_);[Red]\(#,##0\)">
                  <c:v>25256</c:v>
                </c:pt>
              </c:numCache>
            </c:numRef>
          </c:val>
          <c:extLst>
            <c:ext xmlns:c16="http://schemas.microsoft.com/office/drawing/2014/chart" uri="{C3380CC4-5D6E-409C-BE32-E72D297353CC}">
              <c16:uniqueId val="{00000015-7CB1-41B8-A1EC-2BF9D40AD5BE}"/>
            </c:ext>
          </c:extLst>
        </c:ser>
        <c:ser>
          <c:idx val="11"/>
          <c:order val="11"/>
          <c:tx>
            <c:strRef>
              <c:f>H28高齢夫婦無職!$L$15</c:f>
              <c:strCache>
                <c:ptCount val="1"/>
                <c:pt idx="0">
                  <c:v>教養娯楽</c:v>
                </c:pt>
              </c:strCache>
            </c:strRef>
          </c:tx>
          <c:spPr>
            <a:solidFill>
              <a:schemeClr val="accent6">
                <a:lumMod val="60000"/>
              </a:schemeClr>
            </a:solidFill>
            <a:ln>
              <a:noFill/>
            </a:ln>
            <a:effectLst/>
          </c:spPr>
          <c:invertIfNegative val="0"/>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bg1"/>
                        </a:solidFill>
                        <a:latin typeface="+mn-lt"/>
                        <a:ea typeface="+mn-ea"/>
                        <a:cs typeface="+mn-cs"/>
                      </a:defRPr>
                    </a:pPr>
                    <a:r>
                      <a:rPr lang="ja-JP" altLang="en-US"/>
                      <a:t>教養</a:t>
                    </a:r>
                    <a:r>
                      <a:rPr lang="en-US" altLang="ja-JP"/>
                      <a:t>,</a:t>
                    </a:r>
                    <a:r>
                      <a:rPr lang="ja-JP" altLang="en-US"/>
                      <a:t>娯楽</a:t>
                    </a:r>
                    <a:fld id="{A69C9A4C-ED0E-41C8-9B7F-721EFFF28A8B}" type="VALUE">
                      <a:rPr lang="en-US" altLang="ja-JP"/>
                      <a:pPr>
                        <a:defRPr sz="900" b="0" i="0" u="none" strike="noStrike" kern="1200" baseline="0">
                          <a:solidFill>
                            <a:schemeClr val="bg1"/>
                          </a:solidFill>
                          <a:latin typeface="+mn-lt"/>
                          <a:ea typeface="+mn-ea"/>
                          <a:cs typeface="+mn-cs"/>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16-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H28高齢夫婦無職!$M$15:$N$15</c:f>
              <c:numCache>
                <c:formatCode>General</c:formatCode>
                <c:ptCount val="2"/>
                <c:pt idx="0" formatCode="#,##0_);[Red]\(#,##0\)">
                  <c:v>26303</c:v>
                </c:pt>
              </c:numCache>
            </c:numRef>
          </c:val>
          <c:extLst>
            <c:ext xmlns:c16="http://schemas.microsoft.com/office/drawing/2014/chart" uri="{C3380CC4-5D6E-409C-BE32-E72D297353CC}">
              <c16:uniqueId val="{00000017-7CB1-41B8-A1EC-2BF9D40AD5BE}"/>
            </c:ext>
          </c:extLst>
        </c:ser>
        <c:ser>
          <c:idx val="12"/>
          <c:order val="12"/>
          <c:tx>
            <c:strRef>
              <c:f>H28高齢夫婦無職!$L$16</c:f>
              <c:strCache>
                <c:ptCount val="1"/>
                <c:pt idx="0">
                  <c:v>交際費</c:v>
                </c:pt>
              </c:strCache>
            </c:strRef>
          </c:tx>
          <c:spPr>
            <a:solidFill>
              <a:schemeClr val="accent1">
                <a:lumMod val="80000"/>
                <a:lumOff val="20000"/>
              </a:schemeClr>
            </a:solidFill>
            <a:ln>
              <a:noFill/>
            </a:ln>
            <a:effectLst/>
          </c:spPr>
          <c:invertIfNegative val="0"/>
          <c:dLbls>
            <c:dLbl>
              <c:idx val="0"/>
              <c:layout>
                <c:manualLayout>
                  <c:x val="-8.3333333333334356E-3"/>
                  <c:y val="-0.12500000000000008"/>
                </c:manualLayout>
              </c:layout>
              <c:tx>
                <c:rich>
                  <a:bodyPr/>
                  <a:lstStyle/>
                  <a:p>
                    <a:r>
                      <a:rPr lang="ja-JP" altLang="en-US" baseline="0"/>
                      <a:t>交際費</a:t>
                    </a:r>
                    <a:r>
                      <a:rPr lang="en-US" altLang="ja-JP" baseline="0"/>
                      <a:t>, </a:t>
                    </a:r>
                    <a:fld id="{254A13D8-AD4A-4216-96D6-7598E92049AE}"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8-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H28高齢夫婦無職!$M$16:$N$16</c:f>
              <c:numCache>
                <c:formatCode>General</c:formatCode>
                <c:ptCount val="2"/>
                <c:pt idx="0" formatCode="#,##0_);[Red]\(#,##0\)">
                  <c:v>29033</c:v>
                </c:pt>
              </c:numCache>
            </c:numRef>
          </c:val>
          <c:extLst>
            <c:ext xmlns:c16="http://schemas.microsoft.com/office/drawing/2014/chart" uri="{C3380CC4-5D6E-409C-BE32-E72D297353CC}">
              <c16:uniqueId val="{00000019-7CB1-41B8-A1EC-2BF9D40AD5BE}"/>
            </c:ext>
          </c:extLst>
        </c:ser>
        <c:ser>
          <c:idx val="13"/>
          <c:order val="13"/>
          <c:tx>
            <c:strRef>
              <c:f>H28高齢夫婦無職!$L$17</c:f>
              <c:strCache>
                <c:ptCount val="1"/>
                <c:pt idx="0">
                  <c:v>その他</c:v>
                </c:pt>
              </c:strCache>
            </c:strRef>
          </c:tx>
          <c:spPr>
            <a:solidFill>
              <a:schemeClr val="accent2">
                <a:lumMod val="80000"/>
                <a:lumOff val="20000"/>
              </a:schemeClr>
            </a:solidFill>
            <a:ln>
              <a:noFill/>
            </a:ln>
            <a:effectLst/>
          </c:spPr>
          <c:invertIfNegative val="0"/>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bg1"/>
                        </a:solidFill>
                        <a:latin typeface="+mn-lt"/>
                        <a:ea typeface="+mn-ea"/>
                        <a:cs typeface="+mn-cs"/>
                      </a:defRPr>
                    </a:pPr>
                    <a:r>
                      <a:rPr lang="ja-JP" altLang="en-US"/>
                      <a:t>その</a:t>
                    </a:r>
                    <a:r>
                      <a:rPr lang="en-US" altLang="ja-JP"/>
                      <a:t>,</a:t>
                    </a:r>
                    <a:r>
                      <a:rPr lang="ja-JP" altLang="en-US"/>
                      <a:t>他</a:t>
                    </a:r>
                    <a:fld id="{72DC5294-0C61-478B-BC83-0A494A49FA0D}" type="VALUE">
                      <a:rPr lang="en-US" altLang="ja-JP"/>
                      <a:pPr>
                        <a:defRPr sz="900" b="0" i="0" u="none" strike="noStrike" kern="1200" baseline="0">
                          <a:solidFill>
                            <a:schemeClr val="bg1"/>
                          </a:solidFill>
                          <a:latin typeface="+mn-lt"/>
                          <a:ea typeface="+mn-ea"/>
                          <a:cs typeface="+mn-cs"/>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1A-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H28高齢夫婦無職!$M$17:$N$17</c:f>
              <c:numCache>
                <c:formatCode>General</c:formatCode>
                <c:ptCount val="2"/>
                <c:pt idx="0" formatCode="#,##0">
                  <c:v>27985</c:v>
                </c:pt>
              </c:numCache>
            </c:numRef>
          </c:val>
          <c:extLst>
            <c:ext xmlns:c16="http://schemas.microsoft.com/office/drawing/2014/chart" uri="{C3380CC4-5D6E-409C-BE32-E72D297353CC}">
              <c16:uniqueId val="{0000001B-7CB1-41B8-A1EC-2BF9D40AD5BE}"/>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569040325511297E-2"/>
          <c:y val="6.1673667405490025E-2"/>
          <c:w val="0.84408040245648841"/>
          <c:h val="0.88382418152715558"/>
        </c:manualLayout>
      </c:layout>
      <c:barChart>
        <c:barDir val="bar"/>
        <c:grouping val="percentStacked"/>
        <c:varyColors val="0"/>
        <c:ser>
          <c:idx val="0"/>
          <c:order val="0"/>
          <c:tx>
            <c:strRef>
              <c:f>'[ろうきんレジュメ図表.xlsx]Ｐ８'!$K$4</c:f>
              <c:strCache>
                <c:ptCount val="1"/>
                <c:pt idx="0">
                  <c:v>社会保障給付</c:v>
                </c:pt>
              </c:strCache>
            </c:strRef>
          </c:tx>
          <c:spPr>
            <a:solidFill>
              <a:srgbClr val="0066FF"/>
            </a:solidFill>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3CC4-4F50-8EB1-8E7392403C5A}"/>
                </c:ext>
              </c:extLst>
            </c:dLbl>
            <c:numFmt formatCode="#,##0_);\(#,##0\)" sourceLinked="0"/>
            <c:spPr>
              <a:noFill/>
              <a:ln>
                <a:noFill/>
              </a:ln>
              <a:effectLst/>
            </c:spPr>
            <c:txPr>
              <a:bodyPr/>
              <a:lstStyle/>
              <a:p>
                <a:pPr>
                  <a:defRPr sz="180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cat>
            <c:strRef>
              <c:f>'[ろうきんレジュメ図表.xlsx]Ｐ８'!$L$2:$M$2</c:f>
              <c:strCache>
                <c:ptCount val="2"/>
                <c:pt idx="0">
                  <c:v>収入</c:v>
                </c:pt>
                <c:pt idx="1">
                  <c:v>支出</c:v>
                </c:pt>
              </c:strCache>
            </c:strRef>
          </c:cat>
          <c:val>
            <c:numRef>
              <c:f>'[ろうきんレジュメ図表.xlsx]Ｐ８'!$L$4:$M$4</c:f>
              <c:numCache>
                <c:formatCode>General</c:formatCode>
                <c:ptCount val="2"/>
                <c:pt idx="0" formatCode="#,##0">
                  <c:v>194874</c:v>
                </c:pt>
              </c:numCache>
            </c:numRef>
          </c:val>
          <c:extLst>
            <c:ext xmlns:c16="http://schemas.microsoft.com/office/drawing/2014/chart" uri="{C3380CC4-5D6E-409C-BE32-E72D297353CC}">
              <c16:uniqueId val="{00000001-3CC4-4F50-8EB1-8E7392403C5A}"/>
            </c:ext>
          </c:extLst>
        </c:ser>
        <c:ser>
          <c:idx val="1"/>
          <c:order val="1"/>
          <c:tx>
            <c:strRef>
              <c:f>'[ろうきんレジュメ図表.xlsx]Ｐ８'!$K$5</c:f>
              <c:strCache>
                <c:ptCount val="1"/>
                <c:pt idx="0">
                  <c:v>その他</c:v>
                </c:pt>
              </c:strCache>
            </c:strRef>
          </c:tx>
          <c:spPr>
            <a:solidFill>
              <a:srgbClr val="99CC00"/>
            </a:solidFill>
          </c:spPr>
          <c:invertIfNegative val="0"/>
          <c:dLbls>
            <c:dLbl>
              <c:idx val="0"/>
              <c:tx>
                <c:rich>
                  <a:bodyPr/>
                  <a:lstStyle/>
                  <a:p>
                    <a:r>
                      <a:rPr lang="ja-JP" altLang="en-US" b="1">
                        <a:solidFill>
                          <a:schemeClr val="bg1"/>
                        </a:solidFill>
                      </a:rPr>
                      <a:t>その他</a:t>
                    </a:r>
                    <a:r>
                      <a:rPr lang="en-US" altLang="ja-JP" b="1">
                        <a:solidFill>
                          <a:schemeClr val="bg1"/>
                        </a:solidFill>
                      </a:rPr>
                      <a:t>,</a:t>
                    </a:r>
                  </a:p>
                  <a:p>
                    <a:r>
                      <a:rPr lang="en-US" altLang="ja-JP" b="1">
                        <a:solidFill>
                          <a:schemeClr val="bg1"/>
                        </a:solidFill>
                      </a:rPr>
                      <a:t> 18,505</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3CC4-4F50-8EB1-8E7392403C5A}"/>
                </c:ext>
              </c:extLst>
            </c:dLbl>
            <c:spPr>
              <a:noFill/>
              <a:ln>
                <a:noFill/>
              </a:ln>
              <a:effectLst/>
            </c:spPr>
            <c:txPr>
              <a:bodyPr/>
              <a:lstStyle/>
              <a:p>
                <a:pPr>
                  <a:defRPr b="1">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'[ろうきんレジュメ図表.xlsx]Ｐ８'!$L$5:$M$5</c:f>
              <c:numCache>
                <c:formatCode>General</c:formatCode>
                <c:ptCount val="2"/>
                <c:pt idx="0" formatCode="#,##0_);[Red]\(#,##0\)">
                  <c:v>18505</c:v>
                </c:pt>
              </c:numCache>
            </c:numRef>
          </c:val>
          <c:extLst>
            <c:ext xmlns:c16="http://schemas.microsoft.com/office/drawing/2014/chart" uri="{C3380CC4-5D6E-409C-BE32-E72D297353CC}">
              <c16:uniqueId val="{00000003-3CC4-4F50-8EB1-8E7392403C5A}"/>
            </c:ext>
          </c:extLst>
        </c:ser>
        <c:ser>
          <c:idx val="2"/>
          <c:order val="2"/>
          <c:tx>
            <c:strRef>
              <c:f>'[ろうきんレジュメ図表.xlsx]Ｐ８'!$K$6</c:f>
              <c:strCache>
                <c:ptCount val="1"/>
                <c:pt idx="0">
                  <c:v>不足分</c:v>
                </c:pt>
              </c:strCache>
            </c:strRef>
          </c:tx>
          <c:spPr>
            <a:solidFill>
              <a:srgbClr val="FF0000"/>
            </a:solidFill>
          </c:spPr>
          <c:invertIfNegative val="0"/>
          <c:dLbls>
            <c:dLbl>
              <c:idx val="0"/>
              <c:tx>
                <c:rich>
                  <a:bodyPr/>
                  <a:lstStyle/>
                  <a:p>
                    <a:pPr>
                      <a:defRPr sz="2000" b="1">
                        <a:solidFill>
                          <a:schemeClr val="bg1"/>
                        </a:solidFill>
                      </a:defRPr>
                    </a:pPr>
                    <a:r>
                      <a:rPr lang="ja-JP" altLang="en-US" sz="2000" b="1">
                        <a:solidFill>
                          <a:schemeClr val="bg1"/>
                        </a:solidFill>
                      </a:rPr>
                      <a:t>不足分</a:t>
                    </a:r>
                    <a:r>
                      <a:rPr lang="en-US" altLang="ja-JP" sz="2000" b="1">
                        <a:solidFill>
                          <a:schemeClr val="bg1"/>
                        </a:solidFill>
                      </a:rPr>
                      <a:t>, </a:t>
                    </a:r>
                  </a:p>
                  <a:p>
                    <a:pPr>
                      <a:defRPr sz="2000" b="1">
                        <a:solidFill>
                          <a:schemeClr val="bg1"/>
                        </a:solidFill>
                      </a:defRPr>
                    </a:pPr>
                    <a:r>
                      <a:rPr lang="en-US" altLang="ja-JP" sz="2000" b="1">
                        <a:solidFill>
                          <a:schemeClr val="bg1"/>
                        </a:solidFill>
                      </a:rPr>
                      <a:t>62,326</a:t>
                    </a:r>
                    <a:endParaRPr lang="ja-JP" altLang="en-US"/>
                  </a:p>
                </c:rich>
              </c:tx>
              <c:spPr>
                <a:noFill/>
                <a:ln w="19050">
                  <a:noFill/>
                </a:ln>
              </c:sp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3CC4-4F50-8EB1-8E7392403C5A}"/>
                </c:ext>
              </c:extLst>
            </c:dLbl>
            <c:spPr>
              <a:solidFill>
                <a:srgbClr val="FF0000"/>
              </a:solidFill>
              <a:ln w="19050">
                <a:solidFill>
                  <a:srgbClr val="FF0000"/>
                </a:solidFill>
              </a:ln>
            </c:spPr>
            <c:txPr>
              <a:bodyPr/>
              <a:lstStyle/>
              <a:p>
                <a:pPr>
                  <a:defRPr sz="2000" b="1">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'[ろうきんレジュメ図表.xlsx]Ｐ８'!$L$6:$M$6</c:f>
              <c:numCache>
                <c:formatCode>General</c:formatCode>
                <c:ptCount val="2"/>
                <c:pt idx="0" formatCode="#,##0_);[Red]\(#,##0\)">
                  <c:v>62326</c:v>
                </c:pt>
              </c:numCache>
            </c:numRef>
          </c:val>
          <c:extLst>
            <c:ext xmlns:c16="http://schemas.microsoft.com/office/drawing/2014/chart" uri="{C3380CC4-5D6E-409C-BE32-E72D297353CC}">
              <c16:uniqueId val="{00000005-3CC4-4F50-8EB1-8E7392403C5A}"/>
            </c:ext>
          </c:extLst>
        </c:ser>
        <c:ser>
          <c:idx val="3"/>
          <c:order val="3"/>
          <c:tx>
            <c:strRef>
              <c:f>'[ろうきんレジュメ図表.xlsx]Ｐ８'!$K$7</c:f>
              <c:strCache>
                <c:ptCount val="1"/>
                <c:pt idx="0">
                  <c:v>非消費支出</c:v>
                </c:pt>
              </c:strCache>
            </c:strRef>
          </c:tx>
          <c:spPr>
            <a:solidFill>
              <a:srgbClr val="FFCCFF"/>
            </a:solidFill>
          </c:spPr>
          <c:invertIfNegative val="0"/>
          <c:dLbls>
            <c:dLbl>
              <c:idx val="1"/>
              <c:layout>
                <c:manualLayout>
                  <c:x val="4.9307544084110123E-2"/>
                  <c:y val="0.19711862080683845"/>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3CC4-4F50-8EB1-8E7392403C5A}"/>
                </c:ext>
              </c:extLst>
            </c:dLbl>
            <c:spPr>
              <a:noFill/>
              <a:ln>
                <a:noFill/>
              </a:ln>
              <a:effectLst/>
            </c:spPr>
            <c:txPr>
              <a:bodyPr/>
              <a:lstStyle/>
              <a:p>
                <a:pPr>
                  <a:defRPr sz="1200" b="0">
                    <a:solidFill>
                      <a:schemeClr val="tx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'[ろうきんレジュメ図表.xlsx]Ｐ８'!$L$7:$M$7</c:f>
              <c:numCache>
                <c:formatCode>#,##0_);[Red]\(#,##0\)</c:formatCode>
                <c:ptCount val="2"/>
                <c:pt idx="1">
                  <c:v>31842</c:v>
                </c:pt>
              </c:numCache>
            </c:numRef>
          </c:val>
          <c:extLst>
            <c:ext xmlns:c16="http://schemas.microsoft.com/office/drawing/2014/chart" uri="{C3380CC4-5D6E-409C-BE32-E72D297353CC}">
              <c16:uniqueId val="{00000007-3CC4-4F50-8EB1-8E7392403C5A}"/>
            </c:ext>
          </c:extLst>
        </c:ser>
        <c:ser>
          <c:idx val="4"/>
          <c:order val="4"/>
          <c:tx>
            <c:strRef>
              <c:f>'[ろうきんレジュメ図表.xlsx]Ｐ８'!$K$8</c:f>
              <c:strCache>
                <c:ptCount val="1"/>
                <c:pt idx="0">
                  <c:v>食料</c:v>
                </c:pt>
              </c:strCache>
            </c:strRef>
          </c:tx>
          <c:invertIfNegative val="0"/>
          <c:dLbls>
            <c:dLbl>
              <c:idx val="1"/>
              <c:tx>
                <c:rich>
                  <a:bodyPr/>
                  <a:lstStyle/>
                  <a:p>
                    <a:r>
                      <a:rPr lang="ja-JP" altLang="en-US" sz="1600" b="1">
                        <a:solidFill>
                          <a:schemeClr val="bg1"/>
                        </a:solidFill>
                      </a:rPr>
                      <a:t>食料</a:t>
                    </a:r>
                    <a:r>
                      <a:rPr lang="en-US" altLang="ja-JP" sz="1600" b="1">
                        <a:solidFill>
                          <a:schemeClr val="bg1"/>
                        </a:solidFill>
                      </a:rPr>
                      <a:t>, </a:t>
                    </a:r>
                  </a:p>
                  <a:p>
                    <a:r>
                      <a:rPr lang="en-US" altLang="ja-JP" sz="1600" b="1">
                        <a:solidFill>
                          <a:schemeClr val="bg1"/>
                        </a:solidFill>
                      </a:rPr>
                      <a:t>62,432</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3CC4-4F50-8EB1-8E7392403C5A}"/>
                </c:ext>
              </c:extLst>
            </c:dLbl>
            <c:spPr>
              <a:noFill/>
              <a:ln>
                <a:noFill/>
              </a:ln>
              <a:effectLst/>
            </c:spPr>
            <c:txPr>
              <a:bodyPr/>
              <a:lstStyle/>
              <a:p>
                <a:pPr>
                  <a:defRPr sz="1600" b="1">
                    <a:solidFill>
                      <a:schemeClr val="bg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'[ろうきんレジュメ図表.xlsx]Ｐ８'!$L$8:$M$8</c:f>
              <c:numCache>
                <c:formatCode>#,##0_);[Red]\(#,##0\)</c:formatCode>
                <c:ptCount val="2"/>
                <c:pt idx="1">
                  <c:v>62432</c:v>
                </c:pt>
              </c:numCache>
            </c:numRef>
          </c:val>
          <c:extLst>
            <c:ext xmlns:c16="http://schemas.microsoft.com/office/drawing/2014/chart" uri="{C3380CC4-5D6E-409C-BE32-E72D297353CC}">
              <c16:uniqueId val="{00000009-3CC4-4F50-8EB1-8E7392403C5A}"/>
            </c:ext>
          </c:extLst>
        </c:ser>
        <c:ser>
          <c:idx val="6"/>
          <c:order val="5"/>
          <c:tx>
            <c:strRef>
              <c:f>'[ろうきんレジュメ図表.xlsx]Ｐ８'!$K$9</c:f>
              <c:strCache>
                <c:ptCount val="1"/>
                <c:pt idx="0">
                  <c:v>住居</c:v>
                </c:pt>
              </c:strCache>
            </c:strRef>
          </c:tx>
          <c:spPr>
            <a:solidFill>
              <a:schemeClr val="accent6"/>
            </a:solidFill>
          </c:spPr>
          <c:invertIfNegative val="0"/>
          <c:dPt>
            <c:idx val="1"/>
            <c:invertIfNegative val="0"/>
            <c:bubble3D val="0"/>
            <c:spPr>
              <a:solidFill>
                <a:srgbClr val="FFFF66"/>
              </a:solidFill>
            </c:spPr>
            <c:extLst>
              <c:ext xmlns:c16="http://schemas.microsoft.com/office/drawing/2014/chart" uri="{C3380CC4-5D6E-409C-BE32-E72D297353CC}">
                <c16:uniqueId val="{0000000B-3CC4-4F50-8EB1-8E7392403C5A}"/>
              </c:ext>
            </c:extLst>
          </c:dPt>
          <c:dLbls>
            <c:dLbl>
              <c:idx val="1"/>
              <c:tx>
                <c:rich>
                  <a:bodyPr/>
                  <a:lstStyle/>
                  <a:p>
                    <a:r>
                      <a:rPr lang="ja-JP" altLang="en-US"/>
                      <a:t>住居</a:t>
                    </a:r>
                    <a:r>
                      <a:rPr lang="en-US" altLang="ja-JP"/>
                      <a:t>, </a:t>
                    </a:r>
                  </a:p>
                  <a:p>
                    <a:r>
                      <a:rPr lang="en-US" altLang="ja-JP"/>
                      <a:t>17,500</a:t>
                    </a:r>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3CC4-4F50-8EB1-8E7392403C5A}"/>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'[ろうきんレジュメ図表.xlsx]Ｐ８'!$L$9:$M$9</c:f>
              <c:numCache>
                <c:formatCode>#,##0_);[Red]\(#,##0\)</c:formatCode>
                <c:ptCount val="2"/>
                <c:pt idx="1">
                  <c:v>17500</c:v>
                </c:pt>
              </c:numCache>
            </c:numRef>
          </c:val>
          <c:extLst>
            <c:ext xmlns:c16="http://schemas.microsoft.com/office/drawing/2014/chart" uri="{C3380CC4-5D6E-409C-BE32-E72D297353CC}">
              <c16:uniqueId val="{0000000C-3CC4-4F50-8EB1-8E7392403C5A}"/>
            </c:ext>
          </c:extLst>
        </c:ser>
        <c:ser>
          <c:idx val="7"/>
          <c:order val="6"/>
          <c:tx>
            <c:strRef>
              <c:f>'[ろうきんレジュメ図表.xlsx]Ｐ８'!$K$10</c:f>
              <c:strCache>
                <c:ptCount val="1"/>
                <c:pt idx="0">
                  <c:v>光熱・水道</c:v>
                </c:pt>
              </c:strCache>
            </c:strRef>
          </c:tx>
          <c:invertIfNegative val="0"/>
          <c:dLbls>
            <c:dLbl>
              <c:idx val="1"/>
              <c:layout>
                <c:manualLayout>
                  <c:x val="0"/>
                  <c:y val="-5.6580868973149026E-3"/>
                </c:manualLayout>
              </c:layout>
              <c:tx>
                <c:rich>
                  <a:bodyPr/>
                  <a:lstStyle/>
                  <a:p>
                    <a:r>
                      <a:rPr lang="ja-JP" altLang="en-US" sz="1000">
                        <a:solidFill>
                          <a:schemeClr val="bg1"/>
                        </a:solidFill>
                      </a:rPr>
                      <a:t>光熱・</a:t>
                    </a:r>
                  </a:p>
                  <a:p>
                    <a:r>
                      <a:rPr lang="ja-JP" altLang="en-US" sz="1000">
                        <a:solidFill>
                          <a:schemeClr val="bg1"/>
                        </a:solidFill>
                      </a:rPr>
                      <a:t>水道</a:t>
                    </a:r>
                    <a:r>
                      <a:rPr lang="en-US" altLang="ja-JP" sz="1000">
                        <a:solidFill>
                          <a:schemeClr val="bg1"/>
                        </a:solidFill>
                      </a:rPr>
                      <a:t>, </a:t>
                    </a:r>
                  </a:p>
                  <a:p>
                    <a:r>
                      <a:rPr lang="en-US" altLang="ja-JP" sz="1000">
                        <a:solidFill>
                          <a:schemeClr val="bg1"/>
                        </a:solidFill>
                      </a:rPr>
                      <a:t>20,385</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D-3CC4-4F50-8EB1-8E7392403C5A}"/>
                </c:ext>
              </c:extLst>
            </c:dLbl>
            <c:spPr>
              <a:noFill/>
              <a:ln>
                <a:noFill/>
              </a:ln>
              <a:effectLst/>
            </c:spPr>
            <c:txPr>
              <a:bodyPr/>
              <a:lstStyle/>
              <a:p>
                <a:pPr>
                  <a:defRPr sz="1000">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'[ろうきんレジュメ図表.xlsx]Ｐ８'!$L$10:$M$10</c:f>
              <c:numCache>
                <c:formatCode>#,##0_);[Red]\(#,##0\)</c:formatCode>
                <c:ptCount val="2"/>
                <c:pt idx="1">
                  <c:v>20385</c:v>
                </c:pt>
              </c:numCache>
            </c:numRef>
          </c:val>
          <c:extLst>
            <c:ext xmlns:c16="http://schemas.microsoft.com/office/drawing/2014/chart" uri="{C3380CC4-5D6E-409C-BE32-E72D297353CC}">
              <c16:uniqueId val="{0000000E-3CC4-4F50-8EB1-8E7392403C5A}"/>
            </c:ext>
          </c:extLst>
        </c:ser>
        <c:ser>
          <c:idx val="8"/>
          <c:order val="7"/>
          <c:tx>
            <c:strRef>
              <c:f>'[ろうきんレジュメ図表.xlsx]Ｐ８'!$K$11</c:f>
              <c:strCache>
                <c:ptCount val="1"/>
                <c:pt idx="0">
                  <c:v>家具・家事用品</c:v>
                </c:pt>
              </c:strCache>
            </c:strRef>
          </c:tx>
          <c:spPr>
            <a:solidFill>
              <a:srgbClr val="FFFFCC"/>
            </a:solidFill>
          </c:spPr>
          <c:invertIfNegative val="0"/>
          <c:dLbls>
            <c:dLbl>
              <c:idx val="1"/>
              <c:layout>
                <c:manualLayout>
                  <c:x val="-3.8969535045687877E-2"/>
                  <c:y val="0.21971578321362986"/>
                </c:manualLayout>
              </c:layout>
              <c:tx>
                <c:rich>
                  <a:bodyPr/>
                  <a:lstStyle/>
                  <a:p>
                    <a:pPr>
                      <a:defRPr sz="1050"/>
                    </a:pPr>
                    <a:r>
                      <a:rPr lang="ja-JP" altLang="en-US" sz="1050" dirty="0"/>
                      <a:t>家具・</a:t>
                    </a:r>
                  </a:p>
                  <a:p>
                    <a:pPr>
                      <a:defRPr sz="1050"/>
                    </a:pPr>
                    <a:r>
                      <a:rPr lang="ja-JP" altLang="en-US" sz="1050" dirty="0"/>
                      <a:t>家事用品</a:t>
                    </a:r>
                    <a:r>
                      <a:rPr lang="en-US" altLang="ja-JP" sz="1050" dirty="0"/>
                      <a:t>, </a:t>
                    </a:r>
                  </a:p>
                  <a:p>
                    <a:pPr>
                      <a:defRPr sz="1050"/>
                    </a:pPr>
                    <a:r>
                      <a:rPr lang="en-US" altLang="ja-JP" sz="1050" dirty="0"/>
                      <a:t>8,641</a:t>
                    </a:r>
                  </a:p>
                </c:rich>
              </c:tx>
              <c:sp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3CC4-4F50-8EB1-8E7392403C5A}"/>
                </c:ext>
              </c:extLst>
            </c:dLbl>
            <c:spPr>
              <a:noFill/>
              <a:ln>
                <a:noFill/>
              </a:ln>
              <a:effectLst/>
            </c:spPr>
            <c:txPr>
              <a:bodyPr/>
              <a:lstStyle/>
              <a:p>
                <a:pPr>
                  <a:defRPr sz="120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'[ろうきんレジュメ図表.xlsx]Ｐ８'!$L$11:$M$11</c:f>
              <c:numCache>
                <c:formatCode>#,##0_);[Red]\(#,##0\)</c:formatCode>
                <c:ptCount val="2"/>
                <c:pt idx="1">
                  <c:v>8641</c:v>
                </c:pt>
              </c:numCache>
            </c:numRef>
          </c:val>
          <c:extLst>
            <c:ext xmlns:c16="http://schemas.microsoft.com/office/drawing/2014/chart" uri="{C3380CC4-5D6E-409C-BE32-E72D297353CC}">
              <c16:uniqueId val="{00000010-3CC4-4F50-8EB1-8E7392403C5A}"/>
            </c:ext>
          </c:extLst>
        </c:ser>
        <c:ser>
          <c:idx val="9"/>
          <c:order val="8"/>
          <c:tx>
            <c:strRef>
              <c:f>'[ろうきんレジュメ図表.xlsx]Ｐ８'!$K$12</c:f>
              <c:strCache>
                <c:ptCount val="1"/>
                <c:pt idx="0">
                  <c:v>被服及び履物</c:v>
                </c:pt>
              </c:strCache>
            </c:strRef>
          </c:tx>
          <c:spPr>
            <a:solidFill>
              <a:srgbClr val="FF00FF"/>
            </a:solidFill>
          </c:spPr>
          <c:invertIfNegative val="0"/>
          <c:dLbls>
            <c:dLbl>
              <c:idx val="1"/>
              <c:layout>
                <c:manualLayout>
                  <c:x val="2.6006518988929545E-2"/>
                  <c:y val="0.21971605551452883"/>
                </c:manualLayout>
              </c:layout>
              <c:tx>
                <c:rich>
                  <a:bodyPr/>
                  <a:lstStyle/>
                  <a:p>
                    <a:r>
                      <a:rPr lang="ja-JP" altLang="en-US" sz="1050"/>
                      <a:t>被服及び</a:t>
                    </a:r>
                  </a:p>
                  <a:p>
                    <a:r>
                      <a:rPr lang="ja-JP" altLang="en-US" sz="1050"/>
                      <a:t>履物</a:t>
                    </a:r>
                    <a:r>
                      <a:rPr lang="en-US" altLang="ja-JP" sz="1050"/>
                      <a:t>,</a:t>
                    </a:r>
                  </a:p>
                  <a:p>
                    <a:r>
                      <a:rPr lang="en-US" altLang="ja-JP" sz="1050"/>
                      <a:t> 6,975</a:t>
                    </a:r>
                    <a:endParaRPr lang="ja-JP" altLang="en-US" sz="800"/>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3CC4-4F50-8EB1-8E7392403C5A}"/>
                </c:ext>
              </c:extLst>
            </c:dLbl>
            <c:spPr>
              <a:noFill/>
              <a:ln>
                <a:noFill/>
              </a:ln>
              <a:effectLst/>
            </c:spPr>
            <c:txPr>
              <a:bodyPr/>
              <a:lstStyle/>
              <a:p>
                <a:pPr>
                  <a:defRPr sz="105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'[ろうきんレジュメ図表.xlsx]Ｐ８'!$L$12:$M$12</c:f>
              <c:numCache>
                <c:formatCode>#,##0_);[Red]\(#,##0\)</c:formatCode>
                <c:ptCount val="2"/>
                <c:pt idx="1">
                  <c:v>6975</c:v>
                </c:pt>
              </c:numCache>
            </c:numRef>
          </c:val>
          <c:extLst>
            <c:ext xmlns:c16="http://schemas.microsoft.com/office/drawing/2014/chart" uri="{C3380CC4-5D6E-409C-BE32-E72D297353CC}">
              <c16:uniqueId val="{00000012-3CC4-4F50-8EB1-8E7392403C5A}"/>
            </c:ext>
          </c:extLst>
        </c:ser>
        <c:ser>
          <c:idx val="10"/>
          <c:order val="9"/>
          <c:tx>
            <c:strRef>
              <c:f>'[ろうきんレジュメ図表.xlsx]Ｐ８'!$K$13</c:f>
              <c:strCache>
                <c:ptCount val="1"/>
                <c:pt idx="0">
                  <c:v>保健医療</c:v>
                </c:pt>
              </c:strCache>
            </c:strRef>
          </c:tx>
          <c:invertIfNegative val="0"/>
          <c:dLbls>
            <c:dLbl>
              <c:idx val="1"/>
              <c:layout>
                <c:manualLayout>
                  <c:x val="2.0004999674721863E-3"/>
                  <c:y val="-5.6588096984004068E-3"/>
                </c:manualLayout>
              </c:layout>
              <c:tx>
                <c:rich>
                  <a:bodyPr/>
                  <a:lstStyle/>
                  <a:p>
                    <a:r>
                      <a:rPr lang="ja-JP" altLang="en-US" sz="1000"/>
                      <a:t>保健</a:t>
                    </a:r>
                  </a:p>
                  <a:p>
                    <a:r>
                      <a:rPr lang="ja-JP" altLang="en-US" sz="1000"/>
                      <a:t>医療</a:t>
                    </a:r>
                    <a:r>
                      <a:rPr lang="en-US" altLang="ja-JP" sz="1000"/>
                      <a:t>, </a:t>
                    </a:r>
                  </a:p>
                  <a:p>
                    <a:r>
                      <a:rPr lang="en-US" altLang="ja-JP" sz="1000"/>
                      <a:t>15,405</a:t>
                    </a:r>
                    <a:endParaRPr lang="ja-JP" altLang="en-US" sz="800"/>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3CC4-4F50-8EB1-8E7392403C5A}"/>
                </c:ext>
              </c:extLst>
            </c:dLbl>
            <c:spPr>
              <a:noFill/>
              <a:ln>
                <a:noFill/>
              </a:ln>
              <a:effectLst/>
            </c:spPr>
            <c:txPr>
              <a:bodyPr/>
              <a:lstStyle/>
              <a:p>
                <a:pPr>
                  <a:defRPr sz="100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'[ろうきんレジュメ図表.xlsx]Ｐ８'!$L$13:$M$13</c:f>
              <c:numCache>
                <c:formatCode>#,##0_);[Red]\(#,##0\)</c:formatCode>
                <c:ptCount val="2"/>
                <c:pt idx="1">
                  <c:v>15405</c:v>
                </c:pt>
              </c:numCache>
            </c:numRef>
          </c:val>
          <c:extLst>
            <c:ext xmlns:c16="http://schemas.microsoft.com/office/drawing/2014/chart" uri="{C3380CC4-5D6E-409C-BE32-E72D297353CC}">
              <c16:uniqueId val="{00000014-3CC4-4F50-8EB1-8E7392403C5A}"/>
            </c:ext>
          </c:extLst>
        </c:ser>
        <c:ser>
          <c:idx val="11"/>
          <c:order val="10"/>
          <c:tx>
            <c:strRef>
              <c:f>'[ろうきんレジュメ図表.xlsx]Ｐ８'!$K$14</c:f>
              <c:strCache>
                <c:ptCount val="1"/>
                <c:pt idx="0">
                  <c:v>交通・通信</c:v>
                </c:pt>
              </c:strCache>
            </c:strRef>
          </c:tx>
          <c:spPr>
            <a:solidFill>
              <a:srgbClr val="FFC000"/>
            </a:solidFill>
          </c:spPr>
          <c:invertIfNegative val="0"/>
          <c:dLbls>
            <c:dLbl>
              <c:idx val="1"/>
              <c:tx>
                <c:rich>
                  <a:bodyPr/>
                  <a:lstStyle/>
                  <a:p>
                    <a:r>
                      <a:rPr lang="ja-JP" altLang="en-US" sz="1200" b="1"/>
                      <a:t>交通・</a:t>
                    </a:r>
                  </a:p>
                  <a:p>
                    <a:r>
                      <a:rPr lang="ja-JP" altLang="en-US" sz="1200" b="1"/>
                      <a:t>通信</a:t>
                    </a:r>
                    <a:r>
                      <a:rPr lang="en-US" altLang="ja-JP" sz="1200" b="1"/>
                      <a:t>,</a:t>
                    </a:r>
                  </a:p>
                  <a:p>
                    <a:r>
                      <a:rPr lang="en-US" altLang="ja-JP" sz="1200" b="1"/>
                      <a:t> 27,286</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3CC4-4F50-8EB1-8E7392403C5A}"/>
                </c:ext>
              </c:extLst>
            </c:dLbl>
            <c:spPr>
              <a:noFill/>
              <a:ln>
                <a:noFill/>
              </a:ln>
              <a:effectLst/>
            </c:spPr>
            <c:txPr>
              <a:bodyPr/>
              <a:lstStyle/>
              <a:p>
                <a:pPr>
                  <a:defRPr sz="1200" b="1"/>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'[ろうきんレジュメ図表.xlsx]Ｐ８'!$L$14:$M$14</c:f>
              <c:numCache>
                <c:formatCode>#,##0_);[Red]\(#,##0\)</c:formatCode>
                <c:ptCount val="2"/>
                <c:pt idx="1">
                  <c:v>27286</c:v>
                </c:pt>
              </c:numCache>
            </c:numRef>
          </c:val>
          <c:extLst>
            <c:ext xmlns:c16="http://schemas.microsoft.com/office/drawing/2014/chart" uri="{C3380CC4-5D6E-409C-BE32-E72D297353CC}">
              <c16:uniqueId val="{00000016-3CC4-4F50-8EB1-8E7392403C5A}"/>
            </c:ext>
          </c:extLst>
        </c:ser>
        <c:ser>
          <c:idx val="12"/>
          <c:order val="11"/>
          <c:tx>
            <c:strRef>
              <c:f>'Ｐ８'!#REF!</c:f>
              <c:strCache>
                <c:ptCount val="1"/>
                <c:pt idx="0">
                  <c:v>#REF!</c:v>
                </c:pt>
              </c:strCache>
            </c:strRef>
          </c:tx>
          <c:invertIfNegative val="0"/>
          <c:val>
            <c:numRef>
              <c:f>'Ｐ８'!#REF!</c:f>
              <c:numCache>
                <c:formatCode>General</c:formatCode>
                <c:ptCount val="1"/>
                <c:pt idx="0">
                  <c:v>1</c:v>
                </c:pt>
              </c:numCache>
            </c:numRef>
          </c:val>
          <c:extLst>
            <c:ext xmlns:c16="http://schemas.microsoft.com/office/drawing/2014/chart" uri="{C3380CC4-5D6E-409C-BE32-E72D297353CC}">
              <c16:uniqueId val="{00000017-3CC4-4F50-8EB1-8E7392403C5A}"/>
            </c:ext>
          </c:extLst>
        </c:ser>
        <c:ser>
          <c:idx val="13"/>
          <c:order val="12"/>
          <c:tx>
            <c:strRef>
              <c:f>'[ろうきんレジュメ図表.xlsx]Ｐ８'!$K$15</c:f>
              <c:strCache>
                <c:ptCount val="1"/>
                <c:pt idx="0">
                  <c:v>教養娯楽</c:v>
                </c:pt>
              </c:strCache>
            </c:strRef>
          </c:tx>
          <c:invertIfNegative val="0"/>
          <c:dLbls>
            <c:dLbl>
              <c:idx val="1"/>
              <c:tx>
                <c:rich>
                  <a:bodyPr/>
                  <a:lstStyle/>
                  <a:p>
                    <a:r>
                      <a:rPr lang="ja-JP" altLang="en-US" sz="1100">
                        <a:solidFill>
                          <a:schemeClr val="bg1"/>
                        </a:solidFill>
                      </a:rPr>
                      <a:t>教養娯楽</a:t>
                    </a:r>
                    <a:r>
                      <a:rPr lang="en-US" altLang="ja-JP" sz="1100">
                        <a:solidFill>
                          <a:schemeClr val="bg1"/>
                        </a:solidFill>
                      </a:rPr>
                      <a:t>, </a:t>
                    </a:r>
                  </a:p>
                  <a:p>
                    <a:r>
                      <a:rPr lang="en-US" altLang="ja-JP" sz="1100">
                        <a:solidFill>
                          <a:schemeClr val="bg1"/>
                        </a:solidFill>
                      </a:rPr>
                      <a:t>26,066</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3CC4-4F50-8EB1-8E7392403C5A}"/>
                </c:ext>
              </c:extLst>
            </c:dLbl>
            <c:spPr>
              <a:noFill/>
              <a:ln>
                <a:noFill/>
              </a:ln>
              <a:effectLst/>
            </c:spPr>
            <c:txPr>
              <a:bodyPr/>
              <a:lstStyle/>
              <a:p>
                <a:pPr>
                  <a:defRPr sz="1100">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'[ろうきんレジュメ図表.xlsx]Ｐ８'!$L$15:$M$15</c:f>
              <c:numCache>
                <c:formatCode>#,##0_);[Red]\(#,##0\)</c:formatCode>
                <c:ptCount val="2"/>
                <c:pt idx="1">
                  <c:v>26066</c:v>
                </c:pt>
              </c:numCache>
            </c:numRef>
          </c:val>
          <c:extLst>
            <c:ext xmlns:c16="http://schemas.microsoft.com/office/drawing/2014/chart" uri="{C3380CC4-5D6E-409C-BE32-E72D297353CC}">
              <c16:uniqueId val="{00000019-3CC4-4F50-8EB1-8E7392403C5A}"/>
            </c:ext>
          </c:extLst>
        </c:ser>
        <c:ser>
          <c:idx val="14"/>
          <c:order val="13"/>
          <c:tx>
            <c:strRef>
              <c:f>'[ろうきんレジュメ図表.xlsx]Ｐ８'!$K$16</c:f>
              <c:strCache>
                <c:ptCount val="1"/>
                <c:pt idx="0">
                  <c:v>交際費</c:v>
                </c:pt>
              </c:strCache>
            </c:strRef>
          </c:tx>
          <c:spPr>
            <a:solidFill>
              <a:srgbClr val="00CC00"/>
            </a:solidFill>
          </c:spPr>
          <c:invertIfNegative val="0"/>
          <c:dLbls>
            <c:dLbl>
              <c:idx val="1"/>
              <c:tx>
                <c:rich>
                  <a:bodyPr/>
                  <a:lstStyle/>
                  <a:p>
                    <a:r>
                      <a:rPr lang="ja-JP" altLang="en-US" sz="1200" b="1">
                        <a:solidFill>
                          <a:schemeClr val="bg1"/>
                        </a:solidFill>
                      </a:rPr>
                      <a:t>交際費</a:t>
                    </a:r>
                    <a:r>
                      <a:rPr lang="en-US" altLang="ja-JP" sz="1200" b="1">
                        <a:solidFill>
                          <a:schemeClr val="bg1"/>
                        </a:solidFill>
                      </a:rPr>
                      <a:t>, </a:t>
                    </a:r>
                  </a:p>
                  <a:p>
                    <a:r>
                      <a:rPr lang="en-US" altLang="ja-JP" sz="1200" b="1">
                        <a:solidFill>
                          <a:schemeClr val="bg1"/>
                        </a:solidFill>
                      </a:rPr>
                      <a:t>30,484</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3CC4-4F50-8EB1-8E7392403C5A}"/>
                </c:ext>
              </c:extLst>
            </c:dLbl>
            <c:spPr>
              <a:noFill/>
              <a:ln>
                <a:noFill/>
              </a:ln>
              <a:effectLst/>
            </c:spPr>
            <c:txPr>
              <a:bodyPr/>
              <a:lstStyle/>
              <a:p>
                <a:pPr>
                  <a:defRPr sz="1200" b="1">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'[ろうきんレジュメ図表.xlsx]Ｐ８'!$L$16:$M$16</c:f>
              <c:numCache>
                <c:formatCode>#,##0_);[Red]\(#,##0\)</c:formatCode>
                <c:ptCount val="2"/>
                <c:pt idx="1">
                  <c:v>30484</c:v>
                </c:pt>
              </c:numCache>
            </c:numRef>
          </c:val>
          <c:extLst>
            <c:ext xmlns:c16="http://schemas.microsoft.com/office/drawing/2014/chart" uri="{C3380CC4-5D6E-409C-BE32-E72D297353CC}">
              <c16:uniqueId val="{0000001B-3CC4-4F50-8EB1-8E7392403C5A}"/>
            </c:ext>
          </c:extLst>
        </c:ser>
        <c:ser>
          <c:idx val="15"/>
          <c:order val="14"/>
          <c:tx>
            <c:strRef>
              <c:f>'[ろうきんレジュメ図表.xlsx]Ｐ８'!$K$17</c:f>
              <c:strCache>
                <c:ptCount val="1"/>
                <c:pt idx="0">
                  <c:v>その他</c:v>
                </c:pt>
              </c:strCache>
            </c:strRef>
          </c:tx>
          <c:invertIfNegative val="0"/>
          <c:dLbls>
            <c:dLbl>
              <c:idx val="1"/>
              <c:tx>
                <c:rich>
                  <a:bodyPr/>
                  <a:lstStyle/>
                  <a:p>
                    <a:r>
                      <a:rPr lang="ja-JP" altLang="en-US" sz="1200">
                        <a:solidFill>
                          <a:schemeClr val="bg1"/>
                        </a:solidFill>
                      </a:rPr>
                      <a:t>その他</a:t>
                    </a:r>
                    <a:r>
                      <a:rPr lang="en-US" altLang="ja-JP" sz="1200">
                        <a:solidFill>
                          <a:schemeClr val="bg1"/>
                        </a:solidFill>
                      </a:rPr>
                      <a:t>, </a:t>
                    </a:r>
                  </a:p>
                  <a:p>
                    <a:r>
                      <a:rPr lang="en-US" altLang="ja-JP" sz="1200">
                        <a:solidFill>
                          <a:schemeClr val="bg1"/>
                        </a:solidFill>
                      </a:rPr>
                      <a:t>28,685</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C-3CC4-4F50-8EB1-8E7392403C5A}"/>
                </c:ext>
              </c:extLst>
            </c:dLbl>
            <c:spPr>
              <a:noFill/>
              <a:ln>
                <a:noFill/>
              </a:ln>
              <a:effectLst/>
            </c:spPr>
            <c:txPr>
              <a:bodyPr/>
              <a:lstStyle/>
              <a:p>
                <a:pPr>
                  <a:defRPr sz="1200">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'[ろうきんレジュメ図表.xlsx]Ｐ８'!$L$17:$M$17</c:f>
              <c:numCache>
                <c:formatCode>#,##0</c:formatCode>
                <c:ptCount val="2"/>
                <c:pt idx="1">
                  <c:v>28689</c:v>
                </c:pt>
              </c:numCache>
            </c:numRef>
          </c:val>
          <c:extLst>
            <c:ext xmlns:c16="http://schemas.microsoft.com/office/drawing/2014/chart" uri="{C3380CC4-5D6E-409C-BE32-E72D297353CC}">
              <c16:uniqueId val="{0000001D-3CC4-4F50-8EB1-8E7392403C5A}"/>
            </c:ext>
          </c:extLst>
        </c:ser>
        <c:dLbls>
          <c:showLegendKey val="0"/>
          <c:showVal val="0"/>
          <c:showCatName val="0"/>
          <c:showSerName val="0"/>
          <c:showPercent val="0"/>
          <c:showBubbleSize val="0"/>
        </c:dLbls>
        <c:gapWidth val="59"/>
        <c:overlap val="100"/>
        <c:axId val="126312832"/>
        <c:axId val="126314368"/>
      </c:barChart>
      <c:catAx>
        <c:axId val="126312832"/>
        <c:scaling>
          <c:orientation val="maxMin"/>
        </c:scaling>
        <c:delete val="0"/>
        <c:axPos val="l"/>
        <c:numFmt formatCode="General" sourceLinked="0"/>
        <c:majorTickMark val="none"/>
        <c:minorTickMark val="none"/>
        <c:tickLblPos val="nextTo"/>
        <c:txPr>
          <a:bodyPr rot="0" vert="eaVert" anchor="t" anchorCtr="0"/>
          <a:lstStyle/>
          <a:p>
            <a:pPr>
              <a:defRPr sz="1600"/>
            </a:pPr>
            <a:endParaRPr lang="ja-JP"/>
          </a:p>
        </c:txPr>
        <c:crossAx val="126314368"/>
        <c:crosses val="autoZero"/>
        <c:auto val="1"/>
        <c:lblAlgn val="ctr"/>
        <c:lblOffset val="100"/>
        <c:noMultiLvlLbl val="0"/>
      </c:catAx>
      <c:valAx>
        <c:axId val="126314368"/>
        <c:scaling>
          <c:orientation val="minMax"/>
        </c:scaling>
        <c:delete val="1"/>
        <c:axPos val="t"/>
        <c:numFmt formatCode="0%" sourceLinked="1"/>
        <c:majorTickMark val="none"/>
        <c:minorTickMark val="none"/>
        <c:tickLblPos val="none"/>
        <c:crossAx val="126312832"/>
        <c:crosses val="autoZero"/>
        <c:crossBetween val="between"/>
      </c:valAx>
      <c:spPr>
        <a:ln>
          <a:noFill/>
        </a:ln>
      </c:spPr>
    </c:plotArea>
    <c:plotVisOnly val="1"/>
    <c:dispBlanksAs val="gap"/>
    <c:showDLblsOverMax val="0"/>
  </c:chart>
  <c:spPr>
    <a:ln>
      <a:no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0.2705</cdr:x>
      <cdr:y>0.19608</cdr:y>
    </cdr:from>
    <cdr:to>
      <cdr:x>0.51781</cdr:x>
      <cdr:y>0.29412</cdr:y>
    </cdr:to>
    <cdr:sp macro="" textlink="">
      <cdr:nvSpPr>
        <cdr:cNvPr id="2" name="テキスト ボックス 1"/>
        <cdr:cNvSpPr txBox="1"/>
      </cdr:nvSpPr>
      <cdr:spPr>
        <a:xfrm xmlns:a="http://schemas.openxmlformats.org/drawingml/2006/main">
          <a:off x="1811469" y="720080"/>
          <a:ext cx="1656184"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800" b="1" dirty="0">
              <a:solidFill>
                <a:schemeClr val="bg1"/>
              </a:solidFill>
            </a:rPr>
            <a:t>社会保障給付</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5621" cy="501497"/>
          </a:xfrm>
          <a:prstGeom prst="rect">
            <a:avLst/>
          </a:prstGeom>
        </p:spPr>
        <p:txBody>
          <a:bodyPr vert="horz" lIns="92437" tIns="46218" rIns="92437" bIns="46218" rtlCol="0"/>
          <a:lstStyle>
            <a:lvl1pPr algn="l" fontAlgn="auto">
              <a:spcBef>
                <a:spcPts val="0"/>
              </a:spcBef>
              <a:spcAft>
                <a:spcPts val="0"/>
              </a:spcAft>
              <a:defRPr sz="12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900934" y="0"/>
            <a:ext cx="2985621" cy="501497"/>
          </a:xfrm>
          <a:prstGeom prst="rect">
            <a:avLst/>
          </a:prstGeom>
        </p:spPr>
        <p:txBody>
          <a:bodyPr vert="horz" lIns="92437" tIns="46218" rIns="92437" bIns="46218" rtlCol="0"/>
          <a:lstStyle>
            <a:lvl1pPr algn="r" fontAlgn="auto">
              <a:spcBef>
                <a:spcPts val="0"/>
              </a:spcBef>
              <a:spcAft>
                <a:spcPts val="0"/>
              </a:spcAft>
              <a:defRPr sz="1200" smtClean="0">
                <a:latin typeface="+mn-lt"/>
                <a:ea typeface="+mn-ea"/>
              </a:defRPr>
            </a:lvl1pPr>
          </a:lstStyle>
          <a:p>
            <a:pPr>
              <a:defRPr/>
            </a:pPr>
            <a:fld id="{123AF359-16FE-4F38-8B8A-1FE6CF234D15}" type="datetimeFigureOut">
              <a:rPr lang="ja-JP" altLang="en-US"/>
              <a:pPr>
                <a:defRPr/>
              </a:pPr>
              <a:t>2019/4/24</a:t>
            </a:fld>
            <a:endParaRPr lang="ja-JP" altLang="en-US" dirty="0"/>
          </a:p>
        </p:txBody>
      </p:sp>
      <p:sp>
        <p:nvSpPr>
          <p:cNvPr id="4" name="スライド イメージ プレースホルダー 3"/>
          <p:cNvSpPr>
            <a:spLocks noGrp="1" noRot="1" noChangeAspect="1"/>
          </p:cNvSpPr>
          <p:nvPr>
            <p:ph type="sldImg" idx="2"/>
          </p:nvPr>
        </p:nvSpPr>
        <p:spPr>
          <a:xfrm>
            <a:off x="938213" y="750888"/>
            <a:ext cx="5011737" cy="3757612"/>
          </a:xfrm>
          <a:prstGeom prst="rect">
            <a:avLst/>
          </a:prstGeom>
          <a:noFill/>
          <a:ln w="12700">
            <a:solidFill>
              <a:prstClr val="black"/>
            </a:solidFill>
          </a:ln>
        </p:spPr>
        <p:txBody>
          <a:bodyPr vert="horz" lIns="92437" tIns="46218" rIns="92437" bIns="46218" rtlCol="0" anchor="ctr"/>
          <a:lstStyle/>
          <a:p>
            <a:pPr lvl="0"/>
            <a:endParaRPr lang="ja-JP" altLang="en-US" noProof="0" dirty="0"/>
          </a:p>
        </p:txBody>
      </p:sp>
      <p:sp>
        <p:nvSpPr>
          <p:cNvPr id="5" name="ノート プレースホルダー 4"/>
          <p:cNvSpPr>
            <a:spLocks noGrp="1"/>
          </p:cNvSpPr>
          <p:nvPr>
            <p:ph type="body" sz="quarter" idx="3"/>
          </p:nvPr>
        </p:nvSpPr>
        <p:spPr>
          <a:xfrm>
            <a:off x="688495" y="4758609"/>
            <a:ext cx="5511174" cy="4508661"/>
          </a:xfrm>
          <a:prstGeom prst="rect">
            <a:avLst/>
          </a:prstGeom>
        </p:spPr>
        <p:txBody>
          <a:bodyPr vert="horz" lIns="92437" tIns="46218" rIns="92437" bIns="4621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515615"/>
            <a:ext cx="2985621" cy="501496"/>
          </a:xfrm>
          <a:prstGeom prst="rect">
            <a:avLst/>
          </a:prstGeom>
        </p:spPr>
        <p:txBody>
          <a:bodyPr vert="horz" lIns="92437" tIns="46218" rIns="92437" bIns="46218" rtlCol="0" anchor="b"/>
          <a:lstStyle>
            <a:lvl1pPr algn="l" fontAlgn="auto">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900934" y="9515615"/>
            <a:ext cx="2985621" cy="501496"/>
          </a:xfrm>
          <a:prstGeom prst="rect">
            <a:avLst/>
          </a:prstGeom>
        </p:spPr>
        <p:txBody>
          <a:bodyPr vert="horz" lIns="92437" tIns="46218" rIns="92437" bIns="46218" rtlCol="0" anchor="b"/>
          <a:lstStyle>
            <a:lvl1pPr algn="r" fontAlgn="auto">
              <a:spcBef>
                <a:spcPts val="0"/>
              </a:spcBef>
              <a:spcAft>
                <a:spcPts val="0"/>
              </a:spcAft>
              <a:defRPr sz="1200" smtClean="0">
                <a:latin typeface="+mn-lt"/>
                <a:ea typeface="+mn-ea"/>
              </a:defRPr>
            </a:lvl1pPr>
          </a:lstStyle>
          <a:p>
            <a:pPr>
              <a:defRPr/>
            </a:pPr>
            <a:fld id="{15884309-DFA1-4925-BFC8-EEC8D41D6C19}" type="slidenum">
              <a:rPr lang="ja-JP" altLang="en-US"/>
              <a:pPr>
                <a:defRPr/>
              </a:pPr>
              <a:t>‹#›</a:t>
            </a:fld>
            <a:endParaRPr lang="ja-JP" altLang="en-US" dirty="0"/>
          </a:p>
        </p:txBody>
      </p:sp>
    </p:spTree>
    <p:extLst>
      <p:ext uri="{BB962C8B-B14F-4D97-AF65-F5344CB8AC3E}">
        <p14:creationId xmlns:p14="http://schemas.microsoft.com/office/powerpoint/2010/main" val="9223883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31421C-957E-4AA9-B605-CAC2DDE95F35}" type="slidenum">
              <a:rPr lang="en-US" altLang="ja-JP">
                <a:latin typeface="Arial" charset="0"/>
              </a:rPr>
              <a:pPr fontAlgn="base">
                <a:spcBef>
                  <a:spcPct val="0"/>
                </a:spcBef>
                <a:spcAft>
                  <a:spcPct val="0"/>
                </a:spcAft>
              </a:pPr>
              <a:t>1</a:t>
            </a:fld>
            <a:endParaRPr lang="en-US" altLang="ja-JP" dirty="0">
              <a:latin typeface="Arial" charset="0"/>
            </a:endParaRPr>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ja-JP" dirty="0">
              <a:ea typeface="ＭＳ ゴシック" pitchFamily="49" charset="-128"/>
            </a:endParaRPr>
          </a:p>
        </p:txBody>
      </p:sp>
    </p:spTree>
    <p:extLst>
      <p:ext uri="{BB962C8B-B14F-4D97-AF65-F5344CB8AC3E}">
        <p14:creationId xmlns:p14="http://schemas.microsoft.com/office/powerpoint/2010/main" val="1620665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3</a:t>
            </a:fld>
            <a:endParaRPr lang="en-US" altLang="ja-JP" dirty="0"/>
          </a:p>
        </p:txBody>
      </p:sp>
    </p:spTree>
    <p:extLst>
      <p:ext uri="{BB962C8B-B14F-4D97-AF65-F5344CB8AC3E}">
        <p14:creationId xmlns:p14="http://schemas.microsoft.com/office/powerpoint/2010/main" val="1417171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4</a:t>
            </a:fld>
            <a:endParaRPr lang="en-US" altLang="ja-JP" dirty="0"/>
          </a:p>
        </p:txBody>
      </p:sp>
    </p:spTree>
    <p:extLst>
      <p:ext uri="{BB962C8B-B14F-4D97-AF65-F5344CB8AC3E}">
        <p14:creationId xmlns:p14="http://schemas.microsoft.com/office/powerpoint/2010/main" val="2388452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5</a:t>
            </a:fld>
            <a:endParaRPr lang="en-US" altLang="ja-JP" dirty="0"/>
          </a:p>
        </p:txBody>
      </p:sp>
    </p:spTree>
    <p:extLst>
      <p:ext uri="{BB962C8B-B14F-4D97-AF65-F5344CB8AC3E}">
        <p14:creationId xmlns:p14="http://schemas.microsoft.com/office/powerpoint/2010/main" val="1417171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7</a:t>
            </a:fld>
            <a:endParaRPr lang="en-US" altLang="ja-JP" dirty="0"/>
          </a:p>
        </p:txBody>
      </p:sp>
    </p:spTree>
    <p:extLst>
      <p:ext uri="{BB962C8B-B14F-4D97-AF65-F5344CB8AC3E}">
        <p14:creationId xmlns:p14="http://schemas.microsoft.com/office/powerpoint/2010/main" val="3426679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C48FE9-48AE-4607-9425-8C2D57267433}"/>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4B51908-7A26-46B0-9AF7-B26814C3127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A7D92AA-2290-4A06-972F-CE5FDFF3E572}"/>
              </a:ext>
            </a:extLst>
          </p:cNvPr>
          <p:cNvSpPr>
            <a:spLocks noGrp="1"/>
          </p:cNvSpPr>
          <p:nvPr>
            <p:ph type="dt" sz="half" idx="10"/>
          </p:nvPr>
        </p:nvSpPr>
        <p:spPr/>
        <p:txBody>
          <a:bodyPr/>
          <a:lstStyle/>
          <a:p>
            <a:pPr>
              <a:defRPr/>
            </a:pPr>
            <a:fld id="{40B1D832-9389-4698-9876-01A11257AA2E}" type="datetimeFigureOut">
              <a:rPr lang="ja-JP" altLang="en-US" smtClean="0"/>
              <a:pPr>
                <a:defRPr/>
              </a:pPr>
              <a:t>2019/4/24</a:t>
            </a:fld>
            <a:endParaRPr lang="ja-JP" altLang="en-US" dirty="0"/>
          </a:p>
        </p:txBody>
      </p:sp>
      <p:sp>
        <p:nvSpPr>
          <p:cNvPr id="5" name="フッター プレースホルダー 4">
            <a:extLst>
              <a:ext uri="{FF2B5EF4-FFF2-40B4-BE49-F238E27FC236}">
                <a16:creationId xmlns:a16="http://schemas.microsoft.com/office/drawing/2014/main" id="{A80E593E-7ED7-4A38-94AB-61DFAF24B5CF}"/>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E5191919-BEF4-4BC3-96CC-1577550EA4E7}"/>
              </a:ext>
            </a:extLst>
          </p:cNvPr>
          <p:cNvSpPr>
            <a:spLocks noGrp="1"/>
          </p:cNvSpPr>
          <p:nvPr>
            <p:ph type="sldNum" sz="quarter" idx="12"/>
          </p:nvPr>
        </p:nvSpPr>
        <p:spPr/>
        <p:txBody>
          <a:bodyPr/>
          <a:lstStyle/>
          <a:p>
            <a:pPr>
              <a:defRPr/>
            </a:pPr>
            <a:fld id="{80367A7C-ECFC-4A39-889E-16C140342F09}" type="slidenum">
              <a:rPr lang="ja-JP" altLang="en-US" smtClean="0"/>
              <a:pPr>
                <a:defRPr/>
              </a:pPr>
              <a:t>‹#›</a:t>
            </a:fld>
            <a:endParaRPr lang="ja-JP" altLang="en-US" dirty="0"/>
          </a:p>
        </p:txBody>
      </p:sp>
    </p:spTree>
    <p:extLst>
      <p:ext uri="{BB962C8B-B14F-4D97-AF65-F5344CB8AC3E}">
        <p14:creationId xmlns:p14="http://schemas.microsoft.com/office/powerpoint/2010/main" val="168728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41A357-9180-48E8-90B9-B8ABD73D66D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71C04EA-D747-4AE1-9856-8E862841DAD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1C839D-D331-41CB-AFC4-F32C0C3FB567}"/>
              </a:ext>
            </a:extLst>
          </p:cNvPr>
          <p:cNvSpPr>
            <a:spLocks noGrp="1"/>
          </p:cNvSpPr>
          <p:nvPr>
            <p:ph type="dt" sz="half" idx="10"/>
          </p:nvPr>
        </p:nvSpPr>
        <p:spPr/>
        <p:txBody>
          <a:bodyPr/>
          <a:lstStyle/>
          <a:p>
            <a:pPr>
              <a:defRPr/>
            </a:pPr>
            <a:fld id="{DC365E25-E0FC-457D-9349-D5C9A06A1FC3}" type="datetimeFigureOut">
              <a:rPr lang="ja-JP" altLang="en-US" smtClean="0"/>
              <a:pPr>
                <a:defRPr/>
              </a:pPr>
              <a:t>2019/4/24</a:t>
            </a:fld>
            <a:endParaRPr lang="ja-JP" altLang="en-US" dirty="0"/>
          </a:p>
        </p:txBody>
      </p:sp>
      <p:sp>
        <p:nvSpPr>
          <p:cNvPr id="5" name="フッター プレースホルダー 4">
            <a:extLst>
              <a:ext uri="{FF2B5EF4-FFF2-40B4-BE49-F238E27FC236}">
                <a16:creationId xmlns:a16="http://schemas.microsoft.com/office/drawing/2014/main" id="{DB8A8887-1008-465D-AB97-316317C9938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168D207-29F0-4F07-950A-5AB3C4156DAB}"/>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027106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AB8462F-0B74-490F-9865-2B1FD9560C7B}"/>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756FD0-3606-4AB0-8468-7AC9D1600C47}"/>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F962E8-2A80-4F2C-B62B-7224D495E787}"/>
              </a:ext>
            </a:extLst>
          </p:cNvPr>
          <p:cNvSpPr>
            <a:spLocks noGrp="1"/>
          </p:cNvSpPr>
          <p:nvPr>
            <p:ph type="dt" sz="half" idx="10"/>
          </p:nvPr>
        </p:nvSpPr>
        <p:spPr/>
        <p:txBody>
          <a:bodyPr/>
          <a:lstStyle/>
          <a:p>
            <a:pPr>
              <a:defRPr/>
            </a:pPr>
            <a:fld id="{AD1FF63C-BE7F-4871-BA6E-7B15554E64BE}" type="datetimeFigureOut">
              <a:rPr lang="ja-JP" altLang="en-US" smtClean="0"/>
              <a:pPr>
                <a:defRPr/>
              </a:pPr>
              <a:t>2019/4/24</a:t>
            </a:fld>
            <a:endParaRPr lang="ja-JP" altLang="en-US" dirty="0"/>
          </a:p>
        </p:txBody>
      </p:sp>
      <p:sp>
        <p:nvSpPr>
          <p:cNvPr id="5" name="フッター プレースホルダー 4">
            <a:extLst>
              <a:ext uri="{FF2B5EF4-FFF2-40B4-BE49-F238E27FC236}">
                <a16:creationId xmlns:a16="http://schemas.microsoft.com/office/drawing/2014/main" id="{1D8AED1A-180F-4DBF-AD12-B0DB3CB979EB}"/>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4750E536-A5B2-41C2-BE82-43F90B1C3117}"/>
              </a:ext>
            </a:extLst>
          </p:cNvPr>
          <p:cNvSpPr>
            <a:spLocks noGrp="1"/>
          </p:cNvSpPr>
          <p:nvPr>
            <p:ph type="sldNum" sz="quarter" idx="12"/>
          </p:nvPr>
        </p:nvSpPr>
        <p:spPr/>
        <p:txBody>
          <a:bodyPr/>
          <a:lstStyle/>
          <a:p>
            <a:pPr>
              <a:defRPr/>
            </a:pPr>
            <a:fld id="{23F67CF6-508E-4461-85A8-43E5D4D7CB7D}" type="slidenum">
              <a:rPr lang="ja-JP" altLang="en-US" smtClean="0"/>
              <a:pPr>
                <a:defRPr/>
              </a:pPr>
              <a:t>‹#›</a:t>
            </a:fld>
            <a:endParaRPr lang="ja-JP" altLang="en-US" dirty="0"/>
          </a:p>
        </p:txBody>
      </p:sp>
    </p:spTree>
    <p:extLst>
      <p:ext uri="{BB962C8B-B14F-4D97-AF65-F5344CB8AC3E}">
        <p14:creationId xmlns:p14="http://schemas.microsoft.com/office/powerpoint/2010/main" val="241250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91C09D-D8A3-4126-8D69-DB24FCB298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A3C697-A217-4D56-A324-232D12193B7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4B8184-697F-42A2-9818-8547BA035665}"/>
              </a:ext>
            </a:extLst>
          </p:cNvPr>
          <p:cNvSpPr>
            <a:spLocks noGrp="1"/>
          </p:cNvSpPr>
          <p:nvPr>
            <p:ph type="dt" sz="half" idx="10"/>
          </p:nvPr>
        </p:nvSpPr>
        <p:spPr/>
        <p:txBody>
          <a:bodyPr/>
          <a:lstStyle/>
          <a:p>
            <a:pPr>
              <a:defRPr/>
            </a:pPr>
            <a:fld id="{804EF6ED-9E85-4814-BC58-5FB68B70F926}" type="datetimeFigureOut">
              <a:rPr lang="ja-JP" altLang="en-US" smtClean="0"/>
              <a:pPr>
                <a:defRPr/>
              </a:pPr>
              <a:t>2019/4/24</a:t>
            </a:fld>
            <a:endParaRPr lang="ja-JP" altLang="en-US" dirty="0"/>
          </a:p>
        </p:txBody>
      </p:sp>
      <p:sp>
        <p:nvSpPr>
          <p:cNvPr id="5" name="フッター プレースホルダー 4">
            <a:extLst>
              <a:ext uri="{FF2B5EF4-FFF2-40B4-BE49-F238E27FC236}">
                <a16:creationId xmlns:a16="http://schemas.microsoft.com/office/drawing/2014/main" id="{B39D08A5-3C93-4C28-A335-E388F405E91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7620FE4C-64BF-4E1D-BF2C-04B7AE63AA2D}"/>
              </a:ext>
            </a:extLst>
          </p:cNvPr>
          <p:cNvSpPr>
            <a:spLocks noGrp="1"/>
          </p:cNvSpPr>
          <p:nvPr>
            <p:ph type="sldNum" sz="quarter" idx="12"/>
          </p:nvPr>
        </p:nvSpPr>
        <p:spPr/>
        <p:txBody>
          <a:bodyPr/>
          <a:lstStyle/>
          <a:p>
            <a:pPr>
              <a:defRPr/>
            </a:pPr>
            <a:fld id="{760F66C6-9F04-47C7-BC3A-7FF0476FAAED}" type="slidenum">
              <a:rPr lang="ja-JP" altLang="en-US" smtClean="0"/>
              <a:pPr>
                <a:defRPr/>
              </a:pPr>
              <a:t>‹#›</a:t>
            </a:fld>
            <a:endParaRPr lang="ja-JP" altLang="en-US" dirty="0"/>
          </a:p>
        </p:txBody>
      </p:sp>
    </p:spTree>
    <p:extLst>
      <p:ext uri="{BB962C8B-B14F-4D97-AF65-F5344CB8AC3E}">
        <p14:creationId xmlns:p14="http://schemas.microsoft.com/office/powerpoint/2010/main" val="2600671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23163F-C567-41E9-B7E3-ABBD42B379EB}"/>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541CDDE-CA83-47CD-9CFA-DF3B5BC9001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937EEB8-0D4E-44F3-A3A0-201E8CD5DF5A}"/>
              </a:ext>
            </a:extLst>
          </p:cNvPr>
          <p:cNvSpPr>
            <a:spLocks noGrp="1"/>
          </p:cNvSpPr>
          <p:nvPr>
            <p:ph type="dt" sz="half" idx="10"/>
          </p:nvPr>
        </p:nvSpPr>
        <p:spPr/>
        <p:txBody>
          <a:bodyPr/>
          <a:lstStyle/>
          <a:p>
            <a:pPr>
              <a:defRPr/>
            </a:pPr>
            <a:fld id="{047303BD-AE2D-40C3-8CE8-C4E6E0FD11AF}" type="datetimeFigureOut">
              <a:rPr lang="ja-JP" altLang="en-US" smtClean="0"/>
              <a:pPr>
                <a:defRPr/>
              </a:pPr>
              <a:t>2019/4/24</a:t>
            </a:fld>
            <a:endParaRPr lang="ja-JP" altLang="en-US" dirty="0"/>
          </a:p>
        </p:txBody>
      </p:sp>
      <p:sp>
        <p:nvSpPr>
          <p:cNvPr id="5" name="フッター プレースホルダー 4">
            <a:extLst>
              <a:ext uri="{FF2B5EF4-FFF2-40B4-BE49-F238E27FC236}">
                <a16:creationId xmlns:a16="http://schemas.microsoft.com/office/drawing/2014/main" id="{1C0C1CB8-AC7A-4F53-9474-D71263C9A262}"/>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34163EC5-25D5-4196-92FA-DD862E5B8139}"/>
              </a:ext>
            </a:extLst>
          </p:cNvPr>
          <p:cNvSpPr>
            <a:spLocks noGrp="1"/>
          </p:cNvSpPr>
          <p:nvPr>
            <p:ph type="sldNum" sz="quarter" idx="12"/>
          </p:nvPr>
        </p:nvSpPr>
        <p:spPr/>
        <p:txBody>
          <a:bodyPr/>
          <a:lstStyle/>
          <a:p>
            <a:pPr>
              <a:defRPr/>
            </a:pPr>
            <a:fld id="{E7C19CB9-425F-4E1F-9B12-C840AC4F853E}" type="slidenum">
              <a:rPr lang="ja-JP" altLang="en-US" smtClean="0"/>
              <a:pPr>
                <a:defRPr/>
              </a:pPr>
              <a:t>‹#›</a:t>
            </a:fld>
            <a:endParaRPr lang="ja-JP" altLang="en-US" dirty="0"/>
          </a:p>
        </p:txBody>
      </p:sp>
    </p:spTree>
    <p:extLst>
      <p:ext uri="{BB962C8B-B14F-4D97-AF65-F5344CB8AC3E}">
        <p14:creationId xmlns:p14="http://schemas.microsoft.com/office/powerpoint/2010/main" val="175870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D74CB-C141-46EB-B385-923E062807A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FE59894-A2D6-4B68-B479-126DF563909C}"/>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4EBCF0A-1C5B-456A-A208-6F9BF4323462}"/>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447131C-6C5A-4BEB-AB31-E79BE301EF12}"/>
              </a:ext>
            </a:extLst>
          </p:cNvPr>
          <p:cNvSpPr>
            <a:spLocks noGrp="1"/>
          </p:cNvSpPr>
          <p:nvPr>
            <p:ph type="dt" sz="half" idx="10"/>
          </p:nvPr>
        </p:nvSpPr>
        <p:spPr/>
        <p:txBody>
          <a:bodyPr/>
          <a:lstStyle/>
          <a:p>
            <a:pPr>
              <a:defRPr/>
            </a:pPr>
            <a:fld id="{65FDB3C2-3F58-4E21-97D3-A24E8856467E}" type="datetimeFigureOut">
              <a:rPr lang="ja-JP" altLang="en-US" smtClean="0"/>
              <a:pPr>
                <a:defRPr/>
              </a:pPr>
              <a:t>2019/4/24</a:t>
            </a:fld>
            <a:endParaRPr lang="ja-JP" altLang="en-US" dirty="0"/>
          </a:p>
        </p:txBody>
      </p:sp>
      <p:sp>
        <p:nvSpPr>
          <p:cNvPr id="6" name="フッター プレースホルダー 5">
            <a:extLst>
              <a:ext uri="{FF2B5EF4-FFF2-40B4-BE49-F238E27FC236}">
                <a16:creationId xmlns:a16="http://schemas.microsoft.com/office/drawing/2014/main" id="{9F7D6159-9B94-4CC7-A2A1-A6376BF2B4FB}"/>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CD9F4DCE-386D-4F3F-A483-C7F68B28A419}"/>
              </a:ext>
            </a:extLst>
          </p:cNvPr>
          <p:cNvSpPr>
            <a:spLocks noGrp="1"/>
          </p:cNvSpPr>
          <p:nvPr>
            <p:ph type="sldNum" sz="quarter" idx="12"/>
          </p:nvPr>
        </p:nvSpPr>
        <p:spPr/>
        <p:txBody>
          <a:bodyPr/>
          <a:lstStyle/>
          <a:p>
            <a:pPr>
              <a:defRPr/>
            </a:pPr>
            <a:fld id="{452F7DB0-9343-4C9E-8C59-B1904BD23D85}" type="slidenum">
              <a:rPr lang="ja-JP" altLang="en-US" smtClean="0"/>
              <a:pPr>
                <a:defRPr/>
              </a:pPr>
              <a:t>‹#›</a:t>
            </a:fld>
            <a:endParaRPr lang="ja-JP" altLang="en-US" dirty="0"/>
          </a:p>
        </p:txBody>
      </p:sp>
    </p:spTree>
    <p:extLst>
      <p:ext uri="{BB962C8B-B14F-4D97-AF65-F5344CB8AC3E}">
        <p14:creationId xmlns:p14="http://schemas.microsoft.com/office/powerpoint/2010/main" val="244183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C9CA4-0336-4B93-9E21-674F96E711C3}"/>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9AA799-96BD-4DF5-8DCB-2200BA8E682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2B474BD-29C5-4B8D-A61A-EE4AB64ADD03}"/>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3F6E848-7BA0-4606-B80F-EB63CD8C4C9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7A73B3-76A0-46A4-B192-8F9207F7AD94}"/>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4C00260-67EB-45FC-A7A2-46A34D46E7BC}"/>
              </a:ext>
            </a:extLst>
          </p:cNvPr>
          <p:cNvSpPr>
            <a:spLocks noGrp="1"/>
          </p:cNvSpPr>
          <p:nvPr>
            <p:ph type="dt" sz="half" idx="10"/>
          </p:nvPr>
        </p:nvSpPr>
        <p:spPr/>
        <p:txBody>
          <a:bodyPr/>
          <a:lstStyle/>
          <a:p>
            <a:pPr>
              <a:defRPr/>
            </a:pPr>
            <a:fld id="{B65ED166-BDA2-4E3C-BEE8-2A8B723ED7D5}" type="datetimeFigureOut">
              <a:rPr lang="ja-JP" altLang="en-US" smtClean="0"/>
              <a:pPr>
                <a:defRPr/>
              </a:pPr>
              <a:t>2019/4/24</a:t>
            </a:fld>
            <a:endParaRPr lang="ja-JP" altLang="en-US" dirty="0"/>
          </a:p>
        </p:txBody>
      </p:sp>
      <p:sp>
        <p:nvSpPr>
          <p:cNvPr id="8" name="フッター プレースホルダー 7">
            <a:extLst>
              <a:ext uri="{FF2B5EF4-FFF2-40B4-BE49-F238E27FC236}">
                <a16:creationId xmlns:a16="http://schemas.microsoft.com/office/drawing/2014/main" id="{3796FA89-45D6-4F3C-83F2-920C68F33549}"/>
              </a:ext>
            </a:extLst>
          </p:cNvPr>
          <p:cNvSpPr>
            <a:spLocks noGrp="1"/>
          </p:cNvSpPr>
          <p:nvPr>
            <p:ph type="ftr" sz="quarter" idx="11"/>
          </p:nvPr>
        </p:nvSpPr>
        <p:spPr/>
        <p:txBody>
          <a:bodyPr/>
          <a:lstStyle/>
          <a:p>
            <a:pPr>
              <a:defRPr/>
            </a:pPr>
            <a:endParaRPr lang="ja-JP" altLang="en-US" dirty="0"/>
          </a:p>
        </p:txBody>
      </p:sp>
      <p:sp>
        <p:nvSpPr>
          <p:cNvPr id="9" name="スライド番号プレースホルダー 8">
            <a:extLst>
              <a:ext uri="{FF2B5EF4-FFF2-40B4-BE49-F238E27FC236}">
                <a16:creationId xmlns:a16="http://schemas.microsoft.com/office/drawing/2014/main" id="{3F32D7E3-74F6-4268-B2C0-84A9C8FF0BCE}"/>
              </a:ext>
            </a:extLst>
          </p:cNvPr>
          <p:cNvSpPr>
            <a:spLocks noGrp="1"/>
          </p:cNvSpPr>
          <p:nvPr>
            <p:ph type="sldNum" sz="quarter" idx="12"/>
          </p:nvPr>
        </p:nvSpPr>
        <p:spPr/>
        <p:txBody>
          <a:bodyPr/>
          <a:lstStyle/>
          <a:p>
            <a:pPr>
              <a:defRPr/>
            </a:pPr>
            <a:fld id="{BD6A4E83-D753-4ACF-B58E-F3219AAB8323}" type="slidenum">
              <a:rPr lang="ja-JP" altLang="en-US" smtClean="0"/>
              <a:pPr>
                <a:defRPr/>
              </a:pPr>
              <a:t>‹#›</a:t>
            </a:fld>
            <a:endParaRPr lang="ja-JP" altLang="en-US" dirty="0"/>
          </a:p>
        </p:txBody>
      </p:sp>
    </p:spTree>
    <p:extLst>
      <p:ext uri="{BB962C8B-B14F-4D97-AF65-F5344CB8AC3E}">
        <p14:creationId xmlns:p14="http://schemas.microsoft.com/office/powerpoint/2010/main" val="4124476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8377E6-FF62-4AEA-A178-D6A6A18B16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FB5AED9-FC40-4A43-84EB-24EB55752B67}"/>
              </a:ext>
            </a:extLst>
          </p:cNvPr>
          <p:cNvSpPr>
            <a:spLocks noGrp="1"/>
          </p:cNvSpPr>
          <p:nvPr>
            <p:ph type="dt" sz="half" idx="10"/>
          </p:nvPr>
        </p:nvSpPr>
        <p:spPr/>
        <p:txBody>
          <a:bodyPr/>
          <a:lstStyle/>
          <a:p>
            <a:pPr>
              <a:defRPr/>
            </a:pPr>
            <a:fld id="{84EAB996-A46B-4617-887E-4A6FF08CAF76}" type="datetimeFigureOut">
              <a:rPr lang="ja-JP" altLang="en-US" smtClean="0"/>
              <a:pPr>
                <a:defRPr/>
              </a:pPr>
              <a:t>2019/4/24</a:t>
            </a:fld>
            <a:endParaRPr lang="ja-JP" altLang="en-US" dirty="0"/>
          </a:p>
        </p:txBody>
      </p:sp>
      <p:sp>
        <p:nvSpPr>
          <p:cNvPr id="4" name="フッター プレースホルダー 3">
            <a:extLst>
              <a:ext uri="{FF2B5EF4-FFF2-40B4-BE49-F238E27FC236}">
                <a16:creationId xmlns:a16="http://schemas.microsoft.com/office/drawing/2014/main" id="{D06D0202-FDEF-4ED4-8D8F-70B15A2338E7}"/>
              </a:ext>
            </a:extLst>
          </p:cNvPr>
          <p:cNvSpPr>
            <a:spLocks noGrp="1"/>
          </p:cNvSpPr>
          <p:nvPr>
            <p:ph type="ftr" sz="quarter" idx="11"/>
          </p:nvPr>
        </p:nvSpPr>
        <p:spPr/>
        <p:txBody>
          <a:bodyPr/>
          <a:lstStyle/>
          <a:p>
            <a:pPr>
              <a:defRPr/>
            </a:pPr>
            <a:endParaRPr lang="ja-JP" altLang="en-US" dirty="0"/>
          </a:p>
        </p:txBody>
      </p:sp>
      <p:sp>
        <p:nvSpPr>
          <p:cNvPr id="5" name="スライド番号プレースホルダー 4">
            <a:extLst>
              <a:ext uri="{FF2B5EF4-FFF2-40B4-BE49-F238E27FC236}">
                <a16:creationId xmlns:a16="http://schemas.microsoft.com/office/drawing/2014/main" id="{81AD990D-6D40-4FF9-B67C-70B696B77FE7}"/>
              </a:ext>
            </a:extLst>
          </p:cNvPr>
          <p:cNvSpPr>
            <a:spLocks noGrp="1"/>
          </p:cNvSpPr>
          <p:nvPr>
            <p:ph type="sldNum" sz="quarter" idx="12"/>
          </p:nvPr>
        </p:nvSpPr>
        <p:spPr/>
        <p:txBody>
          <a:bodyPr/>
          <a:lstStyle/>
          <a:p>
            <a:pPr>
              <a:defRPr/>
            </a:pPr>
            <a:fld id="{48E6E1AA-D688-448F-A461-982D81D20E28}" type="slidenum">
              <a:rPr lang="ja-JP" altLang="en-US" smtClean="0"/>
              <a:pPr>
                <a:defRPr/>
              </a:pPr>
              <a:t>‹#›</a:t>
            </a:fld>
            <a:endParaRPr lang="ja-JP" altLang="en-US" dirty="0"/>
          </a:p>
        </p:txBody>
      </p:sp>
    </p:spTree>
    <p:extLst>
      <p:ext uri="{BB962C8B-B14F-4D97-AF65-F5344CB8AC3E}">
        <p14:creationId xmlns:p14="http://schemas.microsoft.com/office/powerpoint/2010/main" val="2166333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4998D72-57F0-442F-9633-127A2EC58E3E}"/>
              </a:ext>
            </a:extLst>
          </p:cNvPr>
          <p:cNvSpPr>
            <a:spLocks noGrp="1"/>
          </p:cNvSpPr>
          <p:nvPr>
            <p:ph type="dt" sz="half" idx="10"/>
          </p:nvPr>
        </p:nvSpPr>
        <p:spPr/>
        <p:txBody>
          <a:bodyPr/>
          <a:lstStyle/>
          <a:p>
            <a:pPr>
              <a:defRPr/>
            </a:pPr>
            <a:fld id="{D1E3B067-317A-4698-87E7-C9373E7B2B1D}" type="datetimeFigureOut">
              <a:rPr lang="ja-JP" altLang="en-US" smtClean="0"/>
              <a:pPr>
                <a:defRPr/>
              </a:pPr>
              <a:t>2019/4/24</a:t>
            </a:fld>
            <a:endParaRPr lang="ja-JP" altLang="en-US" dirty="0"/>
          </a:p>
        </p:txBody>
      </p:sp>
      <p:sp>
        <p:nvSpPr>
          <p:cNvPr id="3" name="フッター プレースホルダー 2">
            <a:extLst>
              <a:ext uri="{FF2B5EF4-FFF2-40B4-BE49-F238E27FC236}">
                <a16:creationId xmlns:a16="http://schemas.microsoft.com/office/drawing/2014/main" id="{A6130774-E972-41D6-A206-9D5B655B8445}"/>
              </a:ext>
            </a:extLst>
          </p:cNvPr>
          <p:cNvSpPr>
            <a:spLocks noGrp="1"/>
          </p:cNvSpPr>
          <p:nvPr>
            <p:ph type="ftr" sz="quarter" idx="11"/>
          </p:nvPr>
        </p:nvSpPr>
        <p:spPr/>
        <p:txBody>
          <a:bodyPr/>
          <a:lstStyle/>
          <a:p>
            <a:pPr>
              <a:defRPr/>
            </a:pPr>
            <a:endParaRPr lang="ja-JP" altLang="en-US" dirty="0"/>
          </a:p>
        </p:txBody>
      </p:sp>
      <p:sp>
        <p:nvSpPr>
          <p:cNvPr id="4" name="スライド番号プレースホルダー 3">
            <a:extLst>
              <a:ext uri="{FF2B5EF4-FFF2-40B4-BE49-F238E27FC236}">
                <a16:creationId xmlns:a16="http://schemas.microsoft.com/office/drawing/2014/main" id="{914D4FFD-DF59-4DB7-8491-52C36C349D3E}"/>
              </a:ext>
            </a:extLst>
          </p:cNvPr>
          <p:cNvSpPr>
            <a:spLocks noGrp="1"/>
          </p:cNvSpPr>
          <p:nvPr>
            <p:ph type="sldNum" sz="quarter" idx="12"/>
          </p:nvPr>
        </p:nvSpPr>
        <p:spPr/>
        <p:txBody>
          <a:bodyPr/>
          <a:lstStyle/>
          <a:p>
            <a:pPr>
              <a:defRPr/>
            </a:pPr>
            <a:fld id="{1ED1D202-AFCF-426C-A7A9-6BC5C8F77D81}" type="slidenum">
              <a:rPr lang="ja-JP" altLang="en-US" smtClean="0"/>
              <a:pPr>
                <a:defRPr/>
              </a:pPr>
              <a:t>‹#›</a:t>
            </a:fld>
            <a:endParaRPr lang="ja-JP" altLang="en-US" dirty="0"/>
          </a:p>
        </p:txBody>
      </p:sp>
    </p:spTree>
    <p:extLst>
      <p:ext uri="{BB962C8B-B14F-4D97-AF65-F5344CB8AC3E}">
        <p14:creationId xmlns:p14="http://schemas.microsoft.com/office/powerpoint/2010/main" val="10988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930E78-46D5-4FFC-9DE6-B8476D19A11B}"/>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F3C3A8-1613-42AA-869B-0CCB8712C8F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EC397A2-1304-4C35-ABF1-BF8C43C5A0E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DBBF6C-1F1D-4DDB-AB0D-5130D6FF60D5}"/>
              </a:ext>
            </a:extLst>
          </p:cNvPr>
          <p:cNvSpPr>
            <a:spLocks noGrp="1"/>
          </p:cNvSpPr>
          <p:nvPr>
            <p:ph type="dt" sz="half" idx="10"/>
          </p:nvPr>
        </p:nvSpPr>
        <p:spPr/>
        <p:txBody>
          <a:bodyPr/>
          <a:lstStyle/>
          <a:p>
            <a:pPr>
              <a:defRPr/>
            </a:pPr>
            <a:fld id="{DC365E25-E0FC-457D-9349-D5C9A06A1FC3}" type="datetimeFigureOut">
              <a:rPr lang="ja-JP" altLang="en-US" smtClean="0"/>
              <a:pPr>
                <a:defRPr/>
              </a:pPr>
              <a:t>2019/4/24</a:t>
            </a:fld>
            <a:endParaRPr lang="ja-JP" altLang="en-US" dirty="0"/>
          </a:p>
        </p:txBody>
      </p:sp>
      <p:sp>
        <p:nvSpPr>
          <p:cNvPr id="6" name="フッター プレースホルダー 5">
            <a:extLst>
              <a:ext uri="{FF2B5EF4-FFF2-40B4-BE49-F238E27FC236}">
                <a16:creationId xmlns:a16="http://schemas.microsoft.com/office/drawing/2014/main" id="{719CCECC-E50B-43D6-B763-545C90166FFC}"/>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B12AAD89-BA7F-4A8F-8D5E-ED5C37BCE536}"/>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405465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4463C0-556C-4393-ABCA-41D66AD41DA0}"/>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05DD72B-40C9-46C8-8FF6-C9F737AB8D8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C8078FFD-BAD3-4C56-9397-2BB8D6FF27C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C268F22-DBDF-4041-BCE9-B1542B1F3748}"/>
              </a:ext>
            </a:extLst>
          </p:cNvPr>
          <p:cNvSpPr>
            <a:spLocks noGrp="1"/>
          </p:cNvSpPr>
          <p:nvPr>
            <p:ph type="dt" sz="half" idx="10"/>
          </p:nvPr>
        </p:nvSpPr>
        <p:spPr/>
        <p:txBody>
          <a:bodyPr/>
          <a:lstStyle/>
          <a:p>
            <a:pPr>
              <a:defRPr/>
            </a:pPr>
            <a:fld id="{E227F225-D2C4-4FC2-AA9D-79E0B49BEB82}" type="datetimeFigureOut">
              <a:rPr lang="ja-JP" altLang="en-US" smtClean="0"/>
              <a:pPr>
                <a:defRPr/>
              </a:pPr>
              <a:t>2019/4/24</a:t>
            </a:fld>
            <a:endParaRPr lang="ja-JP" altLang="en-US" dirty="0"/>
          </a:p>
        </p:txBody>
      </p:sp>
      <p:sp>
        <p:nvSpPr>
          <p:cNvPr id="6" name="フッター プレースホルダー 5">
            <a:extLst>
              <a:ext uri="{FF2B5EF4-FFF2-40B4-BE49-F238E27FC236}">
                <a16:creationId xmlns:a16="http://schemas.microsoft.com/office/drawing/2014/main" id="{741DF752-D570-41CB-9755-1B4A38C6534D}"/>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DDD9DC41-D576-4C1B-9662-031AF3657FF0}"/>
              </a:ext>
            </a:extLst>
          </p:cNvPr>
          <p:cNvSpPr>
            <a:spLocks noGrp="1"/>
          </p:cNvSpPr>
          <p:nvPr>
            <p:ph type="sldNum" sz="quarter" idx="12"/>
          </p:nvPr>
        </p:nvSpPr>
        <p:spPr/>
        <p:txBody>
          <a:bodyPr/>
          <a:lstStyle/>
          <a:p>
            <a:pPr>
              <a:defRPr/>
            </a:pPr>
            <a:fld id="{F8F7A59D-F7F5-4609-AACE-97448E340C46}" type="slidenum">
              <a:rPr lang="ja-JP" altLang="en-US" smtClean="0"/>
              <a:pPr>
                <a:defRPr/>
              </a:pPr>
              <a:t>‹#›</a:t>
            </a:fld>
            <a:endParaRPr lang="ja-JP" altLang="en-US" dirty="0"/>
          </a:p>
        </p:txBody>
      </p:sp>
    </p:spTree>
    <p:extLst>
      <p:ext uri="{BB962C8B-B14F-4D97-AF65-F5344CB8AC3E}">
        <p14:creationId xmlns:p14="http://schemas.microsoft.com/office/powerpoint/2010/main" val="65724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5C5FF99-DE39-427E-9C43-DA27F9F0906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F446201-D3D2-4E59-828B-2A3F6C88B90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1778F6-6957-4127-8D95-D7CDD0523D2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365E25-E0FC-457D-9349-D5C9A06A1FC3}" type="datetimeFigureOut">
              <a:rPr lang="ja-JP" altLang="en-US" smtClean="0"/>
              <a:pPr>
                <a:defRPr/>
              </a:pPr>
              <a:t>2019/4/24</a:t>
            </a:fld>
            <a:endParaRPr lang="ja-JP" altLang="en-US" dirty="0"/>
          </a:p>
        </p:txBody>
      </p:sp>
      <p:sp>
        <p:nvSpPr>
          <p:cNvPr id="5" name="フッター プレースホルダー 4">
            <a:extLst>
              <a:ext uri="{FF2B5EF4-FFF2-40B4-BE49-F238E27FC236}">
                <a16:creationId xmlns:a16="http://schemas.microsoft.com/office/drawing/2014/main" id="{423CD465-1C45-43D7-89E2-6460470D746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28403E1-1E1F-4495-9AF5-72D9E95770E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7447824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8C5FFA7B-F4B7-4809-830F-211A097291B4}"/>
              </a:ext>
            </a:extLst>
          </p:cNvPr>
          <p:cNvSpPr/>
          <p:nvPr/>
        </p:nvSpPr>
        <p:spPr>
          <a:xfrm>
            <a:off x="1547664" y="2627620"/>
            <a:ext cx="6390456" cy="369332"/>
          </a:xfrm>
          <a:prstGeom prst="rect">
            <a:avLst/>
          </a:prstGeom>
        </p:spPr>
        <p:txBody>
          <a:bodyPr wrap="square">
            <a:spAutoFit/>
          </a:bodyPr>
          <a:lstStyle/>
          <a:p>
            <a:r>
              <a:rPr lang="ja-JP" altLang="en-US" dirty="0"/>
              <a:t>家計調査年報（家計収支編）平成</a:t>
            </a:r>
            <a:r>
              <a:rPr lang="en-US" altLang="ja-JP" dirty="0"/>
              <a:t>28</a:t>
            </a:r>
            <a:r>
              <a:rPr lang="ja-JP" altLang="en-US" dirty="0"/>
              <a:t>年（</a:t>
            </a:r>
            <a:r>
              <a:rPr lang="en-US" altLang="ja-JP" dirty="0"/>
              <a:t>2016</a:t>
            </a:r>
            <a:r>
              <a:rPr lang="ja-JP" altLang="en-US" dirty="0"/>
              <a:t>年）　家計の概要</a:t>
            </a:r>
          </a:p>
        </p:txBody>
      </p:sp>
      <p:sp>
        <p:nvSpPr>
          <p:cNvPr id="4" name="正方形/長方形 3">
            <a:extLst>
              <a:ext uri="{FF2B5EF4-FFF2-40B4-BE49-F238E27FC236}">
                <a16:creationId xmlns:a16="http://schemas.microsoft.com/office/drawing/2014/main" id="{2B3088DB-A118-45A7-B893-C1D7367A3B5F}"/>
              </a:ext>
            </a:extLst>
          </p:cNvPr>
          <p:cNvSpPr/>
          <p:nvPr/>
        </p:nvSpPr>
        <p:spPr>
          <a:xfrm>
            <a:off x="1835696" y="2996952"/>
            <a:ext cx="4662264" cy="369332"/>
          </a:xfrm>
          <a:prstGeom prst="rect">
            <a:avLst/>
          </a:prstGeom>
        </p:spPr>
        <p:txBody>
          <a:bodyPr wrap="square">
            <a:spAutoFit/>
          </a:bodyPr>
          <a:lstStyle/>
          <a:p>
            <a:r>
              <a:rPr lang="en-US" altLang="ja-JP" dirty="0"/>
              <a:t>II</a:t>
            </a:r>
            <a:r>
              <a:rPr lang="ja-JP" altLang="en-US" dirty="0"/>
              <a:t>　 世帯属性別の家計収支（二人以上の世帯）</a:t>
            </a:r>
          </a:p>
        </p:txBody>
      </p:sp>
      <p:sp>
        <p:nvSpPr>
          <p:cNvPr id="5" name="正方形/長方形 4">
            <a:extLst>
              <a:ext uri="{FF2B5EF4-FFF2-40B4-BE49-F238E27FC236}">
                <a16:creationId xmlns:a16="http://schemas.microsoft.com/office/drawing/2014/main" id="{C57C19F3-A560-4BF2-9652-C2039CCF10DF}"/>
              </a:ext>
            </a:extLst>
          </p:cNvPr>
          <p:cNvSpPr/>
          <p:nvPr/>
        </p:nvSpPr>
        <p:spPr>
          <a:xfrm>
            <a:off x="2024508" y="3313292"/>
            <a:ext cx="2547492" cy="369332"/>
          </a:xfrm>
          <a:prstGeom prst="rect">
            <a:avLst/>
          </a:prstGeom>
        </p:spPr>
        <p:txBody>
          <a:bodyPr wrap="none">
            <a:spAutoFit/>
          </a:bodyPr>
          <a:lstStyle/>
          <a:p>
            <a:r>
              <a:rPr lang="ja-JP" altLang="en-US" dirty="0"/>
              <a:t>１ 世帯主の年齢階級別 </a:t>
            </a:r>
          </a:p>
        </p:txBody>
      </p:sp>
      <p:sp>
        <p:nvSpPr>
          <p:cNvPr id="7" name="正方形/長方形 6">
            <a:extLst>
              <a:ext uri="{FF2B5EF4-FFF2-40B4-BE49-F238E27FC236}">
                <a16:creationId xmlns:a16="http://schemas.microsoft.com/office/drawing/2014/main" id="{02FEC62A-4FD0-406F-BE11-78646BE8D718}"/>
              </a:ext>
            </a:extLst>
          </p:cNvPr>
          <p:cNvSpPr/>
          <p:nvPr/>
        </p:nvSpPr>
        <p:spPr>
          <a:xfrm>
            <a:off x="2195736" y="3699622"/>
            <a:ext cx="3727302" cy="369332"/>
          </a:xfrm>
          <a:prstGeom prst="rect">
            <a:avLst/>
          </a:prstGeom>
        </p:spPr>
        <p:txBody>
          <a:bodyPr wrap="none">
            <a:spAutoFit/>
          </a:bodyPr>
          <a:lstStyle/>
          <a:p>
            <a:r>
              <a:rPr lang="en-US" altLang="ja-JP" dirty="0"/>
              <a:t>(3) </a:t>
            </a:r>
            <a:r>
              <a:rPr lang="ja-JP" altLang="en-US" dirty="0"/>
              <a:t>二人以上の世帯のうち無職世帯 </a:t>
            </a:r>
          </a:p>
        </p:txBody>
      </p:sp>
      <p:sp>
        <p:nvSpPr>
          <p:cNvPr id="8" name="正方形/長方形 7">
            <a:extLst>
              <a:ext uri="{FF2B5EF4-FFF2-40B4-BE49-F238E27FC236}">
                <a16:creationId xmlns:a16="http://schemas.microsoft.com/office/drawing/2014/main" id="{1BD6278F-EF29-4834-A841-20D428C4A5C3}"/>
              </a:ext>
            </a:extLst>
          </p:cNvPr>
          <p:cNvSpPr/>
          <p:nvPr/>
        </p:nvSpPr>
        <p:spPr>
          <a:xfrm>
            <a:off x="2483299" y="4135729"/>
            <a:ext cx="4519186" cy="369332"/>
          </a:xfrm>
          <a:prstGeom prst="rect">
            <a:avLst/>
          </a:prstGeom>
        </p:spPr>
        <p:txBody>
          <a:bodyPr wrap="none">
            <a:spAutoFit/>
          </a:bodyPr>
          <a:lstStyle/>
          <a:p>
            <a:r>
              <a:rPr lang="ja-JP" altLang="en-US" dirty="0"/>
              <a:t>高齢夫婦無職世帯の家計収支 －</a:t>
            </a:r>
            <a:r>
              <a:rPr lang="en-US" altLang="ja-JP" dirty="0"/>
              <a:t>2016</a:t>
            </a:r>
            <a:r>
              <a:rPr lang="ja-JP" altLang="en-US" dirty="0"/>
              <a:t>年－ </a:t>
            </a:r>
          </a:p>
        </p:txBody>
      </p:sp>
      <p:sp>
        <p:nvSpPr>
          <p:cNvPr id="9" name="正方形/長方形 8">
            <a:extLst>
              <a:ext uri="{FF2B5EF4-FFF2-40B4-BE49-F238E27FC236}">
                <a16:creationId xmlns:a16="http://schemas.microsoft.com/office/drawing/2014/main" id="{4ADC3264-91EF-4E54-9D80-A022DDBF58B5}"/>
              </a:ext>
            </a:extLst>
          </p:cNvPr>
          <p:cNvSpPr/>
          <p:nvPr/>
        </p:nvSpPr>
        <p:spPr>
          <a:xfrm>
            <a:off x="1854317" y="4499828"/>
            <a:ext cx="6649401" cy="369332"/>
          </a:xfrm>
          <a:prstGeom prst="rect">
            <a:avLst/>
          </a:prstGeom>
        </p:spPr>
        <p:txBody>
          <a:bodyPr wrap="square">
            <a:spAutoFit/>
          </a:bodyPr>
          <a:lstStyle/>
          <a:p>
            <a:r>
              <a:rPr lang="en-US" altLang="ja-JP" dirty="0"/>
              <a:t>http://www.stat.go.jp/data/kakei/2016np/gaikyo/pdf/gk02.pdf</a:t>
            </a:r>
            <a:endParaRPr lang="ja-JP" altLang="en-US" dirty="0"/>
          </a:p>
        </p:txBody>
      </p:sp>
      <p:sp>
        <p:nvSpPr>
          <p:cNvPr id="12" name="テキスト ボックス 11">
            <a:extLst>
              <a:ext uri="{FF2B5EF4-FFF2-40B4-BE49-F238E27FC236}">
                <a16:creationId xmlns:a16="http://schemas.microsoft.com/office/drawing/2014/main" id="{7EFC49D1-0981-42DA-847D-0663EB60709D}"/>
              </a:ext>
            </a:extLst>
          </p:cNvPr>
          <p:cNvSpPr txBox="1"/>
          <p:nvPr/>
        </p:nvSpPr>
        <p:spPr>
          <a:xfrm>
            <a:off x="107504" y="174097"/>
            <a:ext cx="2160240" cy="461665"/>
          </a:xfrm>
          <a:prstGeom prst="rect">
            <a:avLst/>
          </a:prstGeom>
          <a:noFill/>
        </p:spPr>
        <p:txBody>
          <a:bodyPr wrap="square" rtlCol="0">
            <a:spAutoFit/>
          </a:bodyPr>
          <a:lstStyle/>
          <a:p>
            <a:r>
              <a:rPr kumimoji="1" lang="ja-JP" altLang="en-US" sz="2400" dirty="0"/>
              <a:t>～　出　典　～</a:t>
            </a:r>
          </a:p>
        </p:txBody>
      </p:sp>
      <p:sp>
        <p:nvSpPr>
          <p:cNvPr id="13" name="正方形/長方形 12">
            <a:extLst>
              <a:ext uri="{FF2B5EF4-FFF2-40B4-BE49-F238E27FC236}">
                <a16:creationId xmlns:a16="http://schemas.microsoft.com/office/drawing/2014/main" id="{D650B46B-740C-44D9-8148-C15F9BF2089F}"/>
              </a:ext>
            </a:extLst>
          </p:cNvPr>
          <p:cNvSpPr/>
          <p:nvPr/>
        </p:nvSpPr>
        <p:spPr>
          <a:xfrm>
            <a:off x="1331640" y="2204864"/>
            <a:ext cx="2954655" cy="369332"/>
          </a:xfrm>
          <a:prstGeom prst="rect">
            <a:avLst/>
          </a:prstGeom>
        </p:spPr>
        <p:txBody>
          <a:bodyPr wrap="none">
            <a:spAutoFit/>
          </a:bodyPr>
          <a:lstStyle/>
          <a:p>
            <a:r>
              <a:rPr lang="zh-TW" altLang="en-US" dirty="0"/>
              <a:t>家計調査年報（家計収支編）</a:t>
            </a:r>
            <a:endParaRPr lang="ja-JP" altLang="en-US" dirty="0"/>
          </a:p>
        </p:txBody>
      </p:sp>
      <p:sp>
        <p:nvSpPr>
          <p:cNvPr id="14" name="正方形/長方形 13">
            <a:extLst>
              <a:ext uri="{FF2B5EF4-FFF2-40B4-BE49-F238E27FC236}">
                <a16:creationId xmlns:a16="http://schemas.microsoft.com/office/drawing/2014/main" id="{C110C232-77DF-4566-8806-9FD2502BF1A7}"/>
              </a:ext>
            </a:extLst>
          </p:cNvPr>
          <p:cNvSpPr/>
          <p:nvPr/>
        </p:nvSpPr>
        <p:spPr>
          <a:xfrm>
            <a:off x="1156098" y="1835532"/>
            <a:ext cx="3570208" cy="369332"/>
          </a:xfrm>
          <a:prstGeom prst="rect">
            <a:avLst/>
          </a:prstGeom>
        </p:spPr>
        <p:txBody>
          <a:bodyPr wrap="none">
            <a:spAutoFit/>
          </a:bodyPr>
          <a:lstStyle/>
          <a:p>
            <a:r>
              <a:rPr lang="zh-TW" altLang="en-US" dirty="0"/>
              <a:t>家計調査（家計収支編）　調査結果</a:t>
            </a:r>
            <a:endParaRPr lang="ja-JP" altLang="en-US" dirty="0"/>
          </a:p>
        </p:txBody>
      </p:sp>
      <p:sp>
        <p:nvSpPr>
          <p:cNvPr id="16" name="正方形/長方形 15">
            <a:extLst>
              <a:ext uri="{FF2B5EF4-FFF2-40B4-BE49-F238E27FC236}">
                <a16:creationId xmlns:a16="http://schemas.microsoft.com/office/drawing/2014/main" id="{C9C6BCB9-6E99-40B6-9101-5F13C019FFAA}"/>
              </a:ext>
            </a:extLst>
          </p:cNvPr>
          <p:cNvSpPr/>
          <p:nvPr/>
        </p:nvSpPr>
        <p:spPr>
          <a:xfrm>
            <a:off x="916512" y="1475492"/>
            <a:ext cx="1107996" cy="369332"/>
          </a:xfrm>
          <a:prstGeom prst="rect">
            <a:avLst/>
          </a:prstGeom>
        </p:spPr>
        <p:txBody>
          <a:bodyPr wrap="none">
            <a:spAutoFit/>
          </a:bodyPr>
          <a:lstStyle/>
          <a:p>
            <a:r>
              <a:rPr lang="ja-JP" altLang="en-US" dirty="0"/>
              <a:t>家計調査</a:t>
            </a:r>
          </a:p>
        </p:txBody>
      </p:sp>
      <p:sp>
        <p:nvSpPr>
          <p:cNvPr id="17" name="正方形/長方形 16">
            <a:extLst>
              <a:ext uri="{FF2B5EF4-FFF2-40B4-BE49-F238E27FC236}">
                <a16:creationId xmlns:a16="http://schemas.microsoft.com/office/drawing/2014/main" id="{3CD68B2C-5E65-4D6C-BCA3-EE39F1E75150}"/>
              </a:ext>
            </a:extLst>
          </p:cNvPr>
          <p:cNvSpPr/>
          <p:nvPr/>
        </p:nvSpPr>
        <p:spPr>
          <a:xfrm>
            <a:off x="699095" y="1158139"/>
            <a:ext cx="1265090" cy="369332"/>
          </a:xfrm>
          <a:prstGeom prst="rect">
            <a:avLst/>
          </a:prstGeom>
        </p:spPr>
        <p:txBody>
          <a:bodyPr wrap="none">
            <a:spAutoFit/>
          </a:bodyPr>
          <a:lstStyle/>
          <a:p>
            <a:r>
              <a:rPr lang="ja-JP" altLang="en-US" dirty="0"/>
              <a:t>統計データ</a:t>
            </a:r>
          </a:p>
        </p:txBody>
      </p:sp>
      <p:sp>
        <p:nvSpPr>
          <p:cNvPr id="18" name="正方形/長方形 17">
            <a:extLst>
              <a:ext uri="{FF2B5EF4-FFF2-40B4-BE49-F238E27FC236}">
                <a16:creationId xmlns:a16="http://schemas.microsoft.com/office/drawing/2014/main" id="{A3D9D253-6A86-4055-ACC5-D886CC80A1F1}"/>
              </a:ext>
            </a:extLst>
          </p:cNvPr>
          <p:cNvSpPr/>
          <p:nvPr/>
        </p:nvSpPr>
        <p:spPr>
          <a:xfrm>
            <a:off x="539552" y="827420"/>
            <a:ext cx="1569660" cy="369332"/>
          </a:xfrm>
          <a:prstGeom prst="rect">
            <a:avLst/>
          </a:prstGeom>
        </p:spPr>
        <p:txBody>
          <a:bodyPr wrap="none">
            <a:spAutoFit/>
          </a:bodyPr>
          <a:lstStyle/>
          <a:p>
            <a:r>
              <a:rPr lang="ja-JP" altLang="en-US" dirty="0"/>
              <a:t>総務省統計局</a:t>
            </a:r>
          </a:p>
        </p:txBody>
      </p:sp>
      <p:sp>
        <p:nvSpPr>
          <p:cNvPr id="19" name="四角形: 角を丸くする 18">
            <a:extLst>
              <a:ext uri="{FF2B5EF4-FFF2-40B4-BE49-F238E27FC236}">
                <a16:creationId xmlns:a16="http://schemas.microsoft.com/office/drawing/2014/main" id="{B9060435-BE97-4A87-A23C-C975C7F6304D}"/>
              </a:ext>
            </a:extLst>
          </p:cNvPr>
          <p:cNvSpPr/>
          <p:nvPr/>
        </p:nvSpPr>
        <p:spPr>
          <a:xfrm>
            <a:off x="1187624" y="5300034"/>
            <a:ext cx="7416824" cy="1383869"/>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高齢者世帯の家計収支から、１月の平均な生活費の不足額を把握し、リタイアメントプランを行う際の目標となる資産形成金額を推定することになどに使用します。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E78F12-FE30-4255-901D-ED4A53AABF26}"/>
              </a:ext>
            </a:extLst>
          </p:cNvPr>
          <p:cNvSpPr>
            <a:spLocks noGrp="1"/>
          </p:cNvSpPr>
          <p:nvPr>
            <p:ph type="title"/>
          </p:nvPr>
        </p:nvSpPr>
        <p:spPr/>
        <p:txBody>
          <a:bodyPr/>
          <a:lstStyle/>
          <a:p>
            <a:r>
              <a:rPr lang="ja-JP" altLang="en-US" b="1" dirty="0"/>
              <a:t>～高齢夫婦無職世帯の家計収支～ </a:t>
            </a:r>
            <a:endParaRPr kumimoji="1" lang="ja-JP" altLang="en-US" b="1" dirty="0"/>
          </a:p>
        </p:txBody>
      </p:sp>
      <p:sp>
        <p:nvSpPr>
          <p:cNvPr id="3" name="テキスト ボックス 2">
            <a:extLst>
              <a:ext uri="{FF2B5EF4-FFF2-40B4-BE49-F238E27FC236}">
                <a16:creationId xmlns:a16="http://schemas.microsoft.com/office/drawing/2014/main" id="{D9EFF03D-FA13-4193-ADBA-86C40585438F}"/>
              </a:ext>
            </a:extLst>
          </p:cNvPr>
          <p:cNvSpPr txBox="1"/>
          <p:nvPr/>
        </p:nvSpPr>
        <p:spPr>
          <a:xfrm>
            <a:off x="899592" y="2060848"/>
            <a:ext cx="7344816" cy="1477328"/>
          </a:xfrm>
          <a:prstGeom prst="rect">
            <a:avLst/>
          </a:prstGeom>
          <a:noFill/>
        </p:spPr>
        <p:txBody>
          <a:bodyPr wrap="square" rtlCol="0">
            <a:spAutoFit/>
          </a:bodyPr>
          <a:lstStyle/>
          <a:p>
            <a:r>
              <a:rPr lang="ja-JP" altLang="en-US" dirty="0"/>
              <a:t>・</a:t>
            </a:r>
            <a:r>
              <a:rPr lang="en-US" altLang="ja-JP" dirty="0"/>
              <a:t>2017</a:t>
            </a:r>
            <a:r>
              <a:rPr lang="ja-JP" altLang="en-US" dirty="0"/>
              <a:t>年</a:t>
            </a:r>
            <a:r>
              <a:rPr lang="en-US" altLang="ja-JP" dirty="0"/>
              <a:t>【</a:t>
            </a:r>
            <a:r>
              <a:rPr lang="ja-JP" altLang="en-US" dirty="0"/>
              <a:t>速報</a:t>
            </a:r>
            <a:r>
              <a:rPr lang="en-US" altLang="ja-JP" dirty="0"/>
              <a:t>】</a:t>
            </a:r>
            <a:endParaRPr lang="ja-JP" altLang="en-US" dirty="0"/>
          </a:p>
          <a:p>
            <a:r>
              <a:rPr lang="ja-JP" altLang="en-US" dirty="0"/>
              <a:t>・</a:t>
            </a:r>
            <a:r>
              <a:rPr lang="en-US" altLang="ja-JP" dirty="0"/>
              <a:t>2016</a:t>
            </a:r>
            <a:r>
              <a:rPr lang="ja-JP" altLang="en-US" dirty="0"/>
              <a:t>年</a:t>
            </a:r>
            <a:r>
              <a:rPr lang="en-US" altLang="ja-JP" dirty="0"/>
              <a:t>【</a:t>
            </a:r>
            <a:r>
              <a:rPr lang="ja-JP" altLang="en-US" dirty="0"/>
              <a:t>速報</a:t>
            </a:r>
            <a:r>
              <a:rPr lang="en-US" altLang="ja-JP" dirty="0"/>
              <a:t>】</a:t>
            </a:r>
          </a:p>
          <a:p>
            <a:r>
              <a:rPr lang="ja-JP" altLang="en-US" dirty="0"/>
              <a:t>・</a:t>
            </a:r>
            <a:r>
              <a:rPr lang="en-US" altLang="ja-JP" dirty="0"/>
              <a:t>2015</a:t>
            </a:r>
            <a:r>
              <a:rPr lang="ja-JP" altLang="en-US" dirty="0"/>
              <a:t>年</a:t>
            </a:r>
            <a:r>
              <a:rPr lang="en-US" altLang="ja-JP" dirty="0"/>
              <a:t>【</a:t>
            </a:r>
            <a:r>
              <a:rPr lang="ja-JP" altLang="en-US" dirty="0"/>
              <a:t>速報</a:t>
            </a:r>
            <a:r>
              <a:rPr lang="en-US" altLang="ja-JP" dirty="0"/>
              <a:t>】</a:t>
            </a:r>
          </a:p>
          <a:p>
            <a:endParaRPr lang="ja-JP" altLang="en-US" dirty="0"/>
          </a:p>
          <a:p>
            <a:endParaRPr kumimoji="1" lang="ja-JP" altLang="en-US" dirty="0"/>
          </a:p>
        </p:txBody>
      </p:sp>
    </p:spTree>
    <p:extLst>
      <p:ext uri="{BB962C8B-B14F-4D97-AF65-F5344CB8AC3E}">
        <p14:creationId xmlns:p14="http://schemas.microsoft.com/office/powerpoint/2010/main" val="301313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3" y="44624"/>
            <a:ext cx="7645515" cy="461665"/>
          </a:xfrm>
          <a:prstGeom prst="rect">
            <a:avLst/>
          </a:prstGeom>
        </p:spPr>
        <p:txBody>
          <a:bodyPr wrap="square">
            <a:spAutoFit/>
          </a:bodyPr>
          <a:lstStyle/>
          <a:p>
            <a:r>
              <a:rPr lang="ja-JP" altLang="en-US" sz="2400" dirty="0"/>
              <a:t>高齢夫婦無職世帯の家計収支 －</a:t>
            </a:r>
            <a:r>
              <a:rPr lang="en-US" altLang="ja-JP" sz="2400" dirty="0"/>
              <a:t>2017</a:t>
            </a:r>
            <a:r>
              <a:rPr lang="ja-JP" altLang="en-US" sz="2400" dirty="0"/>
              <a:t>年－　（速報） </a:t>
            </a:r>
          </a:p>
        </p:txBody>
      </p:sp>
      <p:pic>
        <p:nvPicPr>
          <p:cNvPr id="2" name="図 1">
            <a:extLst>
              <a:ext uri="{FF2B5EF4-FFF2-40B4-BE49-F238E27FC236}">
                <a16:creationId xmlns:a16="http://schemas.microsoft.com/office/drawing/2014/main" id="{0DFA4F99-C960-4098-8F0E-81E69160D645}"/>
              </a:ext>
            </a:extLst>
          </p:cNvPr>
          <p:cNvPicPr>
            <a:picLocks noChangeAspect="1"/>
          </p:cNvPicPr>
          <p:nvPr/>
        </p:nvPicPr>
        <p:blipFill>
          <a:blip r:embed="rId3"/>
          <a:stretch>
            <a:fillRect/>
          </a:stretch>
        </p:blipFill>
        <p:spPr>
          <a:xfrm>
            <a:off x="0" y="2060848"/>
            <a:ext cx="6370280" cy="3828945"/>
          </a:xfrm>
          <a:prstGeom prst="rect">
            <a:avLst/>
          </a:prstGeom>
        </p:spPr>
      </p:pic>
      <p:sp>
        <p:nvSpPr>
          <p:cNvPr id="24" name="正方形/長方形 23">
            <a:extLst>
              <a:ext uri="{FF2B5EF4-FFF2-40B4-BE49-F238E27FC236}">
                <a16:creationId xmlns:a16="http://schemas.microsoft.com/office/drawing/2014/main" id="{102B6D33-C3AE-4710-833A-2891148DC724}"/>
              </a:ext>
            </a:extLst>
          </p:cNvPr>
          <p:cNvSpPr/>
          <p:nvPr/>
        </p:nvSpPr>
        <p:spPr>
          <a:xfrm>
            <a:off x="3438128" y="1052736"/>
            <a:ext cx="5814392"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179512" y="1422068"/>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kern="100" dirty="0">
                <a:solidFill>
                  <a:srgbClr val="FFFFFF"/>
                </a:solidFill>
                <a:effectLst/>
                <a:ea typeface="ＭＳ ゴシック"/>
                <a:cs typeface="Times New Roman"/>
              </a:rPr>
              <a:t>2</a:t>
            </a:r>
            <a:r>
              <a:rPr lang="en-US" altLang="ja-JP" sz="2000"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強</a:t>
            </a:r>
            <a:r>
              <a:rPr lang="ja-JP" sz="2000" kern="100" dirty="0">
                <a:solidFill>
                  <a:srgbClr val="FFFFFF"/>
                </a:solidFill>
                <a:effectLst/>
                <a:ea typeface="ＭＳ ゴシック"/>
                <a:cs typeface="Times New Roman"/>
              </a:rPr>
              <a:t>。それに対して収入は約</a:t>
            </a:r>
            <a:r>
              <a:rPr lang="en-US" sz="2000" kern="100" dirty="0">
                <a:solidFill>
                  <a:srgbClr val="FFFFFF"/>
                </a:solidFill>
                <a:effectLst/>
                <a:ea typeface="ＭＳ ゴシック"/>
                <a:cs typeface="Times New Roman"/>
              </a:rPr>
              <a:t>21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841224"/>
            <a:ext cx="424847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329114" y="2708920"/>
            <a:ext cx="1249288" cy="261938"/>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a:t>
            </a:r>
            <a:r>
              <a:rPr lang="en-US" altLang="ja-JP" sz="1600" kern="100" dirty="0">
                <a:effectLst/>
                <a:latin typeface="ＭＳ ゴシック"/>
                <a:ea typeface="ＭＳ 明朝"/>
                <a:cs typeface="Times New Roman"/>
              </a:rPr>
              <a:t>09</a:t>
            </a:r>
            <a:r>
              <a:rPr lang="en-US" sz="1600" kern="100" dirty="0">
                <a:effectLst/>
                <a:latin typeface="ＭＳ ゴシック"/>
                <a:ea typeface="ＭＳ 明朝"/>
                <a:cs typeface="Times New Roman"/>
              </a:rPr>
              <a:t>,</a:t>
            </a:r>
            <a:r>
              <a:rPr lang="en-US" altLang="ja-JP" sz="1600" kern="100" dirty="0">
                <a:effectLst/>
                <a:latin typeface="ＭＳ ゴシック"/>
                <a:ea typeface="ＭＳ 明朝"/>
                <a:cs typeface="Times New Roman"/>
              </a:rPr>
              <a:t>198</a:t>
            </a:r>
            <a:r>
              <a:rPr lang="ja-JP" sz="1600" kern="100" dirty="0">
                <a:effectLst/>
                <a:latin typeface="Century"/>
                <a:ea typeface="ＭＳ ゴシック"/>
                <a:cs typeface="Times New Roman"/>
              </a:rPr>
              <a:t>円</a:t>
            </a:r>
            <a:endParaRPr lang="ja-JP" sz="1600" kern="100" dirty="0">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486003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5.5</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228184" y="2169397"/>
            <a:ext cx="781050" cy="504825"/>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91424" y="3263442"/>
            <a:ext cx="628015" cy="504825"/>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26874" y="3726324"/>
            <a:ext cx="2881630" cy="179882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09"/>
              <a:ext cx="2317754" cy="1118255"/>
            </a:xfrm>
            <a:prstGeom prst="rect">
              <a:avLst/>
            </a:prstGeom>
          </p:spPr>
          <p:txBody>
            <a:bodyPr wrap="square">
              <a:spAutoFit/>
            </a:bodyPr>
            <a:lstStyle/>
            <a:p>
              <a:pPr>
                <a:lnSpc>
                  <a:spcPts val="1600"/>
                </a:lnSpc>
                <a:spcAft>
                  <a:spcPts val="0"/>
                </a:spcAft>
              </a:pPr>
              <a:r>
                <a:rPr lang="ja-JP" altLang="en-US" sz="1700" b="1" kern="100" dirty="0">
                  <a:solidFill>
                    <a:schemeClr val="bg1"/>
                  </a:solidFill>
                  <a:ea typeface="ＭＳ ゴシック"/>
                  <a:cs typeface="Times New Roman"/>
                </a:rPr>
                <a:t>これから</a:t>
              </a:r>
              <a:r>
                <a:rPr lang="en-US" altLang="ja-JP" sz="1700" b="1" kern="100" dirty="0">
                  <a:solidFill>
                    <a:schemeClr val="bg1"/>
                  </a:solidFill>
                  <a:ea typeface="ＭＳ ゴシック"/>
                  <a:cs typeface="Times New Roman"/>
                </a:rPr>
                <a:t>65</a:t>
              </a:r>
              <a:r>
                <a:rPr lang="ja-JP" altLang="ja-JP" sz="1700" b="1" kern="100" dirty="0">
                  <a:solidFill>
                    <a:schemeClr val="bg1"/>
                  </a:solidFill>
                  <a:ea typeface="ＭＳ ゴシック"/>
                  <a:cs typeface="Times New Roman"/>
                </a:rPr>
                <a:t>歳を迎える人たちは、公的年金以外でいくらカバーする必要があるのだろうか？</a:t>
              </a:r>
              <a:endParaRPr lang="ja-JP" altLang="ja-JP" sz="17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2267744" y="6165304"/>
            <a:ext cx="4012792" cy="246221"/>
          </a:xfrm>
          <a:prstGeom prst="rect">
            <a:avLst/>
          </a:prstGeom>
        </p:spPr>
        <p:txBody>
          <a:bodyPr wrap="square">
            <a:spAutoFit/>
          </a:bodyPr>
          <a:lstStyle/>
          <a:p>
            <a:r>
              <a:rPr lang="en-US" altLang="ja-JP" sz="1000" dirty="0"/>
              <a:t>※</a:t>
            </a:r>
            <a:r>
              <a:rPr lang="ja-JP" altLang="en-US" sz="1000" dirty="0"/>
              <a:t>総務省　平成</a:t>
            </a:r>
            <a:r>
              <a:rPr lang="en-US" altLang="ja-JP" sz="1000" dirty="0"/>
              <a:t>29</a:t>
            </a:r>
            <a:r>
              <a:rPr lang="ja-JP" altLang="en-US" sz="1000" dirty="0"/>
              <a:t>年家計調査年報（速報）（</a:t>
            </a:r>
            <a:r>
              <a:rPr lang="en-US" altLang="ja-JP" sz="1000" dirty="0"/>
              <a:t>2018</a:t>
            </a:r>
            <a:r>
              <a:rPr lang="ja-JP" altLang="en-US" sz="1000" dirty="0"/>
              <a:t>年</a:t>
            </a:r>
            <a:r>
              <a:rPr lang="en-US" altLang="ja-JP" sz="1000" dirty="0"/>
              <a:t>2</a:t>
            </a:r>
            <a:r>
              <a:rPr lang="ja-JP" altLang="en-US" sz="1000" dirty="0"/>
              <a:t>月</a:t>
            </a:r>
            <a:r>
              <a:rPr lang="en-US" altLang="ja-JP" sz="1000" dirty="0"/>
              <a:t>16</a:t>
            </a:r>
            <a:r>
              <a:rPr lang="ja-JP" altLang="en-US" sz="1000" dirty="0"/>
              <a:t>日公表）より</a:t>
            </a:r>
          </a:p>
        </p:txBody>
      </p:sp>
    </p:spTree>
    <p:extLst>
      <p:ext uri="{BB962C8B-B14F-4D97-AF65-F5344CB8AC3E}">
        <p14:creationId xmlns:p14="http://schemas.microsoft.com/office/powerpoint/2010/main" val="3573852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4</a:t>
            </a:fld>
            <a:endParaRPr lang="ja-JP" altLang="en-US" dirty="0"/>
          </a:p>
        </p:txBody>
      </p:sp>
      <p:sp>
        <p:nvSpPr>
          <p:cNvPr id="61" name="正方形/長方形 60"/>
          <p:cNvSpPr/>
          <p:nvPr/>
        </p:nvSpPr>
        <p:spPr>
          <a:xfrm>
            <a:off x="3563888" y="1052736"/>
            <a:ext cx="5310336"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62" name="テキスト ボックス 14"/>
          <p:cNvSpPr txBox="1"/>
          <p:nvPr/>
        </p:nvSpPr>
        <p:spPr>
          <a:xfrm>
            <a:off x="539552" y="1422068"/>
            <a:ext cx="7920880"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kern="100" dirty="0">
                <a:solidFill>
                  <a:srgbClr val="FFFFFF"/>
                </a:solidFill>
                <a:effectLst/>
                <a:ea typeface="ＭＳ ゴシック"/>
                <a:cs typeface="Times New Roman"/>
              </a:rPr>
              <a:t>27</a:t>
            </a:r>
            <a:r>
              <a:rPr lang="ja-JP" sz="2000" kern="100" dirty="0">
                <a:solidFill>
                  <a:srgbClr val="FFFFFF"/>
                </a:solidFill>
                <a:effectLst/>
                <a:ea typeface="ＭＳ ゴシック"/>
                <a:cs typeface="Times New Roman"/>
              </a:rPr>
              <a:t>万円。それに対して収入は約</a:t>
            </a:r>
            <a:r>
              <a:rPr lang="en-US" sz="2000" kern="100" dirty="0">
                <a:solidFill>
                  <a:srgbClr val="FFFFFF"/>
                </a:solidFill>
                <a:effectLst/>
                <a:ea typeface="ＭＳ ゴシック"/>
                <a:cs typeface="Times New Roman"/>
              </a:rPr>
              <a:t>21</a:t>
            </a:r>
            <a:r>
              <a:rPr lang="ja-JP" sz="2000" kern="100" dirty="0">
                <a:solidFill>
                  <a:srgbClr val="FFFFFF"/>
                </a:solidFill>
                <a:effectLst/>
                <a:ea typeface="ＭＳ ゴシック"/>
                <a:cs typeface="Times New Roman"/>
              </a:rPr>
              <a:t>万円</a:t>
            </a:r>
            <a:endParaRPr lang="ja-JP" sz="2000" kern="100" dirty="0">
              <a:effectLst/>
              <a:ea typeface="ＭＳ 明朝"/>
              <a:cs typeface="Times New Roman"/>
            </a:endParaRPr>
          </a:p>
        </p:txBody>
      </p:sp>
      <p:sp>
        <p:nvSpPr>
          <p:cNvPr id="64" name="テキスト ボックス 1"/>
          <p:cNvSpPr txBox="1"/>
          <p:nvPr/>
        </p:nvSpPr>
        <p:spPr>
          <a:xfrm>
            <a:off x="2051720" y="3438292"/>
            <a:ext cx="1224136"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b="1" dirty="0">
                <a:solidFill>
                  <a:schemeClr val="bg1"/>
                </a:solidFill>
              </a:rPr>
              <a:t>194,874</a:t>
            </a:r>
            <a:endParaRPr lang="ja-JP" altLang="en-US" sz="1800" b="1" dirty="0">
              <a:solidFill>
                <a:schemeClr val="bg1"/>
              </a:solidFill>
            </a:endParaRPr>
          </a:p>
        </p:txBody>
      </p:sp>
      <p:cxnSp>
        <p:nvCxnSpPr>
          <p:cNvPr id="65" name="直線矢印コネクタ 64"/>
          <p:cNvCxnSpPr>
            <a:cxnSpLocks/>
          </p:cNvCxnSpPr>
          <p:nvPr/>
        </p:nvCxnSpPr>
        <p:spPr>
          <a:xfrm>
            <a:off x="611560" y="2841224"/>
            <a:ext cx="446449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66" name="テキスト ボックス 65"/>
          <p:cNvSpPr txBox="1"/>
          <p:nvPr/>
        </p:nvSpPr>
        <p:spPr>
          <a:xfrm>
            <a:off x="2329114" y="2708920"/>
            <a:ext cx="1249288" cy="261938"/>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21</a:t>
            </a:r>
            <a:r>
              <a:rPr lang="en-US" altLang="ja-JP" sz="1600" kern="100" dirty="0">
                <a:effectLst/>
                <a:latin typeface="ＭＳ ゴシック"/>
                <a:ea typeface="ＭＳ 明朝"/>
                <a:cs typeface="Times New Roman"/>
              </a:rPr>
              <a:t>2</a:t>
            </a:r>
            <a:r>
              <a:rPr lang="en-US" sz="1600" kern="100" dirty="0">
                <a:effectLst/>
                <a:latin typeface="ＭＳ ゴシック"/>
                <a:ea typeface="ＭＳ 明朝"/>
                <a:cs typeface="Times New Roman"/>
              </a:rPr>
              <a:t>,</a:t>
            </a:r>
            <a:r>
              <a:rPr lang="en-US" altLang="ja-JP" sz="1600" kern="100" dirty="0">
                <a:effectLst/>
                <a:latin typeface="ＭＳ ゴシック"/>
                <a:ea typeface="ＭＳ 明朝"/>
                <a:cs typeface="Times New Roman"/>
              </a:rPr>
              <a:t>835</a:t>
            </a:r>
            <a:r>
              <a:rPr lang="ja-JP" sz="1600" kern="100" dirty="0">
                <a:effectLst/>
                <a:latin typeface="Century"/>
                <a:ea typeface="ＭＳ ゴシック"/>
                <a:cs typeface="Times New Roman"/>
              </a:rPr>
              <a:t>円</a:t>
            </a:r>
            <a:endParaRPr lang="ja-JP" sz="1600" kern="100" dirty="0">
              <a:effectLst/>
              <a:latin typeface="Century"/>
              <a:ea typeface="ＭＳ 明朝"/>
              <a:cs typeface="Times New Roman"/>
            </a:endParaRPr>
          </a:p>
        </p:txBody>
      </p:sp>
      <p:cxnSp>
        <p:nvCxnSpPr>
          <p:cNvPr id="67" name="直線矢印コネクタ 66"/>
          <p:cNvCxnSpPr/>
          <p:nvPr/>
        </p:nvCxnSpPr>
        <p:spPr>
          <a:xfrm>
            <a:off x="548680" y="6259413"/>
            <a:ext cx="567950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68" name="テキスト ボックス 10"/>
          <p:cNvSpPr txBox="1"/>
          <p:nvPr/>
        </p:nvSpPr>
        <p:spPr>
          <a:xfrm>
            <a:off x="2764722" y="6165304"/>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a:t>
            </a:r>
            <a:r>
              <a:rPr lang="en-US" altLang="ja-JP" sz="1600" kern="100" dirty="0">
                <a:effectLst/>
                <a:latin typeface="ＭＳ ゴシック"/>
                <a:ea typeface="ＭＳ 明朝"/>
                <a:cs typeface="Times New Roman"/>
              </a:rPr>
              <a:t>67</a:t>
            </a:r>
            <a:r>
              <a:rPr lang="en-US" sz="1600" kern="100" dirty="0">
                <a:effectLst/>
                <a:latin typeface="ＭＳ ゴシック"/>
                <a:ea typeface="ＭＳ 明朝"/>
                <a:cs typeface="Times New Roman"/>
              </a:rPr>
              <a:t>,</a:t>
            </a:r>
            <a:r>
              <a:rPr lang="en-US" altLang="ja-JP" sz="1600" kern="100" dirty="0">
                <a:effectLst/>
                <a:latin typeface="ＭＳ ゴシック"/>
                <a:ea typeface="ＭＳ 明朝"/>
                <a:cs typeface="Times New Roman"/>
              </a:rPr>
              <a:t>546</a:t>
            </a:r>
            <a:r>
              <a:rPr lang="ja-JP" sz="1600" kern="100" dirty="0">
                <a:effectLst/>
                <a:ea typeface="ＭＳ ゴシック"/>
                <a:cs typeface="Times New Roman"/>
              </a:rPr>
              <a:t>円</a:t>
            </a:r>
            <a:endParaRPr lang="ja-JP" sz="1600" kern="100" dirty="0">
              <a:effectLst/>
              <a:ea typeface="ＭＳ 明朝"/>
              <a:cs typeface="Times New Roman"/>
            </a:endParaRPr>
          </a:p>
        </p:txBody>
      </p:sp>
      <p:sp>
        <p:nvSpPr>
          <p:cNvPr id="69" name="下矢印吹き出し 18"/>
          <p:cNvSpPr/>
          <p:nvPr/>
        </p:nvSpPr>
        <p:spPr>
          <a:xfrm>
            <a:off x="486003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a:solidFill>
                  <a:srgbClr val="000000"/>
                </a:solidFill>
                <a:effectLst/>
                <a:ea typeface="ＭＳ ゴシック"/>
                <a:cs typeface="Times New Roman"/>
              </a:rPr>
              <a:t>約６万円の不足</a:t>
            </a:r>
            <a:endParaRPr lang="ja-JP" sz="1050" kern="100">
              <a:effectLst/>
              <a:ea typeface="ＭＳ 明朝"/>
              <a:cs typeface="Times New Roman"/>
            </a:endParaRPr>
          </a:p>
        </p:txBody>
      </p:sp>
      <p:sp>
        <p:nvSpPr>
          <p:cNvPr id="70" name="右矢印 19"/>
          <p:cNvSpPr/>
          <p:nvPr/>
        </p:nvSpPr>
        <p:spPr>
          <a:xfrm>
            <a:off x="6228184" y="2169397"/>
            <a:ext cx="781050" cy="504825"/>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1" name="角丸四角形 20"/>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72" name="右矢印 21"/>
          <p:cNvSpPr/>
          <p:nvPr/>
        </p:nvSpPr>
        <p:spPr>
          <a:xfrm rot="5400000" flipV="1">
            <a:off x="7691424" y="3263442"/>
            <a:ext cx="628015" cy="504825"/>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73" name="グループ化 72"/>
          <p:cNvGrpSpPr/>
          <p:nvPr/>
        </p:nvGrpSpPr>
        <p:grpSpPr>
          <a:xfrm>
            <a:off x="6226874" y="3726324"/>
            <a:ext cx="2881630" cy="1798828"/>
            <a:chOff x="6207855" y="4365104"/>
            <a:chExt cx="2881630" cy="1798828"/>
          </a:xfrm>
        </p:grpSpPr>
        <p:sp>
          <p:nvSpPr>
            <p:cNvPr id="74" name="雲形吹き出し 22"/>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75" name="正方形/長方形 74"/>
            <p:cNvSpPr/>
            <p:nvPr/>
          </p:nvSpPr>
          <p:spPr>
            <a:xfrm>
              <a:off x="6588224" y="4687009"/>
              <a:ext cx="2317754" cy="1118255"/>
            </a:xfrm>
            <a:prstGeom prst="rect">
              <a:avLst/>
            </a:prstGeom>
          </p:spPr>
          <p:txBody>
            <a:bodyPr wrap="square">
              <a:spAutoFit/>
            </a:bodyPr>
            <a:lstStyle/>
            <a:p>
              <a:pPr>
                <a:lnSpc>
                  <a:spcPts val="1600"/>
                </a:lnSpc>
                <a:spcAft>
                  <a:spcPts val="0"/>
                </a:spcAft>
              </a:pPr>
              <a:r>
                <a:rPr lang="ja-JP" altLang="en-US" sz="1700" b="1" kern="100" dirty="0">
                  <a:solidFill>
                    <a:schemeClr val="bg1"/>
                  </a:solidFill>
                  <a:ea typeface="ＭＳ ゴシック"/>
                  <a:cs typeface="Times New Roman"/>
                </a:rPr>
                <a:t>これから</a:t>
              </a:r>
              <a:r>
                <a:rPr lang="en-US" altLang="ja-JP" sz="1700" b="1" kern="100" dirty="0">
                  <a:solidFill>
                    <a:schemeClr val="bg1"/>
                  </a:solidFill>
                  <a:ea typeface="ＭＳ ゴシック"/>
                  <a:cs typeface="Times New Roman"/>
                </a:rPr>
                <a:t>65</a:t>
              </a:r>
              <a:r>
                <a:rPr lang="ja-JP" altLang="ja-JP" sz="1700" b="1" kern="100" dirty="0">
                  <a:solidFill>
                    <a:schemeClr val="bg1"/>
                  </a:solidFill>
                  <a:ea typeface="ＭＳ ゴシック"/>
                  <a:cs typeface="Times New Roman"/>
                </a:rPr>
                <a:t>歳を迎える人たちは、公的年金以外でいくらカバーする必要があるのだろうか？</a:t>
              </a:r>
              <a:endParaRPr lang="ja-JP" altLang="ja-JP" sz="1700" b="1" kern="100" dirty="0">
                <a:solidFill>
                  <a:schemeClr val="bg1"/>
                </a:solidFill>
                <a:ea typeface="ＭＳ 明朝"/>
                <a:cs typeface="Times New Roman"/>
              </a:endParaRPr>
            </a:p>
          </p:txBody>
        </p:sp>
      </p:grpSp>
      <p:sp>
        <p:nvSpPr>
          <p:cNvPr id="76" name="正方形/長方形 75"/>
          <p:cNvSpPr/>
          <p:nvPr/>
        </p:nvSpPr>
        <p:spPr>
          <a:xfrm>
            <a:off x="3995936" y="6453336"/>
            <a:ext cx="2284600" cy="246221"/>
          </a:xfrm>
          <a:prstGeom prst="rect">
            <a:avLst/>
          </a:prstGeom>
        </p:spPr>
        <p:txBody>
          <a:bodyPr wrap="none">
            <a:spAutoFit/>
          </a:bodyPr>
          <a:lstStyle/>
          <a:p>
            <a:r>
              <a:rPr lang="en-US" altLang="ja-JP" sz="1000" dirty="0"/>
              <a:t>※</a:t>
            </a:r>
            <a:r>
              <a:rPr lang="ja-JP" altLang="en-US" sz="1000" dirty="0"/>
              <a:t>総務省　平成</a:t>
            </a:r>
            <a:r>
              <a:rPr lang="en-US" altLang="ja-JP" sz="1000" dirty="0"/>
              <a:t>28</a:t>
            </a:r>
            <a:r>
              <a:rPr lang="ja-JP" altLang="en-US" sz="1000" dirty="0"/>
              <a:t>年家計調査年報より</a:t>
            </a:r>
          </a:p>
        </p:txBody>
      </p:sp>
      <p:graphicFrame>
        <p:nvGraphicFramePr>
          <p:cNvPr id="22" name="グラフ 21">
            <a:extLst>
              <a:ext uri="{FF2B5EF4-FFF2-40B4-BE49-F238E27FC236}">
                <a16:creationId xmlns:a16="http://schemas.microsoft.com/office/drawing/2014/main" id="{2396F82C-8E33-4F18-8F3A-0A99AAC33517}"/>
              </a:ext>
            </a:extLst>
          </p:cNvPr>
          <p:cNvGraphicFramePr>
            <a:graphicFrameLocks/>
          </p:cNvGraphicFramePr>
          <p:nvPr>
            <p:extLst>
              <p:ext uri="{D42A27DB-BD31-4B8C-83A1-F6EECF244321}">
                <p14:modId xmlns:p14="http://schemas.microsoft.com/office/powerpoint/2010/main" val="1695554245"/>
              </p:ext>
            </p:extLst>
          </p:nvPr>
        </p:nvGraphicFramePr>
        <p:xfrm>
          <a:off x="179512" y="2276872"/>
          <a:ext cx="6264696" cy="3888432"/>
        </p:xfrm>
        <a:graphic>
          <a:graphicData uri="http://schemas.openxmlformats.org/drawingml/2006/chart">
            <c:chart xmlns:c="http://schemas.openxmlformats.org/drawingml/2006/chart" xmlns:r="http://schemas.openxmlformats.org/officeDocument/2006/relationships" r:id="rId3"/>
          </a:graphicData>
        </a:graphic>
      </p:graphicFrame>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5965095" cy="461665"/>
          </a:xfrm>
          <a:prstGeom prst="rect">
            <a:avLst/>
          </a:prstGeom>
        </p:spPr>
        <p:txBody>
          <a:bodyPr wrap="none">
            <a:spAutoFit/>
          </a:bodyPr>
          <a:lstStyle/>
          <a:p>
            <a:r>
              <a:rPr lang="ja-JP" altLang="en-US" sz="2400" dirty="0"/>
              <a:t>高齢夫婦無職世帯の家計収支 －</a:t>
            </a:r>
            <a:r>
              <a:rPr lang="en-US" altLang="ja-JP" sz="2400" dirty="0"/>
              <a:t>2016</a:t>
            </a:r>
            <a:r>
              <a:rPr lang="ja-JP" altLang="en-US" sz="2400" dirty="0"/>
              <a:t>年－ </a:t>
            </a:r>
          </a:p>
        </p:txBody>
      </p:sp>
    </p:spTree>
    <p:extLst>
      <p:ext uri="{BB962C8B-B14F-4D97-AF65-F5344CB8AC3E}">
        <p14:creationId xmlns:p14="http://schemas.microsoft.com/office/powerpoint/2010/main" val="2228863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 name="直線コネクタ 56">
            <a:extLst>
              <a:ext uri="{FF2B5EF4-FFF2-40B4-BE49-F238E27FC236}">
                <a16:creationId xmlns:a16="http://schemas.microsoft.com/office/drawing/2014/main" id="{F3D11490-1BE1-44DA-AE1D-26D5BCABC410}"/>
              </a:ext>
            </a:extLst>
          </p:cNvPr>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59" name="スライド番号プレースホルダー 3">
            <a:extLst>
              <a:ext uri="{FF2B5EF4-FFF2-40B4-BE49-F238E27FC236}">
                <a16:creationId xmlns:a16="http://schemas.microsoft.com/office/drawing/2014/main" id="{E73298A3-F9BC-4EC5-BA0D-0AD3825E2567}"/>
              </a:ext>
            </a:extLst>
          </p:cNvPr>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5</a:t>
            </a:fld>
            <a:endParaRPr lang="ja-JP" altLang="en-US" dirty="0"/>
          </a:p>
        </p:txBody>
      </p:sp>
      <p:sp>
        <p:nvSpPr>
          <p:cNvPr id="60" name="正方形/長方形 59">
            <a:extLst>
              <a:ext uri="{FF2B5EF4-FFF2-40B4-BE49-F238E27FC236}">
                <a16:creationId xmlns:a16="http://schemas.microsoft.com/office/drawing/2014/main" id="{0BFBF388-9FB4-43F5-8B78-65FD51A8CEB5}"/>
              </a:ext>
            </a:extLst>
          </p:cNvPr>
          <p:cNvSpPr/>
          <p:nvPr/>
        </p:nvSpPr>
        <p:spPr>
          <a:xfrm>
            <a:off x="3563888" y="1052736"/>
            <a:ext cx="5310336"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111" name="テキスト ボックス 14">
            <a:extLst>
              <a:ext uri="{FF2B5EF4-FFF2-40B4-BE49-F238E27FC236}">
                <a16:creationId xmlns:a16="http://schemas.microsoft.com/office/drawing/2014/main" id="{B69867EE-4ED9-4DE8-801E-83E451152102}"/>
              </a:ext>
            </a:extLst>
          </p:cNvPr>
          <p:cNvSpPr txBox="1"/>
          <p:nvPr/>
        </p:nvSpPr>
        <p:spPr>
          <a:xfrm>
            <a:off x="539552" y="1422068"/>
            <a:ext cx="7920880"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kern="100" dirty="0">
                <a:solidFill>
                  <a:srgbClr val="FFFFFF"/>
                </a:solidFill>
                <a:effectLst/>
                <a:ea typeface="ＭＳ ゴシック"/>
                <a:cs typeface="Times New Roman"/>
              </a:rPr>
              <a:t>27</a:t>
            </a:r>
            <a:r>
              <a:rPr lang="ja-JP" sz="2000" kern="100" dirty="0">
                <a:solidFill>
                  <a:srgbClr val="FFFFFF"/>
                </a:solidFill>
                <a:effectLst/>
                <a:ea typeface="ＭＳ ゴシック"/>
                <a:cs typeface="Times New Roman"/>
              </a:rPr>
              <a:t>万円。それに対して収入は約</a:t>
            </a:r>
            <a:r>
              <a:rPr lang="en-US" sz="2000" kern="100" dirty="0">
                <a:solidFill>
                  <a:srgbClr val="FFFFFF"/>
                </a:solidFill>
                <a:effectLst/>
                <a:ea typeface="ＭＳ ゴシック"/>
                <a:cs typeface="Times New Roman"/>
              </a:rPr>
              <a:t>21</a:t>
            </a:r>
            <a:r>
              <a:rPr lang="ja-JP" sz="2000" kern="100" dirty="0">
                <a:solidFill>
                  <a:srgbClr val="FFFFFF"/>
                </a:solidFill>
                <a:effectLst/>
                <a:ea typeface="ＭＳ ゴシック"/>
                <a:cs typeface="Times New Roman"/>
              </a:rPr>
              <a:t>万円</a:t>
            </a:r>
            <a:endParaRPr lang="ja-JP" sz="2000" kern="100" dirty="0">
              <a:effectLst/>
              <a:ea typeface="ＭＳ 明朝"/>
              <a:cs typeface="Times New Roman"/>
            </a:endParaRPr>
          </a:p>
        </p:txBody>
      </p:sp>
      <p:graphicFrame>
        <p:nvGraphicFramePr>
          <p:cNvPr id="112" name="グラフ 111">
            <a:extLst>
              <a:ext uri="{FF2B5EF4-FFF2-40B4-BE49-F238E27FC236}">
                <a16:creationId xmlns:a16="http://schemas.microsoft.com/office/drawing/2014/main" id="{0688648C-B0D4-401C-850D-149DFF3F7C8A}"/>
              </a:ext>
            </a:extLst>
          </p:cNvPr>
          <p:cNvGraphicFramePr/>
          <p:nvPr>
            <p:extLst>
              <p:ext uri="{D42A27DB-BD31-4B8C-83A1-F6EECF244321}">
                <p14:modId xmlns:p14="http://schemas.microsoft.com/office/powerpoint/2010/main" val="1038844925"/>
              </p:ext>
            </p:extLst>
          </p:nvPr>
        </p:nvGraphicFramePr>
        <p:xfrm>
          <a:off x="35496" y="2358172"/>
          <a:ext cx="6696744"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113" name="テキスト ボックス 1">
            <a:extLst>
              <a:ext uri="{FF2B5EF4-FFF2-40B4-BE49-F238E27FC236}">
                <a16:creationId xmlns:a16="http://schemas.microsoft.com/office/drawing/2014/main" id="{DCEB033E-468F-4540-BD0D-D14D6873CB0F}"/>
              </a:ext>
            </a:extLst>
          </p:cNvPr>
          <p:cNvSpPr txBox="1"/>
          <p:nvPr/>
        </p:nvSpPr>
        <p:spPr>
          <a:xfrm>
            <a:off x="2051720" y="3438292"/>
            <a:ext cx="1224136"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b="1" dirty="0">
                <a:solidFill>
                  <a:schemeClr val="bg1"/>
                </a:solidFill>
              </a:rPr>
              <a:t>194,874</a:t>
            </a:r>
            <a:endParaRPr lang="ja-JP" altLang="en-US" sz="1800" b="1" dirty="0">
              <a:solidFill>
                <a:schemeClr val="bg1"/>
              </a:solidFill>
            </a:endParaRPr>
          </a:p>
        </p:txBody>
      </p:sp>
      <p:cxnSp>
        <p:nvCxnSpPr>
          <p:cNvPr id="114" name="直線矢印コネクタ 113">
            <a:extLst>
              <a:ext uri="{FF2B5EF4-FFF2-40B4-BE49-F238E27FC236}">
                <a16:creationId xmlns:a16="http://schemas.microsoft.com/office/drawing/2014/main" id="{C0D13CA6-F8FC-44F5-85E2-50E3EC0D41F4}"/>
              </a:ext>
            </a:extLst>
          </p:cNvPr>
          <p:cNvCxnSpPr/>
          <p:nvPr/>
        </p:nvCxnSpPr>
        <p:spPr>
          <a:xfrm>
            <a:off x="525038" y="2718212"/>
            <a:ext cx="432048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115" name="テキスト ボックス 114">
            <a:extLst>
              <a:ext uri="{FF2B5EF4-FFF2-40B4-BE49-F238E27FC236}">
                <a16:creationId xmlns:a16="http://schemas.microsoft.com/office/drawing/2014/main" id="{1C4A968D-852F-4674-AF59-6B4521B9B008}"/>
              </a:ext>
            </a:extLst>
          </p:cNvPr>
          <p:cNvSpPr txBox="1"/>
          <p:nvPr/>
        </p:nvSpPr>
        <p:spPr>
          <a:xfrm>
            <a:off x="2242592" y="2552095"/>
            <a:ext cx="1249288" cy="238125"/>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213,379</a:t>
            </a:r>
            <a:r>
              <a:rPr lang="ja-JP" sz="1600" kern="100" dirty="0">
                <a:effectLst/>
                <a:latin typeface="Century"/>
                <a:ea typeface="ＭＳ ゴシック"/>
                <a:cs typeface="Times New Roman"/>
              </a:rPr>
              <a:t>円</a:t>
            </a:r>
            <a:endParaRPr lang="ja-JP" sz="1600" kern="100" dirty="0">
              <a:effectLst/>
              <a:latin typeface="Century"/>
              <a:ea typeface="ＭＳ 明朝"/>
              <a:cs typeface="Times New Roman"/>
            </a:endParaRPr>
          </a:p>
        </p:txBody>
      </p:sp>
      <p:cxnSp>
        <p:nvCxnSpPr>
          <p:cNvPr id="116" name="直線矢印コネクタ 115">
            <a:extLst>
              <a:ext uri="{FF2B5EF4-FFF2-40B4-BE49-F238E27FC236}">
                <a16:creationId xmlns:a16="http://schemas.microsoft.com/office/drawing/2014/main" id="{CA466CAF-6738-4050-9026-AC6AB1FBD9BF}"/>
              </a:ext>
            </a:extLst>
          </p:cNvPr>
          <p:cNvCxnSpPr/>
          <p:nvPr/>
        </p:nvCxnSpPr>
        <p:spPr>
          <a:xfrm>
            <a:off x="467544" y="5814556"/>
            <a:ext cx="567950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117" name="テキスト ボックス 10">
            <a:extLst>
              <a:ext uri="{FF2B5EF4-FFF2-40B4-BE49-F238E27FC236}">
                <a16:creationId xmlns:a16="http://schemas.microsoft.com/office/drawing/2014/main" id="{C85E443C-4DD1-4D86-847B-28C91B2589A2}"/>
              </a:ext>
            </a:extLst>
          </p:cNvPr>
          <p:cNvSpPr txBox="1"/>
          <p:nvPr/>
        </p:nvSpPr>
        <p:spPr>
          <a:xfrm>
            <a:off x="2683586" y="5720447"/>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275,705</a:t>
            </a:r>
            <a:r>
              <a:rPr lang="ja-JP" sz="1600" kern="100" dirty="0">
                <a:effectLst/>
                <a:ea typeface="ＭＳ ゴシック"/>
                <a:cs typeface="Times New Roman"/>
              </a:rPr>
              <a:t>円</a:t>
            </a:r>
            <a:endParaRPr lang="ja-JP" sz="1600" kern="100" dirty="0">
              <a:effectLst/>
              <a:ea typeface="ＭＳ 明朝"/>
              <a:cs typeface="Times New Roman"/>
            </a:endParaRPr>
          </a:p>
        </p:txBody>
      </p:sp>
      <p:sp>
        <p:nvSpPr>
          <p:cNvPr id="118" name="下矢印吹き出し 18">
            <a:extLst>
              <a:ext uri="{FF2B5EF4-FFF2-40B4-BE49-F238E27FC236}">
                <a16:creationId xmlns:a16="http://schemas.microsoft.com/office/drawing/2014/main" id="{EC8A1573-3FBB-4D24-A8CC-F7759CEC97BD}"/>
              </a:ext>
            </a:extLst>
          </p:cNvPr>
          <p:cNvSpPr/>
          <p:nvPr/>
        </p:nvSpPr>
        <p:spPr>
          <a:xfrm>
            <a:off x="486003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a:solidFill>
                  <a:srgbClr val="000000"/>
                </a:solidFill>
                <a:effectLst/>
                <a:ea typeface="ＭＳ ゴシック"/>
                <a:cs typeface="Times New Roman"/>
              </a:rPr>
              <a:t>約６万円の不足</a:t>
            </a:r>
            <a:endParaRPr lang="ja-JP" sz="1050" kern="100">
              <a:effectLst/>
              <a:ea typeface="ＭＳ 明朝"/>
              <a:cs typeface="Times New Roman"/>
            </a:endParaRPr>
          </a:p>
        </p:txBody>
      </p:sp>
      <p:sp>
        <p:nvSpPr>
          <p:cNvPr id="119" name="右矢印 19">
            <a:extLst>
              <a:ext uri="{FF2B5EF4-FFF2-40B4-BE49-F238E27FC236}">
                <a16:creationId xmlns:a16="http://schemas.microsoft.com/office/drawing/2014/main" id="{E83107C9-FE9B-4EF0-91ED-888BB33AC6FF}"/>
              </a:ext>
            </a:extLst>
          </p:cNvPr>
          <p:cNvSpPr/>
          <p:nvPr/>
        </p:nvSpPr>
        <p:spPr>
          <a:xfrm>
            <a:off x="6228184" y="2169397"/>
            <a:ext cx="781050" cy="504825"/>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0" name="角丸四角形 20">
            <a:extLst>
              <a:ext uri="{FF2B5EF4-FFF2-40B4-BE49-F238E27FC236}">
                <a16:creationId xmlns:a16="http://schemas.microsoft.com/office/drawing/2014/main" id="{D179FAFE-00CC-41FE-BB43-359ADCA80353}"/>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121" name="右矢印 21">
            <a:extLst>
              <a:ext uri="{FF2B5EF4-FFF2-40B4-BE49-F238E27FC236}">
                <a16:creationId xmlns:a16="http://schemas.microsoft.com/office/drawing/2014/main" id="{8F90EC7C-F872-49F3-9643-77629905D38C}"/>
              </a:ext>
            </a:extLst>
          </p:cNvPr>
          <p:cNvSpPr/>
          <p:nvPr/>
        </p:nvSpPr>
        <p:spPr>
          <a:xfrm rot="5400000" flipV="1">
            <a:off x="7691424" y="3263442"/>
            <a:ext cx="628015" cy="504825"/>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122" name="グループ化 121">
            <a:extLst>
              <a:ext uri="{FF2B5EF4-FFF2-40B4-BE49-F238E27FC236}">
                <a16:creationId xmlns:a16="http://schemas.microsoft.com/office/drawing/2014/main" id="{928F9739-55D6-48E5-9CC5-59083BF4F5BA}"/>
              </a:ext>
            </a:extLst>
          </p:cNvPr>
          <p:cNvGrpSpPr/>
          <p:nvPr/>
        </p:nvGrpSpPr>
        <p:grpSpPr>
          <a:xfrm>
            <a:off x="6226874" y="3726324"/>
            <a:ext cx="2881630" cy="1798828"/>
            <a:chOff x="6207855" y="4365104"/>
            <a:chExt cx="2881630" cy="1798828"/>
          </a:xfrm>
        </p:grpSpPr>
        <p:sp>
          <p:nvSpPr>
            <p:cNvPr id="123" name="雲形吹き出し 22">
              <a:extLst>
                <a:ext uri="{FF2B5EF4-FFF2-40B4-BE49-F238E27FC236}">
                  <a16:creationId xmlns:a16="http://schemas.microsoft.com/office/drawing/2014/main" id="{EFF5F1D9-2F0A-4922-967F-C82E90043269}"/>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124" name="正方形/長方形 123">
              <a:extLst>
                <a:ext uri="{FF2B5EF4-FFF2-40B4-BE49-F238E27FC236}">
                  <a16:creationId xmlns:a16="http://schemas.microsoft.com/office/drawing/2014/main" id="{1572351A-7919-456A-9995-CD2BCA563039}"/>
                </a:ext>
              </a:extLst>
            </p:cNvPr>
            <p:cNvSpPr/>
            <p:nvPr/>
          </p:nvSpPr>
          <p:spPr>
            <a:xfrm>
              <a:off x="6588224" y="4687009"/>
              <a:ext cx="2317754" cy="1118255"/>
            </a:xfrm>
            <a:prstGeom prst="rect">
              <a:avLst/>
            </a:prstGeom>
          </p:spPr>
          <p:txBody>
            <a:bodyPr wrap="square">
              <a:spAutoFit/>
            </a:bodyPr>
            <a:lstStyle/>
            <a:p>
              <a:pPr>
                <a:lnSpc>
                  <a:spcPts val="1600"/>
                </a:lnSpc>
                <a:spcAft>
                  <a:spcPts val="0"/>
                </a:spcAft>
              </a:pPr>
              <a:r>
                <a:rPr lang="ja-JP" altLang="en-US" sz="1700" b="1" kern="100" dirty="0">
                  <a:solidFill>
                    <a:schemeClr val="bg1"/>
                  </a:solidFill>
                  <a:ea typeface="ＭＳ ゴシック"/>
                  <a:cs typeface="Times New Roman"/>
                </a:rPr>
                <a:t>こらから</a:t>
              </a:r>
              <a:r>
                <a:rPr lang="en-US" altLang="ja-JP" sz="1700" b="1" kern="100" dirty="0">
                  <a:solidFill>
                    <a:schemeClr val="bg1"/>
                  </a:solidFill>
                  <a:ea typeface="ＭＳ ゴシック"/>
                  <a:cs typeface="Times New Roman"/>
                </a:rPr>
                <a:t>65</a:t>
              </a:r>
              <a:r>
                <a:rPr lang="ja-JP" altLang="ja-JP" sz="1700" b="1" kern="100" dirty="0">
                  <a:solidFill>
                    <a:schemeClr val="bg1"/>
                  </a:solidFill>
                  <a:ea typeface="ＭＳ ゴシック"/>
                  <a:cs typeface="Times New Roman"/>
                </a:rPr>
                <a:t>歳を迎える人たちは、公的年金以外でいくらカバーする必要があるのだろうか？</a:t>
              </a:r>
              <a:endParaRPr lang="ja-JP" altLang="ja-JP" sz="1700" b="1" kern="100" dirty="0">
                <a:solidFill>
                  <a:schemeClr val="bg1"/>
                </a:solidFill>
                <a:ea typeface="ＭＳ 明朝"/>
                <a:cs typeface="Times New Roman"/>
              </a:endParaRPr>
            </a:p>
          </p:txBody>
        </p:sp>
      </p:grpSp>
      <p:sp>
        <p:nvSpPr>
          <p:cNvPr id="125" name="正方形/長方形 124">
            <a:extLst>
              <a:ext uri="{FF2B5EF4-FFF2-40B4-BE49-F238E27FC236}">
                <a16:creationId xmlns:a16="http://schemas.microsoft.com/office/drawing/2014/main" id="{5E736FEB-7AE4-4254-B9E8-11EC366E7464}"/>
              </a:ext>
            </a:extLst>
          </p:cNvPr>
          <p:cNvSpPr/>
          <p:nvPr/>
        </p:nvSpPr>
        <p:spPr>
          <a:xfrm>
            <a:off x="3851920" y="5958572"/>
            <a:ext cx="2284600" cy="246221"/>
          </a:xfrm>
          <a:prstGeom prst="rect">
            <a:avLst/>
          </a:prstGeom>
        </p:spPr>
        <p:txBody>
          <a:bodyPr wrap="none">
            <a:spAutoFit/>
          </a:bodyPr>
          <a:lstStyle/>
          <a:p>
            <a:r>
              <a:rPr lang="en-US" altLang="ja-JP" sz="1000" dirty="0"/>
              <a:t>※</a:t>
            </a:r>
            <a:r>
              <a:rPr lang="ja-JP" altLang="en-US" sz="1000" dirty="0"/>
              <a:t>総務省　平成</a:t>
            </a:r>
            <a:r>
              <a:rPr lang="en-US" altLang="ja-JP" sz="1000" dirty="0"/>
              <a:t>27</a:t>
            </a:r>
            <a:r>
              <a:rPr lang="ja-JP" altLang="en-US" sz="1000" dirty="0"/>
              <a:t>年家計調査年報より</a:t>
            </a:r>
          </a:p>
        </p:txBody>
      </p:sp>
      <p:sp>
        <p:nvSpPr>
          <p:cNvPr id="2" name="正方形/長方形 1">
            <a:extLst>
              <a:ext uri="{FF2B5EF4-FFF2-40B4-BE49-F238E27FC236}">
                <a16:creationId xmlns:a16="http://schemas.microsoft.com/office/drawing/2014/main" id="{0251EEB8-B770-4256-9A85-EEE1E1EBABAF}"/>
              </a:ext>
            </a:extLst>
          </p:cNvPr>
          <p:cNvSpPr/>
          <p:nvPr/>
        </p:nvSpPr>
        <p:spPr>
          <a:xfrm>
            <a:off x="107504" y="44624"/>
            <a:ext cx="6175088" cy="461665"/>
          </a:xfrm>
          <a:prstGeom prst="rect">
            <a:avLst/>
          </a:prstGeom>
        </p:spPr>
        <p:txBody>
          <a:bodyPr wrap="none">
            <a:spAutoFit/>
          </a:bodyPr>
          <a:lstStyle/>
          <a:p>
            <a:r>
              <a:rPr lang="ja-JP" altLang="en-US" sz="2400" dirty="0"/>
              <a:t>高齢夫婦無職世帯の家計収支 －</a:t>
            </a:r>
            <a:r>
              <a:rPr lang="en-US" altLang="ja-JP" sz="2400" dirty="0"/>
              <a:t>2015</a:t>
            </a:r>
            <a:r>
              <a:rPr lang="ja-JP" altLang="en-US" sz="2400" dirty="0"/>
              <a:t>年－ </a:t>
            </a:r>
          </a:p>
        </p:txBody>
      </p:sp>
    </p:spTree>
    <p:extLst>
      <p:ext uri="{BB962C8B-B14F-4D97-AF65-F5344CB8AC3E}">
        <p14:creationId xmlns:p14="http://schemas.microsoft.com/office/powerpoint/2010/main" val="3791625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E78F12-FE30-4255-901D-ED4A53AABF26}"/>
              </a:ext>
            </a:extLst>
          </p:cNvPr>
          <p:cNvSpPr>
            <a:spLocks noGrp="1"/>
          </p:cNvSpPr>
          <p:nvPr>
            <p:ph type="title"/>
          </p:nvPr>
        </p:nvSpPr>
        <p:spPr/>
        <p:txBody>
          <a:bodyPr/>
          <a:lstStyle/>
          <a:p>
            <a:r>
              <a:rPr lang="ja-JP" altLang="en-US" b="1" dirty="0"/>
              <a:t>～高齢無職世帯の家計収支 ～</a:t>
            </a:r>
            <a:endParaRPr kumimoji="1" lang="ja-JP" altLang="en-US" b="1" dirty="0"/>
          </a:p>
        </p:txBody>
      </p:sp>
      <p:sp>
        <p:nvSpPr>
          <p:cNvPr id="3" name="テキスト ボックス 2">
            <a:extLst>
              <a:ext uri="{FF2B5EF4-FFF2-40B4-BE49-F238E27FC236}">
                <a16:creationId xmlns:a16="http://schemas.microsoft.com/office/drawing/2014/main" id="{D9EFF03D-FA13-4193-ADBA-86C40585438F}"/>
              </a:ext>
            </a:extLst>
          </p:cNvPr>
          <p:cNvSpPr txBox="1"/>
          <p:nvPr/>
        </p:nvSpPr>
        <p:spPr>
          <a:xfrm>
            <a:off x="827584" y="1988840"/>
            <a:ext cx="7344816" cy="369332"/>
          </a:xfrm>
          <a:prstGeom prst="rect">
            <a:avLst/>
          </a:prstGeom>
          <a:noFill/>
        </p:spPr>
        <p:txBody>
          <a:bodyPr wrap="square" rtlCol="0">
            <a:spAutoFit/>
          </a:bodyPr>
          <a:lstStyle/>
          <a:p>
            <a:r>
              <a:rPr kumimoji="1" lang="ja-JP" altLang="en-US" dirty="0"/>
              <a:t>・</a:t>
            </a:r>
            <a:r>
              <a:rPr kumimoji="1" lang="en-US" altLang="ja-JP" dirty="0"/>
              <a:t>2018</a:t>
            </a:r>
            <a:r>
              <a:rPr kumimoji="1" lang="ja-JP" altLang="en-US" dirty="0"/>
              <a:t>年</a:t>
            </a:r>
          </a:p>
        </p:txBody>
      </p:sp>
    </p:spTree>
    <p:extLst>
      <p:ext uri="{BB962C8B-B14F-4D97-AF65-F5344CB8AC3E}">
        <p14:creationId xmlns:p14="http://schemas.microsoft.com/office/powerpoint/2010/main" val="1786919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a:extLst>
              <a:ext uri="{FF2B5EF4-FFF2-40B4-BE49-F238E27FC236}">
                <a16:creationId xmlns:a16="http://schemas.microsoft.com/office/drawing/2014/main" id="{A0BE5A45-ED7F-425A-8109-17D63A3F0D96}"/>
              </a:ext>
            </a:extLst>
          </p:cNvPr>
          <p:cNvPicPr>
            <a:picLocks noChangeAspect="1"/>
          </p:cNvPicPr>
          <p:nvPr/>
        </p:nvPicPr>
        <p:blipFill>
          <a:blip r:embed="rId3"/>
          <a:stretch>
            <a:fillRect/>
          </a:stretch>
        </p:blipFill>
        <p:spPr>
          <a:xfrm>
            <a:off x="323528" y="2119192"/>
            <a:ext cx="6087918" cy="3961296"/>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7</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2018</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強</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53650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22</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335</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4.7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40060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69</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790</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3191" y="3933056"/>
            <a:ext cx="3814873"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192,479</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027696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7610</TotalTime>
  <Words>688</Words>
  <Application>Microsoft Office PowerPoint</Application>
  <PresentationFormat>画面に合わせる (4:3)</PresentationFormat>
  <Paragraphs>115</Paragraphs>
  <Slides>7</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ＭＳ ゴシック</vt:lpstr>
      <vt:lpstr>新細明體</vt:lpstr>
      <vt:lpstr>游ゴシック</vt:lpstr>
      <vt:lpstr>游ゴシック Light</vt:lpstr>
      <vt:lpstr>Arial</vt:lpstr>
      <vt:lpstr>Calibri</vt:lpstr>
      <vt:lpstr>Century</vt:lpstr>
      <vt:lpstr>Office テーマ</vt:lpstr>
      <vt:lpstr>PowerPoint プレゼンテーション</vt:lpstr>
      <vt:lpstr>～高齢夫婦無職世帯の家計収支～ </vt:lpstr>
      <vt:lpstr>PowerPoint プレゼンテーション</vt:lpstr>
      <vt:lpstr>PowerPoint プレゼンテーション</vt:lpstr>
      <vt:lpstr>PowerPoint プレゼンテーション</vt:lpstr>
      <vt:lpstr>～高齢無職世帯の家計収支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TIM</dc:creator>
  <cp:lastModifiedBy>Naoko Fuchigami</cp:lastModifiedBy>
  <cp:revision>414</cp:revision>
  <cp:lastPrinted>2019-04-24T05:10:50Z</cp:lastPrinted>
  <dcterms:created xsi:type="dcterms:W3CDTF">2011-03-03T05:44:47Z</dcterms:created>
  <dcterms:modified xsi:type="dcterms:W3CDTF">2019-04-24T05:17:21Z</dcterms:modified>
</cp:coreProperties>
</file>