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2.xml" ContentType="application/vnd.openxmlformats-officedocument.themeOverride+xml"/>
  <Override PartName="/ppt/charts/chart6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9" r:id="rId4"/>
    <p:sldId id="261" r:id="rId5"/>
    <p:sldId id="263" r:id="rId6"/>
    <p:sldId id="265" r:id="rId7"/>
    <p:sldId id="267" r:id="rId8"/>
  </p:sldIdLst>
  <p:sldSz cx="12192000" cy="6858000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IM%20&#20107;&#21209;\Desktop\ishiduka\&#30906;&#23450;&#25312;&#20986;&#24180;&#37329;\&#35215;&#32004;&#25968;&#31561;&#12398;&#25512;&#31227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TIM%20&#20107;&#21209;\Dropbox\TIM&#20869;&#37096;\&#26085;&#26412;&#21830;&#24037;&#20250;&#35696;&#25152;\databox\DC&#23455;&#26045;&#29366;&#27841;&#21402;&#29983;&#30465;\&#35215;&#32004;&#25968;&#31561;&#12398;&#25512;&#31227;.xlsx" TargetMode="External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IM%20&#20107;&#21209;\Desktop\ishiduka\&#30906;&#23450;&#25312;&#20986;&#24180;&#37329;\&#35215;&#32004;&#25968;&#31561;&#12398;&#25512;&#31227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IM%20&#20107;&#21209;\Desktop\ishiduka\&#30906;&#23450;&#25312;&#20986;&#24180;&#37329;\&#35215;&#32004;&#25968;&#31561;&#12398;&#25512;&#31227;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oleObject" Target="file:///C:\Users\TIM%20&#20107;&#21209;\Dropbox\TIM&#20869;&#37096;\&#26085;&#26412;&#21830;&#24037;&#20250;&#35696;&#25152;\databox\DC&#23455;&#26045;&#29366;&#27841;&#21402;&#29983;&#30465;\&#35215;&#32004;&#25968;&#31561;&#12398;&#25512;&#31227;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IM%20&#20107;&#21209;\Dropbox\&#26085;&#26412;&#21830;&#24037;&#20250;&#35696;&#25152;\databox\DC&#23455;&#26045;&#29366;&#27841;&#21402;&#29983;&#30465;\&#35215;&#32004;&#25968;&#31561;&#12398;&#25512;&#31227;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2400"/>
              <a:t>企業型の加入者数の推移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0.10326099821076742"/>
          <c:y val="0.11578394626860421"/>
          <c:w val="0.86800885826771657"/>
          <c:h val="0.7215234307594469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企業型!$A$2</c:f>
              <c:strCache>
                <c:ptCount val="1"/>
                <c:pt idx="0">
                  <c:v>企業型の加入者数の推移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-3.2419313081430219E-17"/>
                  <c:y val="-2.275312855517633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D63-487F-95F0-E7782DE7F789}"/>
                </c:ext>
              </c:extLst>
            </c:dLbl>
            <c:dLbl>
              <c:idx val="2"/>
              <c:layout>
                <c:manualLayout>
                  <c:x val="0"/>
                  <c:y val="-5.005688282138794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D63-487F-95F0-E7782DE7F789}"/>
                </c:ext>
              </c:extLst>
            </c:dLbl>
            <c:dLbl>
              <c:idx val="3"/>
              <c:layout>
                <c:manualLayout>
                  <c:x val="3.5366931918655734E-3"/>
                  <c:y val="-7.736063708759963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D63-487F-95F0-E7782DE7F789}"/>
                </c:ext>
              </c:extLst>
            </c:dLbl>
            <c:dLbl>
              <c:idx val="4"/>
              <c:layout>
                <c:manualLayout>
                  <c:x val="-6.4838626162860438E-17"/>
                  <c:y val="-0.11604095563139941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D63-487F-95F0-E7782DE7F789}"/>
                </c:ext>
              </c:extLst>
            </c:dLbl>
            <c:dLbl>
              <c:idx val="5"/>
              <c:layout>
                <c:manualLayout>
                  <c:x val="1.7683465959328027E-3"/>
                  <c:y val="-0.14789533560864618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D63-487F-95F0-E7782DE7F789}"/>
                </c:ext>
              </c:extLst>
            </c:dLbl>
            <c:dLbl>
              <c:idx val="6"/>
              <c:layout>
                <c:manualLayout>
                  <c:x val="1.7683465959328027E-3"/>
                  <c:y val="-0.1843003412969283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D63-487F-95F0-E7782DE7F789}"/>
                </c:ext>
              </c:extLst>
            </c:dLbl>
            <c:dLbl>
              <c:idx val="7"/>
              <c:layout>
                <c:manualLayout>
                  <c:x val="5.305039787798344E-3"/>
                  <c:y val="-0.2207053469852104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D63-487F-95F0-E7782DE7F789}"/>
                </c:ext>
              </c:extLst>
            </c:dLbl>
            <c:dLbl>
              <c:idx val="8"/>
              <c:layout>
                <c:manualLayout>
                  <c:x val="8.8417329796639486E-3"/>
                  <c:y val="-0.13424345847554048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D63-487F-95F0-E7782DE7F789}"/>
                </c:ext>
              </c:extLst>
            </c:dLbl>
            <c:dLbl>
              <c:idx val="9"/>
              <c:layout>
                <c:manualLayout>
                  <c:x val="1.0610079575596688E-2"/>
                  <c:y val="-0.1865756541524460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6D63-487F-95F0-E7782DE7F789}"/>
                </c:ext>
              </c:extLst>
            </c:dLbl>
            <c:dLbl>
              <c:idx val="10"/>
              <c:layout>
                <c:manualLayout>
                  <c:x val="-1.7683465959328027E-3"/>
                  <c:y val="-0.23663253697383399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D63-487F-95F0-E7782DE7F789}"/>
                </c:ext>
              </c:extLst>
            </c:dLbl>
            <c:dLbl>
              <c:idx val="11"/>
              <c:layout>
                <c:manualLayout>
                  <c:x val="3.5366931918654758E-3"/>
                  <c:y val="-0.2389078498293515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6D63-487F-95F0-E7782DE7F789}"/>
                </c:ext>
              </c:extLst>
            </c:dLbl>
            <c:dLbl>
              <c:idx val="12"/>
              <c:layout>
                <c:manualLayout>
                  <c:x val="5.6979747558080435E-3"/>
                  <c:y val="-0.2646296346062544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6D63-487F-95F0-E7782DE7F789}"/>
                </c:ext>
              </c:extLst>
            </c:dLbl>
            <c:dLbl>
              <c:idx val="13"/>
              <c:layout>
                <c:manualLayout>
                  <c:x val="3.929349680096354E-4"/>
                  <c:y val="-0.2940648374584576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6D63-487F-95F0-E7782DE7F789}"/>
                </c:ext>
              </c:extLst>
            </c:dLbl>
            <c:dLbl>
              <c:idx val="14"/>
              <c:layout>
                <c:manualLayout>
                  <c:x val="-1.5064363638896568E-3"/>
                  <c:y val="-0.32797882346617935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6D63-487F-95F0-E7782DE7F789}"/>
                </c:ext>
              </c:extLst>
            </c:dLbl>
            <c:dLbl>
              <c:idx val="15"/>
              <c:layout>
                <c:manualLayout>
                  <c:x val="5.7408606417553535E-4"/>
                  <c:y val="-0.3717286107154694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6D63-487F-95F0-E7782DE7F789}"/>
                </c:ext>
              </c:extLst>
            </c:dLbl>
            <c:dLbl>
              <c:idx val="16"/>
              <c:layout>
                <c:manualLayout>
                  <c:x val="-1.2967725232572088E-16"/>
                  <c:y val="-0.4163822525597269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6D63-487F-95F0-E7782DE7F78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企業型!$B$1:$R$1</c:f>
              <c:strCache>
                <c:ptCount val="17"/>
                <c:pt idx="0">
                  <c:v>2002年3月末</c:v>
                </c:pt>
                <c:pt idx="1">
                  <c:v>2003年3月末</c:v>
                </c:pt>
                <c:pt idx="2">
                  <c:v>2004年3月末</c:v>
                </c:pt>
                <c:pt idx="3">
                  <c:v>2005年3月末</c:v>
                </c:pt>
                <c:pt idx="4">
                  <c:v>2006年3月末</c:v>
                </c:pt>
                <c:pt idx="5">
                  <c:v>2007年3月末</c:v>
                </c:pt>
                <c:pt idx="6">
                  <c:v>2008年3月末</c:v>
                </c:pt>
                <c:pt idx="7">
                  <c:v>2009年3月末</c:v>
                </c:pt>
                <c:pt idx="8">
                  <c:v>2010年3月末</c:v>
                </c:pt>
                <c:pt idx="9">
                  <c:v>2011年3月末</c:v>
                </c:pt>
                <c:pt idx="10">
                  <c:v>2012年3月末</c:v>
                </c:pt>
                <c:pt idx="11">
                  <c:v>2013年3月末</c:v>
                </c:pt>
                <c:pt idx="12">
                  <c:v>2014年3月末</c:v>
                </c:pt>
                <c:pt idx="13">
                  <c:v>2015年3月末</c:v>
                </c:pt>
                <c:pt idx="14">
                  <c:v>2016年3月末</c:v>
                </c:pt>
                <c:pt idx="15">
                  <c:v>2017年3月末</c:v>
                </c:pt>
                <c:pt idx="16">
                  <c:v>2018年3月末</c:v>
                </c:pt>
              </c:strCache>
            </c:strRef>
          </c:cat>
          <c:val>
            <c:numRef>
              <c:f>企業型!$B$2:$R$2</c:f>
              <c:numCache>
                <c:formatCode>0.0_ "万""人"</c:formatCode>
                <c:ptCount val="17"/>
                <c:pt idx="0">
                  <c:v>8.8000000000000007</c:v>
                </c:pt>
                <c:pt idx="1">
                  <c:v>32.5</c:v>
                </c:pt>
                <c:pt idx="2">
                  <c:v>70.8</c:v>
                </c:pt>
                <c:pt idx="3">
                  <c:v>125.5</c:v>
                </c:pt>
                <c:pt idx="4">
                  <c:v>173.3</c:v>
                </c:pt>
                <c:pt idx="5">
                  <c:v>218.8</c:v>
                </c:pt>
                <c:pt idx="6">
                  <c:v>271.2</c:v>
                </c:pt>
                <c:pt idx="7">
                  <c:v>310.89999999999998</c:v>
                </c:pt>
                <c:pt idx="8">
                  <c:v>340.5</c:v>
                </c:pt>
                <c:pt idx="9">
                  <c:v>371.3</c:v>
                </c:pt>
                <c:pt idx="10">
                  <c:v>421.9</c:v>
                </c:pt>
                <c:pt idx="11">
                  <c:v>439.5</c:v>
                </c:pt>
                <c:pt idx="12">
                  <c:v>464.2</c:v>
                </c:pt>
                <c:pt idx="13">
                  <c:v>505.2</c:v>
                </c:pt>
                <c:pt idx="14">
                  <c:v>548.20000000000005</c:v>
                </c:pt>
                <c:pt idx="15">
                  <c:v>591.4</c:v>
                </c:pt>
                <c:pt idx="16">
                  <c:v>648.1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6D63-487F-95F0-E7782DE7F789}"/>
            </c:ext>
          </c:extLst>
        </c:ser>
        <c:ser>
          <c:idx val="1"/>
          <c:order val="1"/>
          <c:tx>
            <c:strRef>
              <c:f>企業型!$A$4</c:f>
              <c:strCache>
                <c:ptCount val="1"/>
                <c:pt idx="0">
                  <c:v>前年比増加数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6D63-487F-95F0-E7782DE7F789}"/>
                </c:ext>
              </c:extLst>
            </c:dLbl>
            <c:dLbl>
              <c:idx val="1"/>
              <c:layout>
                <c:manualLayout>
                  <c:x val="-1.768346595932819E-3"/>
                  <c:y val="2.7303754266211604E-2"/>
                </c:manualLayout>
              </c:layout>
              <c:tx>
                <c:rich>
                  <a:bodyPr/>
                  <a:lstStyle/>
                  <a:p>
                    <a:fld id="{4D5AAFC9-BB2D-495A-B5C4-FC0C1B25C296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2-6D63-487F-95F0-E7782DE7F789}"/>
                </c:ext>
              </c:extLst>
            </c:dLbl>
            <c:dLbl>
              <c:idx val="2"/>
              <c:layout>
                <c:manualLayout>
                  <c:x val="0"/>
                  <c:y val="3.4129692832764506E-2"/>
                </c:manualLayout>
              </c:layout>
              <c:tx>
                <c:rich>
                  <a:bodyPr/>
                  <a:lstStyle/>
                  <a:p>
                    <a:fld id="{0D8EDE1D-B673-4623-A967-83B1C62B59DE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3-6D63-487F-95F0-E7782DE7F789}"/>
                </c:ext>
              </c:extLst>
            </c:dLbl>
            <c:dLbl>
              <c:idx val="3"/>
              <c:layout>
                <c:manualLayout>
                  <c:x val="0"/>
                  <c:y val="4.7709727410353654E-2"/>
                </c:manualLayout>
              </c:layout>
              <c:tx>
                <c:rich>
                  <a:bodyPr/>
                  <a:lstStyle/>
                  <a:p>
                    <a:fld id="{A20E5D23-E485-4EDC-BC53-DF0FCEC3AA97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4-6D63-487F-95F0-E7782DE7F789}"/>
                </c:ext>
              </c:extLst>
            </c:dLbl>
            <c:dLbl>
              <c:idx val="4"/>
              <c:layout>
                <c:manualLayout>
                  <c:x val="-1.7683465959328027E-3"/>
                  <c:y val="3.1854379977246869E-2"/>
                </c:manualLayout>
              </c:layout>
              <c:tx>
                <c:rich>
                  <a:bodyPr/>
                  <a:lstStyle/>
                  <a:p>
                    <a:fld id="{60235151-BC90-43A2-9DD1-94AEE477C284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5-6D63-487F-95F0-E7782DE7F789}"/>
                </c:ext>
              </c:extLst>
            </c:dLbl>
            <c:dLbl>
              <c:idx val="5"/>
              <c:layout>
                <c:manualLayout>
                  <c:x val="-6.4838626162860438E-17"/>
                  <c:y val="2.2753128555176336E-2"/>
                </c:manualLayout>
              </c:layout>
              <c:tx>
                <c:rich>
                  <a:bodyPr/>
                  <a:lstStyle/>
                  <a:p>
                    <a:fld id="{B3603EE8-AD2C-4239-AA5B-F8C876B3E29B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6-6D63-487F-95F0-E7782DE7F789}"/>
                </c:ext>
              </c:extLst>
            </c:dLbl>
            <c:dLbl>
              <c:idx val="6"/>
              <c:layout>
                <c:manualLayout>
                  <c:x val="0"/>
                  <c:y val="1.8130660288624333E-2"/>
                </c:manualLayout>
              </c:layout>
              <c:tx>
                <c:rich>
                  <a:bodyPr/>
                  <a:lstStyle/>
                  <a:p>
                    <a:fld id="{07EB08C1-9A4A-42D3-9C23-C3BD23B4FE9F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7-6D63-487F-95F0-E7782DE7F789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fld id="{E7589CC2-F643-4489-B5FB-F1C1B6101287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8-6D63-487F-95F0-E7782DE7F789}"/>
                </c:ext>
              </c:extLst>
            </c:dLbl>
            <c:dLbl>
              <c:idx val="8"/>
              <c:layout>
                <c:manualLayout>
                  <c:x val="-6.4838626162860438E-17"/>
                  <c:y val="0.10011376564277588"/>
                </c:manualLayout>
              </c:layout>
              <c:tx>
                <c:rich>
                  <a:bodyPr/>
                  <a:lstStyle/>
                  <a:p>
                    <a:fld id="{7C0A8496-DF7A-46E9-811F-A949C3CCA7C2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9-6D63-487F-95F0-E7782DE7F789}"/>
                </c:ext>
              </c:extLst>
            </c:dLbl>
            <c:dLbl>
              <c:idx val="9"/>
              <c:layout>
                <c:manualLayout>
                  <c:x val="-6.4838626162860438E-17"/>
                  <c:y val="6.3708759954493738E-2"/>
                </c:manualLayout>
              </c:layout>
              <c:tx>
                <c:rich>
                  <a:bodyPr/>
                  <a:lstStyle/>
                  <a:p>
                    <a:fld id="{5BFD13A6-682D-4E17-8B82-27DBD56A32BF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A-6D63-487F-95F0-E7782DE7F789}"/>
                </c:ext>
              </c:extLst>
            </c:dLbl>
            <c:dLbl>
              <c:idx val="10"/>
              <c:layout>
                <c:manualLayout>
                  <c:x val="1.7683465959328027E-3"/>
                  <c:y val="7.1197226626535159E-2"/>
                </c:manualLayout>
              </c:layout>
              <c:tx>
                <c:rich>
                  <a:bodyPr/>
                  <a:lstStyle/>
                  <a:p>
                    <a:fld id="{934610ED-BEEB-43FB-B658-4C6DAB49E52D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B-6D63-487F-95F0-E7782DE7F789}"/>
                </c:ext>
              </c:extLst>
            </c:dLbl>
            <c:dLbl>
              <c:idx val="11"/>
              <c:layout>
                <c:manualLayout>
                  <c:x val="1.7683465959328027E-3"/>
                  <c:y val="4.4181200899375633E-2"/>
                </c:manualLayout>
              </c:layout>
              <c:tx>
                <c:rich>
                  <a:bodyPr/>
                  <a:lstStyle/>
                  <a:p>
                    <a:fld id="{B9671474-E1FC-4606-9F07-40E21F9FFC5A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C-6D63-487F-95F0-E7782DE7F789}"/>
                </c:ext>
              </c:extLst>
            </c:dLbl>
            <c:dLbl>
              <c:idx val="12"/>
              <c:layout>
                <c:manualLayout>
                  <c:x val="5.305039787798279E-3"/>
                  <c:y val="2.8988381571757454E-2"/>
                </c:manualLayout>
              </c:layout>
              <c:tx>
                <c:rich>
                  <a:bodyPr/>
                  <a:lstStyle/>
                  <a:p>
                    <a:fld id="{784D5BF9-E77F-4F4F-B831-E7F074B74428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D-6D63-487F-95F0-E7782DE7F789}"/>
                </c:ext>
              </c:extLst>
            </c:dLbl>
            <c:dLbl>
              <c:idx val="13"/>
              <c:layout>
                <c:manualLayout>
                  <c:x val="5.1740150518320488E-3"/>
                  <c:y val="3.2876479177304199E-2"/>
                </c:manualLayout>
              </c:layout>
              <c:tx>
                <c:rich>
                  <a:bodyPr/>
                  <a:lstStyle/>
                  <a:p>
                    <a:fld id="{73F718E2-F9EF-483D-9A81-04FDA3279521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E-6D63-487F-95F0-E7782DE7F789}"/>
                </c:ext>
              </c:extLst>
            </c:dLbl>
            <c:dLbl>
              <c:idx val="14"/>
              <c:layout>
                <c:manualLayout>
                  <c:x val="-1.3102473596635964E-4"/>
                  <c:y val="2.3184542205261886E-2"/>
                </c:manualLayout>
              </c:layout>
              <c:tx>
                <c:rich>
                  <a:bodyPr/>
                  <a:lstStyle/>
                  <a:p>
                    <a:fld id="{092AD326-CD6E-49CC-937F-C20A39C7D4D5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F-6D63-487F-95F0-E7782DE7F789}"/>
                </c:ext>
              </c:extLst>
            </c:dLbl>
            <c:dLbl>
              <c:idx val="15"/>
              <c:layout>
                <c:manualLayout>
                  <c:x val="0"/>
                  <c:y val="1.2758234572214309E-2"/>
                </c:manualLayout>
              </c:layout>
              <c:tx>
                <c:rich>
                  <a:bodyPr/>
                  <a:lstStyle/>
                  <a:p>
                    <a:fld id="{15FAFC20-45C4-47B2-B82D-22B6DDBA0F92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20-6D63-487F-95F0-E7782DE7F789}"/>
                </c:ext>
              </c:extLst>
            </c:dLbl>
            <c:dLbl>
              <c:idx val="16"/>
              <c:tx>
                <c:rich>
                  <a:bodyPr/>
                  <a:lstStyle/>
                  <a:p>
                    <a:fld id="{9C6E35F7-00D7-4F97-9DCA-CFDC14829210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21-6D63-487F-95F0-E7782DE7F78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企業型!$B$1:$R$1</c:f>
              <c:strCache>
                <c:ptCount val="17"/>
                <c:pt idx="0">
                  <c:v>2002年3月末</c:v>
                </c:pt>
                <c:pt idx="1">
                  <c:v>2003年3月末</c:v>
                </c:pt>
                <c:pt idx="2">
                  <c:v>2004年3月末</c:v>
                </c:pt>
                <c:pt idx="3">
                  <c:v>2005年3月末</c:v>
                </c:pt>
                <c:pt idx="4">
                  <c:v>2006年3月末</c:v>
                </c:pt>
                <c:pt idx="5">
                  <c:v>2007年3月末</c:v>
                </c:pt>
                <c:pt idx="6">
                  <c:v>2008年3月末</c:v>
                </c:pt>
                <c:pt idx="7">
                  <c:v>2009年3月末</c:v>
                </c:pt>
                <c:pt idx="8">
                  <c:v>2010年3月末</c:v>
                </c:pt>
                <c:pt idx="9">
                  <c:v>2011年3月末</c:v>
                </c:pt>
                <c:pt idx="10">
                  <c:v>2012年3月末</c:v>
                </c:pt>
                <c:pt idx="11">
                  <c:v>2013年3月末</c:v>
                </c:pt>
                <c:pt idx="12">
                  <c:v>2014年3月末</c:v>
                </c:pt>
                <c:pt idx="13">
                  <c:v>2015年3月末</c:v>
                </c:pt>
                <c:pt idx="14">
                  <c:v>2016年3月末</c:v>
                </c:pt>
                <c:pt idx="15">
                  <c:v>2017年3月末</c:v>
                </c:pt>
                <c:pt idx="16">
                  <c:v>2018年3月末</c:v>
                </c:pt>
              </c:strCache>
            </c:strRef>
          </c:cat>
          <c:val>
            <c:numRef>
              <c:f>企業型!$B$4:$R$4</c:f>
              <c:numCache>
                <c:formatCode>0.0_ "万""人"</c:formatCode>
                <c:ptCount val="17"/>
                <c:pt idx="0">
                  <c:v>8.8000000000000007</c:v>
                </c:pt>
                <c:pt idx="1">
                  <c:v>23.7</c:v>
                </c:pt>
                <c:pt idx="2">
                  <c:v>38.299999999999997</c:v>
                </c:pt>
                <c:pt idx="3">
                  <c:v>54.7</c:v>
                </c:pt>
                <c:pt idx="4">
                  <c:v>47.800000000000011</c:v>
                </c:pt>
                <c:pt idx="5">
                  <c:v>45.5</c:v>
                </c:pt>
                <c:pt idx="6">
                  <c:v>52.399999999999977</c:v>
                </c:pt>
                <c:pt idx="7">
                  <c:v>39.699999999999989</c:v>
                </c:pt>
                <c:pt idx="8">
                  <c:v>29.600000000000023</c:v>
                </c:pt>
                <c:pt idx="9">
                  <c:v>30.800000000000011</c:v>
                </c:pt>
                <c:pt idx="10">
                  <c:v>50.599999999999966</c:v>
                </c:pt>
                <c:pt idx="11">
                  <c:v>17.600000000000023</c:v>
                </c:pt>
                <c:pt idx="12">
                  <c:v>24.699999999999989</c:v>
                </c:pt>
                <c:pt idx="13">
                  <c:v>41</c:v>
                </c:pt>
                <c:pt idx="14">
                  <c:v>43.000000000000057</c:v>
                </c:pt>
                <c:pt idx="15">
                  <c:v>43.199999999999932</c:v>
                </c:pt>
                <c:pt idx="16">
                  <c:v>56.700000000000045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2-6D63-487F-95F0-E7782DE7F789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428961448"/>
        <c:axId val="428962104"/>
      </c:barChart>
      <c:catAx>
        <c:axId val="428961448"/>
        <c:scaling>
          <c:orientation val="minMax"/>
        </c:scaling>
        <c:delete val="0"/>
        <c:axPos val="b"/>
        <c:title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28962104"/>
        <c:crosses val="autoZero"/>
        <c:auto val="1"/>
        <c:lblAlgn val="ctr"/>
        <c:lblOffset val="100"/>
        <c:noMultiLvlLbl val="0"/>
      </c:catAx>
      <c:valAx>
        <c:axId val="428962104"/>
        <c:scaling>
          <c:orientation val="minMax"/>
          <c:max val="7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_ &quot;万&quot;&quot;人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289614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2400"/>
              <a:t>個人型加入者数の推移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stacked"/>
        <c:varyColors val="0"/>
        <c:ser>
          <c:idx val="1"/>
          <c:order val="0"/>
          <c:tx>
            <c:strRef>
              <c:f>個人型!$A$3</c:f>
              <c:strCache>
                <c:ptCount val="1"/>
                <c:pt idx="0">
                  <c:v>第1号加入者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15"/>
              <c:spPr>
                <a:solidFill>
                  <a:schemeClr val="bg1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0" rIns="38100" bIns="0" anchor="ctr" anchorCtr="1">
                  <a:no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0-C47F-476E-80A9-F49825A2CBAC}"/>
                </c:ext>
              </c:extLst>
            </c:dLbl>
            <c:dLbl>
              <c:idx val="16"/>
              <c:spPr>
                <a:solidFill>
                  <a:schemeClr val="bg1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0" rIns="38100" bIns="0" anchor="ctr" anchorCtr="1">
                  <a:no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1-C47F-476E-80A9-F49825A2CBA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個人型!$B$1:$R$1</c:f>
              <c:strCache>
                <c:ptCount val="17"/>
                <c:pt idx="0">
                  <c:v>2002年3月末</c:v>
                </c:pt>
                <c:pt idx="1">
                  <c:v>2003年3月末</c:v>
                </c:pt>
                <c:pt idx="2">
                  <c:v>2004年3月末</c:v>
                </c:pt>
                <c:pt idx="3">
                  <c:v>2005年3月末</c:v>
                </c:pt>
                <c:pt idx="4">
                  <c:v>2006年3月末</c:v>
                </c:pt>
                <c:pt idx="5">
                  <c:v>2007年3月末</c:v>
                </c:pt>
                <c:pt idx="6">
                  <c:v>2008年3月末</c:v>
                </c:pt>
                <c:pt idx="7">
                  <c:v>2009年3月末</c:v>
                </c:pt>
                <c:pt idx="8">
                  <c:v>2010年3月末</c:v>
                </c:pt>
                <c:pt idx="9">
                  <c:v>2011年3月末</c:v>
                </c:pt>
                <c:pt idx="10">
                  <c:v>2012年3月末</c:v>
                </c:pt>
                <c:pt idx="11">
                  <c:v>2013年3月末</c:v>
                </c:pt>
                <c:pt idx="12">
                  <c:v>2014年3月末</c:v>
                </c:pt>
                <c:pt idx="13">
                  <c:v>2015年3月末</c:v>
                </c:pt>
                <c:pt idx="14">
                  <c:v>2016年3月末</c:v>
                </c:pt>
                <c:pt idx="15">
                  <c:v>2017年3月末</c:v>
                </c:pt>
                <c:pt idx="16">
                  <c:v>2018年3月末</c:v>
                </c:pt>
              </c:strCache>
            </c:strRef>
          </c:cat>
          <c:val>
            <c:numRef>
              <c:f>個人型!$B$3:$R$3</c:f>
              <c:numCache>
                <c:formatCode>General</c:formatCode>
                <c:ptCount val="17"/>
                <c:pt idx="15" formatCode="0">
                  <c:v>85075</c:v>
                </c:pt>
                <c:pt idx="16">
                  <c:v>120789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47F-476E-80A9-F49825A2CBAC}"/>
            </c:ext>
          </c:extLst>
        </c:ser>
        <c:ser>
          <c:idx val="2"/>
          <c:order val="1"/>
          <c:tx>
            <c:strRef>
              <c:f>個人型!$A$4</c:f>
              <c:strCache>
                <c:ptCount val="1"/>
                <c:pt idx="0">
                  <c:v>第2号加入者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15"/>
              <c:spPr>
                <a:solidFill>
                  <a:schemeClr val="bg1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C47F-476E-80A9-F49825A2CBAC}"/>
                </c:ext>
              </c:extLst>
            </c:dLbl>
            <c:dLbl>
              <c:idx val="16"/>
              <c:spPr>
                <a:solidFill>
                  <a:schemeClr val="bg1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4-C47F-476E-80A9-F49825A2CBA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個人型!$B$1:$R$1</c:f>
              <c:strCache>
                <c:ptCount val="17"/>
                <c:pt idx="0">
                  <c:v>2002年3月末</c:v>
                </c:pt>
                <c:pt idx="1">
                  <c:v>2003年3月末</c:v>
                </c:pt>
                <c:pt idx="2">
                  <c:v>2004年3月末</c:v>
                </c:pt>
                <c:pt idx="3">
                  <c:v>2005年3月末</c:v>
                </c:pt>
                <c:pt idx="4">
                  <c:v>2006年3月末</c:v>
                </c:pt>
                <c:pt idx="5">
                  <c:v>2007年3月末</c:v>
                </c:pt>
                <c:pt idx="6">
                  <c:v>2008年3月末</c:v>
                </c:pt>
                <c:pt idx="7">
                  <c:v>2009年3月末</c:v>
                </c:pt>
                <c:pt idx="8">
                  <c:v>2010年3月末</c:v>
                </c:pt>
                <c:pt idx="9">
                  <c:v>2011年3月末</c:v>
                </c:pt>
                <c:pt idx="10">
                  <c:v>2012年3月末</c:v>
                </c:pt>
                <c:pt idx="11">
                  <c:v>2013年3月末</c:v>
                </c:pt>
                <c:pt idx="12">
                  <c:v>2014年3月末</c:v>
                </c:pt>
                <c:pt idx="13">
                  <c:v>2015年3月末</c:v>
                </c:pt>
                <c:pt idx="14">
                  <c:v>2016年3月末</c:v>
                </c:pt>
                <c:pt idx="15">
                  <c:v>2017年3月末</c:v>
                </c:pt>
                <c:pt idx="16">
                  <c:v>2018年3月末</c:v>
                </c:pt>
              </c:strCache>
            </c:strRef>
          </c:cat>
          <c:val>
            <c:numRef>
              <c:f>個人型!$B$4:$R$4</c:f>
              <c:numCache>
                <c:formatCode>General</c:formatCode>
                <c:ptCount val="17"/>
                <c:pt idx="15" formatCode="0">
                  <c:v>339649</c:v>
                </c:pt>
                <c:pt idx="16">
                  <c:v>710801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47F-476E-80A9-F49825A2CBAC}"/>
            </c:ext>
          </c:extLst>
        </c:ser>
        <c:ser>
          <c:idx val="3"/>
          <c:order val="2"/>
          <c:tx>
            <c:strRef>
              <c:f>個人型!$A$5</c:f>
              <c:strCache>
                <c:ptCount val="1"/>
                <c:pt idx="0">
                  <c:v>第3号加入者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15"/>
              <c:layout>
                <c:manualLayout>
                  <c:x val="-2.0649767318604761E-16"/>
                  <c:y val="-1.694915631237072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47F-476E-80A9-F49825A2CBAC}"/>
                </c:ext>
              </c:extLst>
            </c:dLbl>
            <c:dLbl>
              <c:idx val="16"/>
              <c:layout>
                <c:manualLayout>
                  <c:x val="0"/>
                  <c:y val="-2.259887508316102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47F-476E-80A9-F49825A2CBA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個人型!$B$1:$R$1</c:f>
              <c:strCache>
                <c:ptCount val="17"/>
                <c:pt idx="0">
                  <c:v>2002年3月末</c:v>
                </c:pt>
                <c:pt idx="1">
                  <c:v>2003年3月末</c:v>
                </c:pt>
                <c:pt idx="2">
                  <c:v>2004年3月末</c:v>
                </c:pt>
                <c:pt idx="3">
                  <c:v>2005年3月末</c:v>
                </c:pt>
                <c:pt idx="4">
                  <c:v>2006年3月末</c:v>
                </c:pt>
                <c:pt idx="5">
                  <c:v>2007年3月末</c:v>
                </c:pt>
                <c:pt idx="6">
                  <c:v>2008年3月末</c:v>
                </c:pt>
                <c:pt idx="7">
                  <c:v>2009年3月末</c:v>
                </c:pt>
                <c:pt idx="8">
                  <c:v>2010年3月末</c:v>
                </c:pt>
                <c:pt idx="9">
                  <c:v>2011年3月末</c:v>
                </c:pt>
                <c:pt idx="10">
                  <c:v>2012年3月末</c:v>
                </c:pt>
                <c:pt idx="11">
                  <c:v>2013年3月末</c:v>
                </c:pt>
                <c:pt idx="12">
                  <c:v>2014年3月末</c:v>
                </c:pt>
                <c:pt idx="13">
                  <c:v>2015年3月末</c:v>
                </c:pt>
                <c:pt idx="14">
                  <c:v>2016年3月末</c:v>
                </c:pt>
                <c:pt idx="15">
                  <c:v>2017年3月末</c:v>
                </c:pt>
                <c:pt idx="16">
                  <c:v>2018年3月末</c:v>
                </c:pt>
              </c:strCache>
            </c:strRef>
          </c:cat>
          <c:val>
            <c:numRef>
              <c:f>個人型!$B$5:$R$5</c:f>
              <c:numCache>
                <c:formatCode>General</c:formatCode>
                <c:ptCount val="17"/>
                <c:pt idx="15" formatCode="0">
                  <c:v>6205</c:v>
                </c:pt>
                <c:pt idx="16">
                  <c:v>23097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47F-476E-80A9-F49825A2CBAC}"/>
            </c:ext>
          </c:extLst>
        </c:ser>
        <c:ser>
          <c:idx val="0"/>
          <c:order val="3"/>
          <c:tx>
            <c:strRef>
              <c:f>個人型!$A$2</c:f>
              <c:strCache>
                <c:ptCount val="1"/>
                <c:pt idx="0">
                  <c:v>個人型加入者数の推移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5"/>
            <c:invertIfNegative val="0"/>
            <c:bubble3D val="0"/>
            <c:spPr>
              <a:noFill/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C47F-476E-80A9-F49825A2CBAC}"/>
              </c:ext>
            </c:extLst>
          </c:dPt>
          <c:dPt>
            <c:idx val="16"/>
            <c:invertIfNegative val="0"/>
            <c:bubble3D val="0"/>
            <c:spPr>
              <a:noFill/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C-C47F-476E-80A9-F49825A2CBAC}"/>
              </c:ext>
            </c:extLst>
          </c:dPt>
          <c:dLbls>
            <c:dLbl>
              <c:idx val="1"/>
              <c:layout>
                <c:manualLayout>
                  <c:x val="0"/>
                  <c:y val="-1.973221015847039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C47F-476E-80A9-F49825A2CBAC}"/>
                </c:ext>
              </c:extLst>
            </c:dLbl>
            <c:dLbl>
              <c:idx val="2"/>
              <c:layout>
                <c:manualLayout>
                  <c:x val="1.4619884723935442E-3"/>
                  <c:y val="-3.3826645985949068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C47F-476E-80A9-F49825A2CBAC}"/>
                </c:ext>
              </c:extLst>
            </c:dLbl>
            <c:dLbl>
              <c:idx val="3"/>
              <c:layout>
                <c:manualLayout>
                  <c:x val="1.4619884723935709E-3"/>
                  <c:y val="-3.9464420316940578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C47F-476E-80A9-F49825A2CBAC}"/>
                </c:ext>
              </c:extLst>
            </c:dLbl>
            <c:dLbl>
              <c:idx val="4"/>
              <c:layout>
                <c:manualLayout>
                  <c:x val="0"/>
                  <c:y val="-4.228330748243633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C47F-476E-80A9-F49825A2CBAC}"/>
                </c:ext>
              </c:extLst>
            </c:dLbl>
            <c:dLbl>
              <c:idx val="5"/>
              <c:layout>
                <c:manualLayout>
                  <c:x val="0"/>
                  <c:y val="-5.0739968978923605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C47F-476E-80A9-F49825A2CBAC}"/>
                </c:ext>
              </c:extLst>
            </c:dLbl>
            <c:dLbl>
              <c:idx val="6"/>
              <c:layout>
                <c:manualLayout>
                  <c:x val="-5.3605624731013028E-17"/>
                  <c:y val="-5.9196630475410975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C47F-476E-80A9-F49825A2CBAC}"/>
                </c:ext>
              </c:extLst>
            </c:dLbl>
            <c:dLbl>
              <c:idx val="7"/>
              <c:layout>
                <c:manualLayout>
                  <c:x val="-5.3605624731013028E-17"/>
                  <c:y val="-5.9196630475410975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C47F-476E-80A9-F49825A2CBAC}"/>
                </c:ext>
              </c:extLst>
            </c:dLbl>
            <c:dLbl>
              <c:idx val="8"/>
              <c:layout>
                <c:manualLayout>
                  <c:x val="-1.0721124946202606E-16"/>
                  <c:y val="-6.4834404806402485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C47F-476E-80A9-F49825A2CBAC}"/>
                </c:ext>
              </c:extLst>
            </c:dLbl>
            <c:dLbl>
              <c:idx val="9"/>
              <c:layout>
                <c:manualLayout>
                  <c:x val="4.3859654171807131E-3"/>
                  <c:y val="-7.0472179137393995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C47F-476E-80A9-F49825A2CBAC}"/>
                </c:ext>
              </c:extLst>
            </c:dLbl>
            <c:dLbl>
              <c:idx val="10"/>
              <c:layout>
                <c:manualLayout>
                  <c:x val="0"/>
                  <c:y val="-7.0472179137393898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C47F-476E-80A9-F49825A2CBAC}"/>
                </c:ext>
              </c:extLst>
            </c:dLbl>
            <c:dLbl>
              <c:idx val="11"/>
              <c:layout>
                <c:manualLayout>
                  <c:x val="0"/>
                  <c:y val="-7.60335993593358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C47F-476E-80A9-F49825A2CBAC}"/>
                </c:ext>
              </c:extLst>
            </c:dLbl>
            <c:dLbl>
              <c:idx val="12"/>
              <c:layout>
                <c:manualLayout>
                  <c:x val="1.9416818554222333E-3"/>
                  <c:y val="-8.159479762165829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C47F-476E-80A9-F49825A2CBAC}"/>
                </c:ext>
              </c:extLst>
            </c:dLbl>
            <c:dLbl>
              <c:idx val="13"/>
              <c:layout>
                <c:manualLayout>
                  <c:x val="0"/>
                  <c:y val="-9.279399217459166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C47F-476E-80A9-F49825A2CBAC}"/>
                </c:ext>
              </c:extLst>
            </c:dLbl>
            <c:dLbl>
              <c:idx val="14"/>
              <c:layout>
                <c:manualLayout>
                  <c:x val="-5.193159448818898E-3"/>
                  <c:y val="-0.115793657920489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C47F-476E-80A9-F49825A2CBAC}"/>
                </c:ext>
              </c:extLst>
            </c:dLbl>
            <c:dLbl>
              <c:idx val="15"/>
              <c:layout>
                <c:manualLayout>
                  <c:x val="-1.6396577671729554E-4"/>
                  <c:y val="1.819209444194458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C47F-476E-80A9-F49825A2CBAC}"/>
                </c:ext>
              </c:extLst>
            </c:dLbl>
            <c:dLbl>
              <c:idx val="16"/>
              <c:layout>
                <c:manualLayout>
                  <c:x val="-5.7291256561679809E-3"/>
                  <c:y val="8.750034095718711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3739583333333334E-2"/>
                      <c:h val="6.285059210088778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C-C47F-476E-80A9-F49825A2CBA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個人型!$B$1:$R$1</c:f>
              <c:strCache>
                <c:ptCount val="17"/>
                <c:pt idx="0">
                  <c:v>2002年3月末</c:v>
                </c:pt>
                <c:pt idx="1">
                  <c:v>2003年3月末</c:v>
                </c:pt>
                <c:pt idx="2">
                  <c:v>2004年3月末</c:v>
                </c:pt>
                <c:pt idx="3">
                  <c:v>2005年3月末</c:v>
                </c:pt>
                <c:pt idx="4">
                  <c:v>2006年3月末</c:v>
                </c:pt>
                <c:pt idx="5">
                  <c:v>2007年3月末</c:v>
                </c:pt>
                <c:pt idx="6">
                  <c:v>2008年3月末</c:v>
                </c:pt>
                <c:pt idx="7">
                  <c:v>2009年3月末</c:v>
                </c:pt>
                <c:pt idx="8">
                  <c:v>2010年3月末</c:v>
                </c:pt>
                <c:pt idx="9">
                  <c:v>2011年3月末</c:v>
                </c:pt>
                <c:pt idx="10">
                  <c:v>2012年3月末</c:v>
                </c:pt>
                <c:pt idx="11">
                  <c:v>2013年3月末</c:v>
                </c:pt>
                <c:pt idx="12">
                  <c:v>2014年3月末</c:v>
                </c:pt>
                <c:pt idx="13">
                  <c:v>2015年3月末</c:v>
                </c:pt>
                <c:pt idx="14">
                  <c:v>2016年3月末</c:v>
                </c:pt>
                <c:pt idx="15">
                  <c:v>2017年3月末</c:v>
                </c:pt>
                <c:pt idx="16">
                  <c:v>2018年3月末</c:v>
                </c:pt>
              </c:strCache>
            </c:strRef>
          </c:cat>
          <c:val>
            <c:numRef>
              <c:f>個人型!$B$2:$R$2</c:f>
              <c:numCache>
                <c:formatCode>0_ </c:formatCode>
                <c:ptCount val="17"/>
                <c:pt idx="0">
                  <c:v>0</c:v>
                </c:pt>
                <c:pt idx="1">
                  <c:v>14000</c:v>
                </c:pt>
                <c:pt idx="2">
                  <c:v>28000</c:v>
                </c:pt>
                <c:pt idx="3">
                  <c:v>46000</c:v>
                </c:pt>
                <c:pt idx="4">
                  <c:v>63000</c:v>
                </c:pt>
                <c:pt idx="5">
                  <c:v>80000</c:v>
                </c:pt>
                <c:pt idx="6">
                  <c:v>93000</c:v>
                </c:pt>
                <c:pt idx="7">
                  <c:v>101000</c:v>
                </c:pt>
                <c:pt idx="8">
                  <c:v>112000</c:v>
                </c:pt>
                <c:pt idx="9">
                  <c:v>125000</c:v>
                </c:pt>
                <c:pt idx="10">
                  <c:v>139000</c:v>
                </c:pt>
                <c:pt idx="11">
                  <c:v>158000</c:v>
                </c:pt>
                <c:pt idx="12">
                  <c:v>184000</c:v>
                </c:pt>
                <c:pt idx="13">
                  <c:v>213000</c:v>
                </c:pt>
                <c:pt idx="14">
                  <c:v>258000</c:v>
                </c:pt>
                <c:pt idx="15">
                  <c:v>430929</c:v>
                </c:pt>
                <c:pt idx="16">
                  <c:v>854687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B-C47F-476E-80A9-F49825A2CB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634176400"/>
        <c:axId val="634177384"/>
      </c:barChart>
      <c:catAx>
        <c:axId val="6341764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34177384"/>
        <c:crosses val="autoZero"/>
        <c:auto val="1"/>
        <c:lblAlgn val="ctr"/>
        <c:lblOffset val="100"/>
        <c:noMultiLvlLbl val="1"/>
      </c:catAx>
      <c:valAx>
        <c:axId val="6341773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341764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3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2400" b="0" i="0" baseline="0" dirty="0">
                <a:effectLst/>
              </a:rPr>
              <a:t>企業型年金実施事業主数の推移</a:t>
            </a:r>
            <a:endParaRPr lang="ja-JP" altLang="ja-JP" sz="2400" dirty="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6.7292388451443572E-2"/>
          <c:y val="3.1647776982422653E-2"/>
          <c:w val="0.90980223997721787"/>
          <c:h val="0.79638649742113776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事業主数の推移!$A$2:$B$2</c:f>
              <c:strCache>
                <c:ptCount val="2"/>
                <c:pt idx="0">
                  <c:v>企業型年金実施事業主数の推移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1.4414414414414415E-3"/>
                  <c:y val="-7.07070707070708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D95-41EF-91FD-34D8911F8919}"/>
                </c:ext>
              </c:extLst>
            </c:dLbl>
            <c:dLbl>
              <c:idx val="2"/>
              <c:layout>
                <c:manualLayout>
                  <c:x val="0"/>
                  <c:y val="-8.58585858585858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D95-41EF-91FD-34D8911F8919}"/>
                </c:ext>
              </c:extLst>
            </c:dLbl>
            <c:dLbl>
              <c:idx val="3"/>
              <c:layout>
                <c:manualLayout>
                  <c:x val="1.4414414414413886E-3"/>
                  <c:y val="-9.34343434343435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D95-41EF-91FD-34D8911F8919}"/>
                </c:ext>
              </c:extLst>
            </c:dLbl>
            <c:dLbl>
              <c:idx val="4"/>
              <c:layout>
                <c:manualLayout>
                  <c:x val="0"/>
                  <c:y val="-0.1136363636363637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D95-41EF-91FD-34D8911F8919}"/>
                </c:ext>
              </c:extLst>
            </c:dLbl>
            <c:dLbl>
              <c:idx val="5"/>
              <c:layout>
                <c:manualLayout>
                  <c:x val="-5.2852242299239751E-17"/>
                  <c:y val="-0.1439393939393940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D95-41EF-91FD-34D8911F8919}"/>
                </c:ext>
              </c:extLst>
            </c:dLbl>
            <c:dLbl>
              <c:idx val="6"/>
              <c:layout>
                <c:manualLayout>
                  <c:x val="1.4414414414414415E-3"/>
                  <c:y val="-0.1502525252525253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7419763070156768E-2"/>
                      <c:h val="4.309353376282509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6D95-41EF-91FD-34D8911F8919}"/>
                </c:ext>
              </c:extLst>
            </c:dLbl>
            <c:dLbl>
              <c:idx val="7"/>
              <c:layout>
                <c:manualLayout>
                  <c:x val="2.8828828828829358E-3"/>
                  <c:y val="-0.1792929292929293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D95-41EF-91FD-34D8911F8919}"/>
                </c:ext>
              </c:extLst>
            </c:dLbl>
            <c:dLbl>
              <c:idx val="8"/>
              <c:layout>
                <c:manualLayout>
                  <c:x val="0"/>
                  <c:y val="-0.2121212121212121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D95-41EF-91FD-34D8911F8919}"/>
                </c:ext>
              </c:extLst>
            </c:dLbl>
            <c:dLbl>
              <c:idx val="9"/>
              <c:layout>
                <c:manualLayout>
                  <c:x val="1.4414414414414415E-3"/>
                  <c:y val="-0.2272727272727272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6D95-41EF-91FD-34D8911F8919}"/>
                </c:ext>
              </c:extLst>
            </c:dLbl>
            <c:dLbl>
              <c:idx val="10"/>
              <c:layout>
                <c:manualLayout>
                  <c:x val="2.8828828828827771E-3"/>
                  <c:y val="-0.2373737373737373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D95-41EF-91FD-34D8911F8919}"/>
                </c:ext>
              </c:extLst>
            </c:dLbl>
            <c:dLbl>
              <c:idx val="11"/>
              <c:layout>
                <c:manualLayout>
                  <c:x val="2.8828828828828829E-3"/>
                  <c:y val="-0.2676767676767677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6D95-41EF-91FD-34D8911F8919}"/>
                </c:ext>
              </c:extLst>
            </c:dLbl>
            <c:dLbl>
              <c:idx val="12"/>
              <c:layout>
                <c:manualLayout>
                  <c:x val="-1.057044845984795E-16"/>
                  <c:y val="-0.2904040404040404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6D95-41EF-91FD-34D8911F8919}"/>
                </c:ext>
              </c:extLst>
            </c:dLbl>
            <c:dLbl>
              <c:idx val="13"/>
              <c:layout>
                <c:manualLayout>
                  <c:x val="2.8828828828828829E-3"/>
                  <c:y val="-0.323232323232323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7419763070156768E-2"/>
                      <c:h val="5.066929133858267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C-6D95-41EF-91FD-34D8911F8919}"/>
                </c:ext>
              </c:extLst>
            </c:dLbl>
            <c:dLbl>
              <c:idx val="14"/>
              <c:layout>
                <c:manualLayout>
                  <c:x val="-1.057044845984795E-16"/>
                  <c:y val="-0.3510101010101010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6D95-41EF-91FD-34D8911F8919}"/>
                </c:ext>
              </c:extLst>
            </c:dLbl>
            <c:dLbl>
              <c:idx val="15"/>
              <c:layout>
                <c:manualLayout>
                  <c:x val="4.3243243243243244E-3"/>
                  <c:y val="-0.3686868686868686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6D95-41EF-91FD-34D8911F891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事業主数の推移!$C$1:$R$1</c:f>
              <c:strCache>
                <c:ptCount val="16"/>
                <c:pt idx="0">
                  <c:v>2003年9月末</c:v>
                </c:pt>
                <c:pt idx="1">
                  <c:v>2004年3月末</c:v>
                </c:pt>
                <c:pt idx="2">
                  <c:v>2005年3月末</c:v>
                </c:pt>
                <c:pt idx="3">
                  <c:v>2006年3月末</c:v>
                </c:pt>
                <c:pt idx="4">
                  <c:v>2007年3月末</c:v>
                </c:pt>
                <c:pt idx="5">
                  <c:v>2008年3月末</c:v>
                </c:pt>
                <c:pt idx="6">
                  <c:v>2009年3月末</c:v>
                </c:pt>
                <c:pt idx="7">
                  <c:v>2010年3月末</c:v>
                </c:pt>
                <c:pt idx="8">
                  <c:v>2011年3月末</c:v>
                </c:pt>
                <c:pt idx="9">
                  <c:v>2012年3月末</c:v>
                </c:pt>
                <c:pt idx="10">
                  <c:v>2013年3月末</c:v>
                </c:pt>
                <c:pt idx="11">
                  <c:v>2014年3月末</c:v>
                </c:pt>
                <c:pt idx="12">
                  <c:v>2015年3月末</c:v>
                </c:pt>
                <c:pt idx="13">
                  <c:v>2016年3月末</c:v>
                </c:pt>
                <c:pt idx="14">
                  <c:v>2017年3月末</c:v>
                </c:pt>
                <c:pt idx="15">
                  <c:v>2018年3月末</c:v>
                </c:pt>
              </c:strCache>
            </c:strRef>
          </c:cat>
          <c:val>
            <c:numRef>
              <c:f>事業主数の推移!$C$2:$R$2</c:f>
              <c:numCache>
                <c:formatCode>0_ "社"</c:formatCode>
                <c:ptCount val="16"/>
                <c:pt idx="0">
                  <c:v>1522</c:v>
                </c:pt>
                <c:pt idx="1">
                  <c:v>2379</c:v>
                </c:pt>
                <c:pt idx="2">
                  <c:v>4350</c:v>
                </c:pt>
                <c:pt idx="3">
                  <c:v>6664</c:v>
                </c:pt>
                <c:pt idx="4">
                  <c:v>8667</c:v>
                </c:pt>
                <c:pt idx="5">
                  <c:v>10334</c:v>
                </c:pt>
                <c:pt idx="6">
                  <c:v>11706</c:v>
                </c:pt>
                <c:pt idx="7">
                  <c:v>12902</c:v>
                </c:pt>
                <c:pt idx="8">
                  <c:v>14628</c:v>
                </c:pt>
                <c:pt idx="9">
                  <c:v>16440</c:v>
                </c:pt>
                <c:pt idx="10">
                  <c:v>17328</c:v>
                </c:pt>
                <c:pt idx="11">
                  <c:v>18393</c:v>
                </c:pt>
                <c:pt idx="12">
                  <c:v>19832</c:v>
                </c:pt>
                <c:pt idx="13">
                  <c:v>22574</c:v>
                </c:pt>
                <c:pt idx="14">
                  <c:v>26228</c:v>
                </c:pt>
                <c:pt idx="15">
                  <c:v>30312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6D95-41EF-91FD-34D8911F8919}"/>
            </c:ext>
          </c:extLst>
        </c:ser>
        <c:ser>
          <c:idx val="1"/>
          <c:order val="1"/>
          <c:tx>
            <c:strRef>
              <c:f>事業主数の推移!$A$3</c:f>
              <c:strCache>
                <c:ptCount val="1"/>
                <c:pt idx="0">
                  <c:v>前年比増加数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dLbl>
              <c:idx val="1"/>
              <c:tx>
                <c:rich>
                  <a:bodyPr/>
                  <a:lstStyle/>
                  <a:p>
                    <a:fld id="{42CCB2EA-30D6-4C58-AB5B-835DFEAF1AFD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増加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0-6D95-41EF-91FD-34D8911F8919}"/>
                </c:ext>
              </c:extLst>
            </c:dLbl>
            <c:dLbl>
              <c:idx val="2"/>
              <c:layout>
                <c:manualLayout>
                  <c:x val="-2.6426121149619876E-17"/>
                  <c:y val="2.5252525252525252E-2"/>
                </c:manualLayout>
              </c:layout>
              <c:tx>
                <c:rich>
                  <a:bodyPr/>
                  <a:lstStyle/>
                  <a:p>
                    <a:fld id="{A3EE9889-4978-4413-A88A-3B4A58346779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増加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1-6D95-41EF-91FD-34D8911F8919}"/>
                </c:ext>
              </c:extLst>
            </c:dLbl>
            <c:dLbl>
              <c:idx val="3"/>
              <c:layout>
                <c:manualLayout>
                  <c:x val="-5.2852242299239751E-17"/>
                  <c:y val="4.5454545454545359E-2"/>
                </c:manualLayout>
              </c:layout>
              <c:tx>
                <c:rich>
                  <a:bodyPr/>
                  <a:lstStyle/>
                  <a:p>
                    <a:fld id="{A1910A16-8A72-495D-B327-778539CD2EB4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増加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2-6D95-41EF-91FD-34D8911F8919}"/>
                </c:ext>
              </c:extLst>
            </c:dLbl>
            <c:dLbl>
              <c:idx val="4"/>
              <c:layout>
                <c:manualLayout>
                  <c:x val="0"/>
                  <c:y val="5.0505050505050504E-2"/>
                </c:manualLayout>
              </c:layout>
              <c:tx>
                <c:rich>
                  <a:bodyPr/>
                  <a:lstStyle/>
                  <a:p>
                    <a:fld id="{9264079A-968C-465D-855D-B458D9E22CAF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増加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3-6D95-41EF-91FD-34D8911F8919}"/>
                </c:ext>
              </c:extLst>
            </c:dLbl>
            <c:dLbl>
              <c:idx val="5"/>
              <c:layout>
                <c:manualLayout>
                  <c:x val="0"/>
                  <c:y val="3.5353535353535262E-2"/>
                </c:manualLayout>
              </c:layout>
              <c:tx>
                <c:rich>
                  <a:bodyPr/>
                  <a:lstStyle/>
                  <a:p>
                    <a:fld id="{94772213-F91A-4509-B41C-F9700EC50E0B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増加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4-6D95-41EF-91FD-34D8911F8919}"/>
                </c:ext>
              </c:extLst>
            </c:dLbl>
            <c:dLbl>
              <c:idx val="6"/>
              <c:layout>
                <c:manualLayout>
                  <c:x val="1.4414414414413886E-3"/>
                  <c:y val="3.0303030303030304E-2"/>
                </c:manualLayout>
              </c:layout>
              <c:tx>
                <c:rich>
                  <a:bodyPr/>
                  <a:lstStyle/>
                  <a:p>
                    <a:fld id="{2F1A5F4D-5B6C-4B96-960B-1E6FA602BC71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増加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5-6D95-41EF-91FD-34D8911F8919}"/>
                </c:ext>
              </c:extLst>
            </c:dLbl>
            <c:dLbl>
              <c:idx val="7"/>
              <c:layout>
                <c:manualLayout>
                  <c:x val="0"/>
                  <c:y val="1.0101010101010008E-2"/>
                </c:manualLayout>
              </c:layout>
              <c:tx>
                <c:rich>
                  <a:bodyPr/>
                  <a:lstStyle/>
                  <a:p>
                    <a:fld id="{01DA3292-71E3-4D0A-B6B6-CA65B42DAAA7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増加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6-6D95-41EF-91FD-34D8911F8919}"/>
                </c:ext>
              </c:extLst>
            </c:dLbl>
            <c:dLbl>
              <c:idx val="8"/>
              <c:layout>
                <c:manualLayout>
                  <c:x val="-1.057044845984795E-16"/>
                  <c:y val="7.5757575757574832E-3"/>
                </c:manualLayout>
              </c:layout>
              <c:tx>
                <c:rich>
                  <a:bodyPr/>
                  <a:lstStyle/>
                  <a:p>
                    <a:fld id="{4E227E73-6563-4938-8D85-5B2666E56207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増加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7-6D95-41EF-91FD-34D8911F8919}"/>
                </c:ext>
              </c:extLst>
            </c:dLbl>
            <c:dLbl>
              <c:idx val="9"/>
              <c:layout>
                <c:manualLayout>
                  <c:x val="1.4414414414414415E-3"/>
                  <c:y val="1.5151515151515152E-2"/>
                </c:manualLayout>
              </c:layout>
              <c:tx>
                <c:rich>
                  <a:bodyPr/>
                  <a:lstStyle/>
                  <a:p>
                    <a:fld id="{F28A5A92-96B0-4E3C-BBDC-D730D8B4015B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増加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8-6D95-41EF-91FD-34D8911F8919}"/>
                </c:ext>
              </c:extLst>
            </c:dLbl>
            <c:dLbl>
              <c:idx val="10"/>
              <c:layout>
                <c:manualLayout>
                  <c:x val="1.4414414414413356E-3"/>
                  <c:y val="2.5252525252525714E-3"/>
                </c:manualLayout>
              </c:layout>
              <c:tx>
                <c:rich>
                  <a:bodyPr/>
                  <a:lstStyle/>
                  <a:p>
                    <a:fld id="{810A2C04-27AD-48FB-B218-88362336A700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増加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9-6D95-41EF-91FD-34D8911F8919}"/>
                </c:ext>
              </c:extLst>
            </c:dLbl>
            <c:dLbl>
              <c:idx val="11"/>
              <c:layout>
                <c:manualLayout>
                  <c:x val="2.8828828828828829E-3"/>
                  <c:y val="-1.5151515151515152E-2"/>
                </c:manualLayout>
              </c:layout>
              <c:tx>
                <c:rich>
                  <a:bodyPr/>
                  <a:lstStyle/>
                  <a:p>
                    <a:fld id="{7A1CFC2E-4587-4C0E-BFF0-9E9B7A6F72B7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増加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A-6D95-41EF-91FD-34D8911F8919}"/>
                </c:ext>
              </c:extLst>
            </c:dLbl>
            <c:dLbl>
              <c:idx val="12"/>
              <c:layout>
                <c:manualLayout>
                  <c:x val="0"/>
                  <c:y val="-1.7676767676767725E-2"/>
                </c:manualLayout>
              </c:layout>
              <c:tx>
                <c:rich>
                  <a:bodyPr/>
                  <a:lstStyle/>
                  <a:p>
                    <a:fld id="{66F22998-5A1D-488E-A738-33CC69F2BD69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増加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B-6D95-41EF-91FD-34D8911F8919}"/>
                </c:ext>
              </c:extLst>
            </c:dLbl>
            <c:dLbl>
              <c:idx val="13"/>
              <c:layout>
                <c:manualLayout>
                  <c:x val="1.4414414414414415E-3"/>
                  <c:y val="5.0505050505050041E-3"/>
                </c:manualLayout>
              </c:layout>
              <c:tx>
                <c:rich>
                  <a:bodyPr/>
                  <a:lstStyle/>
                  <a:p>
                    <a:fld id="{87DC3A16-90B8-4FBD-B95D-0D09DC43FFC2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増加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C-6D95-41EF-91FD-34D8911F8919}"/>
                </c:ext>
              </c:extLst>
            </c:dLbl>
            <c:dLbl>
              <c:idx val="14"/>
              <c:layout>
                <c:manualLayout>
                  <c:x val="2.8828828828827771E-3"/>
                  <c:y val="3.5353535353535352E-2"/>
                </c:manualLayout>
              </c:layout>
              <c:tx>
                <c:rich>
                  <a:bodyPr/>
                  <a:lstStyle/>
                  <a:p>
                    <a:fld id="{B67B1F30-83EC-4CF2-BB30-1FD4B05B8900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増加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D-6D95-41EF-91FD-34D8911F8919}"/>
                </c:ext>
              </c:extLst>
            </c:dLbl>
            <c:dLbl>
              <c:idx val="15"/>
              <c:layout>
                <c:manualLayout>
                  <c:x val="0"/>
                  <c:y val="3.030303030303028E-2"/>
                </c:manualLayout>
              </c:layout>
              <c:tx>
                <c:rich>
                  <a:bodyPr/>
                  <a:lstStyle/>
                  <a:p>
                    <a:fld id="{D3A58625-1B1A-41F9-BE37-CE4AE2B4DAAC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E-6D95-41EF-91FD-34D8911F891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事業主数の推移!$C$3:$R$3</c:f>
              <c:numCache>
                <c:formatCode>0_ "社"</c:formatCode>
                <c:ptCount val="16"/>
                <c:pt idx="1">
                  <c:v>857</c:v>
                </c:pt>
                <c:pt idx="2">
                  <c:v>1971</c:v>
                </c:pt>
                <c:pt idx="3">
                  <c:v>2314</c:v>
                </c:pt>
                <c:pt idx="4">
                  <c:v>2003</c:v>
                </c:pt>
                <c:pt idx="5">
                  <c:v>1667</c:v>
                </c:pt>
                <c:pt idx="6">
                  <c:v>1372</c:v>
                </c:pt>
                <c:pt idx="7">
                  <c:v>1196</c:v>
                </c:pt>
                <c:pt idx="8">
                  <c:v>1726</c:v>
                </c:pt>
                <c:pt idx="9">
                  <c:v>1812</c:v>
                </c:pt>
                <c:pt idx="10">
                  <c:v>888</c:v>
                </c:pt>
                <c:pt idx="11">
                  <c:v>1065</c:v>
                </c:pt>
                <c:pt idx="12">
                  <c:v>1439</c:v>
                </c:pt>
                <c:pt idx="13">
                  <c:v>2742</c:v>
                </c:pt>
                <c:pt idx="14">
                  <c:v>3654</c:v>
                </c:pt>
                <c:pt idx="15">
                  <c:v>4084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F-6D95-41EF-91FD-34D8911F891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100"/>
        <c:axId val="628878048"/>
        <c:axId val="628879032"/>
      </c:barChart>
      <c:catAx>
        <c:axId val="6288780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28879032"/>
        <c:crosses val="autoZero"/>
        <c:auto val="1"/>
        <c:lblAlgn val="ctr"/>
        <c:lblOffset val="100"/>
        <c:noMultiLvlLbl val="0"/>
      </c:catAx>
      <c:valAx>
        <c:axId val="6288790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_ &quot;社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288780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2400" dirty="0"/>
              <a:t>企業型年金承認規約数の推移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承認規約数!$A$2</c:f>
              <c:strCache>
                <c:ptCount val="1"/>
                <c:pt idx="0">
                  <c:v>企業型年金承認規約数の推移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1.9351717464924836E-3"/>
                  <c:y val="-3.43915343915344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5B8-4351-8F31-8873C4540B68}"/>
                </c:ext>
              </c:extLst>
            </c:dLbl>
            <c:dLbl>
              <c:idx val="2"/>
              <c:layout>
                <c:manualLayout>
                  <c:x val="0"/>
                  <c:y val="-6.61375661375661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5B8-4351-8F31-8873C4540B68}"/>
                </c:ext>
              </c:extLst>
            </c:dLbl>
            <c:dLbl>
              <c:idx val="3"/>
              <c:layout>
                <c:manualLayout>
                  <c:x val="1.9351717464925011E-3"/>
                  <c:y val="-9.25925925925925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5B8-4351-8F31-8873C4540B68}"/>
                </c:ext>
              </c:extLst>
            </c:dLbl>
            <c:dLbl>
              <c:idx val="4"/>
              <c:layout>
                <c:manualLayout>
                  <c:x val="1.9351717464924658E-3"/>
                  <c:y val="-0.1190476190476191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5B8-4351-8F31-8873C4540B68}"/>
                </c:ext>
              </c:extLst>
            </c:dLbl>
            <c:dLbl>
              <c:idx val="5"/>
              <c:layout>
                <c:manualLayout>
                  <c:x val="1.9351717464925011E-3"/>
                  <c:y val="-0.1455026455026456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5B8-4351-8F31-8873C4540B68}"/>
                </c:ext>
              </c:extLst>
            </c:dLbl>
            <c:dLbl>
              <c:idx val="6"/>
              <c:layout>
                <c:manualLayout>
                  <c:x val="1.9351717464925011E-3"/>
                  <c:y val="-0.1746031746031745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5B8-4351-8F31-8873C4540B68}"/>
                </c:ext>
              </c:extLst>
            </c:dLbl>
            <c:dLbl>
              <c:idx val="7"/>
              <c:layout>
                <c:manualLayout>
                  <c:x val="1.9351717464925011E-3"/>
                  <c:y val="-0.2063492063492063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5B8-4351-8F31-8873C4540B68}"/>
                </c:ext>
              </c:extLst>
            </c:dLbl>
            <c:dLbl>
              <c:idx val="8"/>
              <c:layout>
                <c:manualLayout>
                  <c:x val="0"/>
                  <c:y val="-0.2380952380952381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5B8-4351-8F31-8873C4540B68}"/>
                </c:ext>
              </c:extLst>
            </c:dLbl>
            <c:dLbl>
              <c:idx val="9"/>
              <c:layout>
                <c:manualLayout>
                  <c:x val="3.8703434929850023E-3"/>
                  <c:y val="-0.2619047619047619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5B8-4351-8F31-8873C4540B68}"/>
                </c:ext>
              </c:extLst>
            </c:dLbl>
            <c:dLbl>
              <c:idx val="10"/>
              <c:layout>
                <c:manualLayout>
                  <c:x val="-7.0955477687658595E-17"/>
                  <c:y val="-0.2910052910052909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5B8-4351-8F31-8873C4540B68}"/>
                </c:ext>
              </c:extLst>
            </c:dLbl>
            <c:dLbl>
              <c:idx val="11"/>
              <c:layout>
                <c:manualLayout>
                  <c:x val="0"/>
                  <c:y val="-0.2195767195767195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85B8-4351-8F31-8873C4540B68}"/>
                </c:ext>
              </c:extLst>
            </c:dLbl>
            <c:dLbl>
              <c:idx val="12"/>
              <c:layout>
                <c:manualLayout>
                  <c:x val="-1.9351717464925011E-3"/>
                  <c:y val="-0.2619047619047619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85B8-4351-8F31-8873C4540B68}"/>
                </c:ext>
              </c:extLst>
            </c:dLbl>
            <c:dLbl>
              <c:idx val="13"/>
              <c:layout>
                <c:manualLayout>
                  <c:x val="-3.8703434929851445E-3"/>
                  <c:y val="-0.3015873015873016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85B8-4351-8F31-8873C4540B68}"/>
                </c:ext>
              </c:extLst>
            </c:dLbl>
            <c:dLbl>
              <c:idx val="14"/>
              <c:layout>
                <c:manualLayout>
                  <c:x val="0"/>
                  <c:y val="-0.3412698412698412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85B8-4351-8F31-8873C4540B68}"/>
                </c:ext>
              </c:extLst>
            </c:dLbl>
            <c:dLbl>
              <c:idx val="15"/>
              <c:layout>
                <c:manualLayout>
                  <c:x val="3.8703434929848604E-3"/>
                  <c:y val="-0.3624338624338624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85B8-4351-8F31-8873C4540B68}"/>
                </c:ext>
              </c:extLst>
            </c:dLbl>
            <c:dLbl>
              <c:idx val="16"/>
              <c:layout>
                <c:manualLayout>
                  <c:x val="0"/>
                  <c:y val="-0.4074074074074074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85B8-4351-8F31-8873C4540B6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承認規約数!$B$1:$R$1</c:f>
              <c:strCache>
                <c:ptCount val="17"/>
                <c:pt idx="0">
                  <c:v>2002年3月末</c:v>
                </c:pt>
                <c:pt idx="1">
                  <c:v>2003年3月末</c:v>
                </c:pt>
                <c:pt idx="2">
                  <c:v>2004年3月末</c:v>
                </c:pt>
                <c:pt idx="3">
                  <c:v>2005年3月末</c:v>
                </c:pt>
                <c:pt idx="4">
                  <c:v>2006年3月末</c:v>
                </c:pt>
                <c:pt idx="5">
                  <c:v>2007年3月末</c:v>
                </c:pt>
                <c:pt idx="6">
                  <c:v>2008年3月末</c:v>
                </c:pt>
                <c:pt idx="7">
                  <c:v>2009年3月末</c:v>
                </c:pt>
                <c:pt idx="8">
                  <c:v>2010年3月末</c:v>
                </c:pt>
                <c:pt idx="9">
                  <c:v>2011年3月末</c:v>
                </c:pt>
                <c:pt idx="10">
                  <c:v>2012年3月末</c:v>
                </c:pt>
                <c:pt idx="11">
                  <c:v>2013年3月末</c:v>
                </c:pt>
                <c:pt idx="12">
                  <c:v>2014年3月末</c:v>
                </c:pt>
                <c:pt idx="13">
                  <c:v>2015年3月末</c:v>
                </c:pt>
                <c:pt idx="14">
                  <c:v>2016年3月末</c:v>
                </c:pt>
                <c:pt idx="15">
                  <c:v>2017年3月末</c:v>
                </c:pt>
                <c:pt idx="16">
                  <c:v>2018年3月末</c:v>
                </c:pt>
              </c:strCache>
            </c:strRef>
          </c:cat>
          <c:val>
            <c:numRef>
              <c:f>承認規約数!$B$2:$R$2</c:f>
              <c:numCache>
                <c:formatCode>0_ "件"</c:formatCode>
                <c:ptCount val="17"/>
                <c:pt idx="0">
                  <c:v>70</c:v>
                </c:pt>
                <c:pt idx="1">
                  <c:v>361</c:v>
                </c:pt>
                <c:pt idx="2">
                  <c:v>845</c:v>
                </c:pt>
                <c:pt idx="3">
                  <c:v>1402</c:v>
                </c:pt>
                <c:pt idx="4">
                  <c:v>1866</c:v>
                </c:pt>
                <c:pt idx="5">
                  <c:v>2313</c:v>
                </c:pt>
                <c:pt idx="6">
                  <c:v>2710</c:v>
                </c:pt>
                <c:pt idx="7">
                  <c:v>3043</c:v>
                </c:pt>
                <c:pt idx="8">
                  <c:v>3301</c:v>
                </c:pt>
                <c:pt idx="9">
                  <c:v>3705</c:v>
                </c:pt>
                <c:pt idx="10">
                  <c:v>4135</c:v>
                </c:pt>
                <c:pt idx="11">
                  <c:v>4247</c:v>
                </c:pt>
                <c:pt idx="12">
                  <c:v>4434</c:v>
                </c:pt>
                <c:pt idx="13">
                  <c:v>4635</c:v>
                </c:pt>
                <c:pt idx="14">
                  <c:v>4964</c:v>
                </c:pt>
                <c:pt idx="15">
                  <c:v>5349</c:v>
                </c:pt>
                <c:pt idx="16">
                  <c:v>5825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85B8-4351-8F31-8873C4540B68}"/>
            </c:ext>
          </c:extLst>
        </c:ser>
        <c:ser>
          <c:idx val="1"/>
          <c:order val="1"/>
          <c:tx>
            <c:strRef>
              <c:f>承認規約数!$A$3</c:f>
              <c:strCache>
                <c:ptCount val="1"/>
                <c:pt idx="0">
                  <c:v>前年比増加数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-1.9351717464925189E-3"/>
                  <c:y val="2.6455026455026356E-2"/>
                </c:manualLayout>
              </c:layout>
              <c:tx>
                <c:rich>
                  <a:bodyPr/>
                  <a:lstStyle/>
                  <a:p>
                    <a:fld id="{7FDE55FE-9CCF-493B-AC6F-F731A58F5DC5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1-85B8-4351-8F31-8873C4540B68}"/>
                </c:ext>
              </c:extLst>
            </c:dLbl>
            <c:dLbl>
              <c:idx val="2"/>
              <c:layout>
                <c:manualLayout>
                  <c:x val="0"/>
                  <c:y val="3.7037037037037035E-2"/>
                </c:manualLayout>
              </c:layout>
              <c:tx>
                <c:rich>
                  <a:bodyPr/>
                  <a:lstStyle/>
                  <a:p>
                    <a:fld id="{35DA6164-ED70-4872-A8DF-8C5DEB110760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2-85B8-4351-8F31-8873C4540B68}"/>
                </c:ext>
              </c:extLst>
            </c:dLbl>
            <c:dLbl>
              <c:idx val="3"/>
              <c:layout>
                <c:manualLayout>
                  <c:x val="-3.5477738843829297E-17"/>
                  <c:y val="5.2910052910052907E-2"/>
                </c:manualLayout>
              </c:layout>
              <c:tx>
                <c:rich>
                  <a:bodyPr/>
                  <a:lstStyle/>
                  <a:p>
                    <a:fld id="{82F8EB14-1E52-465E-979E-88C1A0A223BA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3-85B8-4351-8F31-8873C4540B68}"/>
                </c:ext>
              </c:extLst>
            </c:dLbl>
            <c:dLbl>
              <c:idx val="4"/>
              <c:layout>
                <c:manualLayout>
                  <c:x val="0"/>
                  <c:y val="4.2328042328042326E-2"/>
                </c:manualLayout>
              </c:layout>
              <c:tx>
                <c:rich>
                  <a:bodyPr/>
                  <a:lstStyle/>
                  <a:p>
                    <a:fld id="{1AF2D5F4-6F8F-49A3-BC70-DA84882EFF42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4-85B8-4351-8F31-8873C4540B68}"/>
                </c:ext>
              </c:extLst>
            </c:dLbl>
            <c:dLbl>
              <c:idx val="5"/>
              <c:layout>
                <c:manualLayout>
                  <c:x val="0"/>
                  <c:y val="4.4973544973544874E-2"/>
                </c:manualLayout>
              </c:layout>
              <c:tx>
                <c:rich>
                  <a:bodyPr/>
                  <a:lstStyle/>
                  <a:p>
                    <a:fld id="{8015F20C-7A7E-48A8-8933-89CAA30E23BA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5-85B8-4351-8F31-8873C4540B68}"/>
                </c:ext>
              </c:extLst>
            </c:dLbl>
            <c:dLbl>
              <c:idx val="6"/>
              <c:layout>
                <c:manualLayout>
                  <c:x val="1.9351717464925011E-3"/>
                  <c:y val="3.1746031746031744E-2"/>
                </c:manualLayout>
              </c:layout>
              <c:tx>
                <c:rich>
                  <a:bodyPr/>
                  <a:lstStyle/>
                  <a:p>
                    <a:fld id="{9DCDD394-909A-4470-9613-E49CD9F8D577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6-85B8-4351-8F31-8873C4540B68}"/>
                </c:ext>
              </c:extLst>
            </c:dLbl>
            <c:dLbl>
              <c:idx val="7"/>
              <c:layout>
                <c:manualLayout>
                  <c:x val="3.8703434929850023E-3"/>
                  <c:y val="1.5873015873015872E-2"/>
                </c:manualLayout>
              </c:layout>
              <c:tx>
                <c:rich>
                  <a:bodyPr/>
                  <a:lstStyle/>
                  <a:p>
                    <a:fld id="{88E9C1EB-F454-4CD5-99E9-FA508D6E8414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7-85B8-4351-8F31-8873C4540B68}"/>
                </c:ext>
              </c:extLst>
            </c:dLbl>
            <c:dLbl>
              <c:idx val="8"/>
              <c:layout>
                <c:manualLayout>
                  <c:x val="0"/>
                  <c:y val="-5.2910052910052907E-3"/>
                </c:manualLayout>
              </c:layout>
              <c:tx>
                <c:rich>
                  <a:bodyPr/>
                  <a:lstStyle/>
                  <a:p>
                    <a:fld id="{71268D04-C58B-4802-9DC8-B96BE49781EF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8-85B8-4351-8F31-8873C4540B68}"/>
                </c:ext>
              </c:extLst>
            </c:dLbl>
            <c:dLbl>
              <c:idx val="9"/>
              <c:layout>
                <c:manualLayout>
                  <c:x val="-7.0955477687658595E-17"/>
                  <c:y val="2.6455026455025972E-3"/>
                </c:manualLayout>
              </c:layout>
              <c:tx>
                <c:rich>
                  <a:bodyPr/>
                  <a:lstStyle/>
                  <a:p>
                    <a:fld id="{FBC01C11-B552-469C-B813-E3AEC184B253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9-85B8-4351-8F31-8873C4540B68}"/>
                </c:ext>
              </c:extLst>
            </c:dLbl>
            <c:dLbl>
              <c:idx val="10"/>
              <c:layout>
                <c:manualLayout>
                  <c:x val="1.9351717464924302E-3"/>
                  <c:y val="2.6455026455026454E-3"/>
                </c:manualLayout>
              </c:layout>
              <c:tx>
                <c:rich>
                  <a:bodyPr/>
                  <a:lstStyle/>
                  <a:p>
                    <a:fld id="{63BA72B3-5A73-49E9-8AB4-B82963B738C7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A-85B8-4351-8F31-8873C4540B68}"/>
                </c:ext>
              </c:extLst>
            </c:dLbl>
            <c:dLbl>
              <c:idx val="11"/>
              <c:layout>
                <c:manualLayout>
                  <c:x val="1.9351717464925011E-3"/>
                  <c:y val="6.8783068783068835E-2"/>
                </c:manualLayout>
              </c:layout>
              <c:tx>
                <c:rich>
                  <a:bodyPr/>
                  <a:lstStyle/>
                  <a:p>
                    <a:fld id="{1476E6CB-0151-49A9-9FF8-CC520D5809FA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B-85B8-4351-8F31-8873C4540B68}"/>
                </c:ext>
              </c:extLst>
            </c:dLbl>
            <c:dLbl>
              <c:idx val="12"/>
              <c:layout>
                <c:manualLayout>
                  <c:x val="-5.8055152394775036E-3"/>
                  <c:y val="3.439153439153439E-2"/>
                </c:manualLayout>
              </c:layout>
              <c:tx>
                <c:rich>
                  <a:bodyPr/>
                  <a:lstStyle/>
                  <a:p>
                    <a:fld id="{1D20CBE1-6E4C-4D2D-910C-C4C380DC8DE8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C-85B8-4351-8F31-8873C4540B68}"/>
                </c:ext>
              </c:extLst>
            </c:dLbl>
            <c:dLbl>
              <c:idx val="13"/>
              <c:layout>
                <c:manualLayout>
                  <c:x val="0"/>
                  <c:y val="5.2910052910052907E-3"/>
                </c:manualLayout>
              </c:layout>
              <c:tx>
                <c:rich>
                  <a:bodyPr/>
                  <a:lstStyle/>
                  <a:p>
                    <a:fld id="{D70E98C4-86CF-4D31-AC49-16633B6BEDE9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D-85B8-4351-8F31-8873C4540B68}"/>
                </c:ext>
              </c:extLst>
            </c:dLbl>
            <c:dLbl>
              <c:idx val="14"/>
              <c:tx>
                <c:rich>
                  <a:bodyPr/>
                  <a:lstStyle/>
                  <a:p>
                    <a:fld id="{EB896EAE-F387-43E5-AD10-D10D35BC8DD5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E-85B8-4351-8F31-8873C4540B68}"/>
                </c:ext>
              </c:extLst>
            </c:dLbl>
            <c:dLbl>
              <c:idx val="15"/>
              <c:layout>
                <c:manualLayout>
                  <c:x val="5.8055152394775036E-3"/>
                  <c:y val="-2.425016077718094E-17"/>
                </c:manualLayout>
              </c:layout>
              <c:tx>
                <c:rich>
                  <a:bodyPr/>
                  <a:lstStyle/>
                  <a:p>
                    <a:fld id="{D6890D33-45A8-44D4-BF46-17963F6E3631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F-85B8-4351-8F31-8873C4540B68}"/>
                </c:ext>
              </c:extLst>
            </c:dLbl>
            <c:dLbl>
              <c:idx val="16"/>
              <c:layout>
                <c:manualLayout>
                  <c:x val="0"/>
                  <c:y val="5.2910052910052907E-3"/>
                </c:manualLayout>
              </c:layout>
              <c:tx>
                <c:rich>
                  <a:bodyPr/>
                  <a:lstStyle/>
                  <a:p>
                    <a:fld id="{5C289831-4C87-4F87-B539-1A3EB217610D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20-85B8-4351-8F31-8873C4540B6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承認規約数!$B$3:$R$3</c:f>
              <c:numCache>
                <c:formatCode>0_ "件"</c:formatCode>
                <c:ptCount val="17"/>
                <c:pt idx="1">
                  <c:v>291</c:v>
                </c:pt>
                <c:pt idx="2">
                  <c:v>484</c:v>
                </c:pt>
                <c:pt idx="3">
                  <c:v>557</c:v>
                </c:pt>
                <c:pt idx="4">
                  <c:v>464</c:v>
                </c:pt>
                <c:pt idx="5">
                  <c:v>447</c:v>
                </c:pt>
                <c:pt idx="6">
                  <c:v>397</c:v>
                </c:pt>
                <c:pt idx="7">
                  <c:v>333</c:v>
                </c:pt>
                <c:pt idx="8">
                  <c:v>258</c:v>
                </c:pt>
                <c:pt idx="9">
                  <c:v>404</c:v>
                </c:pt>
                <c:pt idx="10">
                  <c:v>430</c:v>
                </c:pt>
                <c:pt idx="11">
                  <c:v>112</c:v>
                </c:pt>
                <c:pt idx="12">
                  <c:v>187</c:v>
                </c:pt>
                <c:pt idx="13">
                  <c:v>201</c:v>
                </c:pt>
                <c:pt idx="14">
                  <c:v>329</c:v>
                </c:pt>
                <c:pt idx="15">
                  <c:v>385</c:v>
                </c:pt>
                <c:pt idx="16">
                  <c:v>476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1-85B8-4351-8F31-8873C4540B6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100"/>
        <c:axId val="426841312"/>
        <c:axId val="426845904"/>
      </c:barChart>
      <c:catAx>
        <c:axId val="4268413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26845904"/>
        <c:crosses val="autoZero"/>
        <c:auto val="1"/>
        <c:lblAlgn val="ctr"/>
        <c:lblOffset val="100"/>
        <c:noMultiLvlLbl val="0"/>
      </c:catAx>
      <c:valAx>
        <c:axId val="4268459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_ &quot;件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268413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ja-JP" sz="2400" dirty="0"/>
              <a:t>29</a:t>
            </a:r>
            <a:r>
              <a:rPr lang="ja-JP" altLang="en-US" sz="2400" dirty="0"/>
              <a:t>年度</a:t>
            </a:r>
            <a:r>
              <a:rPr lang="en-US" altLang="ja-JP" sz="2400" dirty="0"/>
              <a:t>-30</a:t>
            </a:r>
            <a:r>
              <a:rPr lang="ja-JP" altLang="en-US" sz="2400" dirty="0"/>
              <a:t>年度　個人加入者数の推移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v>第1号</c:v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個人型月次!$B$1:$O$1</c:f>
              <c:strCache>
                <c:ptCount val="14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  <c:pt idx="12">
                  <c:v>4月</c:v>
                </c:pt>
                <c:pt idx="13">
                  <c:v>5月</c:v>
                </c:pt>
              </c:strCache>
            </c:strRef>
          </c:cat>
          <c:val>
            <c:numRef>
              <c:f>個人型月次!$B$3:$O$3</c:f>
              <c:numCache>
                <c:formatCode>#,##0_);[Red]\(#,##0\)</c:formatCode>
                <c:ptCount val="14"/>
                <c:pt idx="0">
                  <c:v>80076</c:v>
                </c:pt>
                <c:pt idx="1">
                  <c:v>85357</c:v>
                </c:pt>
                <c:pt idx="2">
                  <c:v>88530</c:v>
                </c:pt>
                <c:pt idx="3">
                  <c:v>92378</c:v>
                </c:pt>
                <c:pt idx="4">
                  <c:v>96015</c:v>
                </c:pt>
                <c:pt idx="5">
                  <c:v>99560</c:v>
                </c:pt>
                <c:pt idx="6">
                  <c:v>103206</c:v>
                </c:pt>
                <c:pt idx="7">
                  <c:v>107307</c:v>
                </c:pt>
                <c:pt idx="8">
                  <c:v>110500</c:v>
                </c:pt>
                <c:pt idx="9">
                  <c:v>113649</c:v>
                </c:pt>
                <c:pt idx="10">
                  <c:v>117080</c:v>
                </c:pt>
                <c:pt idx="11">
                  <c:v>119814</c:v>
                </c:pt>
                <c:pt idx="12">
                  <c:v>123434</c:v>
                </c:pt>
                <c:pt idx="13">
                  <c:v>125308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143-4A7D-B66C-AAB56A266887}"/>
            </c:ext>
          </c:extLst>
        </c:ser>
        <c:ser>
          <c:idx val="1"/>
          <c:order val="1"/>
          <c:tx>
            <c:v>第2号</c:v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個人型月次!$B$1:$O$1</c:f>
              <c:strCache>
                <c:ptCount val="14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  <c:pt idx="12">
                  <c:v>4月</c:v>
                </c:pt>
                <c:pt idx="13">
                  <c:v>5月</c:v>
                </c:pt>
              </c:strCache>
            </c:strRef>
          </c:cat>
          <c:val>
            <c:numRef>
              <c:f>個人型月次!$B$5:$O$5</c:f>
              <c:numCache>
                <c:formatCode>#,##0_);[Red]\(#,##0\)</c:formatCode>
                <c:ptCount val="14"/>
                <c:pt idx="0">
                  <c:v>360972</c:v>
                </c:pt>
                <c:pt idx="1">
                  <c:v>413459</c:v>
                </c:pt>
                <c:pt idx="2">
                  <c:v>438779</c:v>
                </c:pt>
                <c:pt idx="3">
                  <c:v>468177</c:v>
                </c:pt>
                <c:pt idx="4">
                  <c:v>499302</c:v>
                </c:pt>
                <c:pt idx="5">
                  <c:v>532073</c:v>
                </c:pt>
                <c:pt idx="6">
                  <c:v>560565</c:v>
                </c:pt>
                <c:pt idx="7">
                  <c:v>591792</c:v>
                </c:pt>
                <c:pt idx="8">
                  <c:v>614148</c:v>
                </c:pt>
                <c:pt idx="9">
                  <c:v>644174</c:v>
                </c:pt>
                <c:pt idx="10">
                  <c:v>677148</c:v>
                </c:pt>
                <c:pt idx="11">
                  <c:v>707278</c:v>
                </c:pt>
                <c:pt idx="12">
                  <c:v>738332</c:v>
                </c:pt>
                <c:pt idx="13">
                  <c:v>756590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143-4A7D-B66C-AAB56A266887}"/>
            </c:ext>
          </c:extLst>
        </c:ser>
        <c:ser>
          <c:idx val="2"/>
          <c:order val="2"/>
          <c:tx>
            <c:v>第3号</c:v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10"/>
              <c:layout>
                <c:manualLayout>
                  <c:x val="0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143-4A7D-B66C-AAB56A26688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個人型月次!$B$1:$O$1</c:f>
              <c:strCache>
                <c:ptCount val="14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  <c:pt idx="12">
                  <c:v>4月</c:v>
                </c:pt>
                <c:pt idx="13">
                  <c:v>5月</c:v>
                </c:pt>
              </c:strCache>
            </c:strRef>
          </c:cat>
          <c:val>
            <c:numRef>
              <c:f>個人型月次!$B$7:$O$7</c:f>
              <c:numCache>
                <c:formatCode>#,##0_);[Red]\(#,##0\)</c:formatCode>
                <c:ptCount val="14"/>
                <c:pt idx="0">
                  <c:v>8184</c:v>
                </c:pt>
                <c:pt idx="1">
                  <c:v>10334</c:v>
                </c:pt>
                <c:pt idx="2">
                  <c:v>11445</c:v>
                </c:pt>
                <c:pt idx="3">
                  <c:v>12714</c:v>
                </c:pt>
                <c:pt idx="4">
                  <c:v>14018</c:v>
                </c:pt>
                <c:pt idx="5">
                  <c:v>15200</c:v>
                </c:pt>
                <c:pt idx="6">
                  <c:v>16483</c:v>
                </c:pt>
                <c:pt idx="7">
                  <c:v>17909</c:v>
                </c:pt>
                <c:pt idx="8">
                  <c:v>19021</c:v>
                </c:pt>
                <c:pt idx="9">
                  <c:v>20237</c:v>
                </c:pt>
                <c:pt idx="10">
                  <c:v>21599</c:v>
                </c:pt>
                <c:pt idx="11">
                  <c:v>23082</c:v>
                </c:pt>
                <c:pt idx="12">
                  <c:v>24676</c:v>
                </c:pt>
                <c:pt idx="13">
                  <c:v>25737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143-4A7D-B66C-AAB56A266887}"/>
            </c:ext>
          </c:extLst>
        </c:ser>
        <c:ser>
          <c:idx val="3"/>
          <c:order val="3"/>
          <c:spPr>
            <a:noFill/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5.1075268817204304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143-4A7D-B66C-AAB56A266887}"/>
                </c:ext>
              </c:extLst>
            </c:dLbl>
            <c:dLbl>
              <c:idx val="1"/>
              <c:layout>
                <c:manualLayout>
                  <c:x val="0"/>
                  <c:y val="6.451612903225796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143-4A7D-B66C-AAB56A266887}"/>
                </c:ext>
              </c:extLst>
            </c:dLbl>
            <c:dLbl>
              <c:idx val="2"/>
              <c:layout>
                <c:manualLayout>
                  <c:x val="-1.6856300042140751E-3"/>
                  <c:y val="7.2580645161290328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143-4A7D-B66C-AAB56A266887}"/>
                </c:ext>
              </c:extLst>
            </c:dLbl>
            <c:dLbl>
              <c:idx val="3"/>
              <c:layout>
                <c:manualLayout>
                  <c:x val="0"/>
                  <c:y val="6.989247311827946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143-4A7D-B66C-AAB56A266887}"/>
                </c:ext>
              </c:extLst>
            </c:dLbl>
            <c:dLbl>
              <c:idx val="4"/>
              <c:layout>
                <c:manualLayout>
                  <c:x val="0"/>
                  <c:y val="8.0645161290322578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143-4A7D-B66C-AAB56A266887}"/>
                </c:ext>
              </c:extLst>
            </c:dLbl>
            <c:dLbl>
              <c:idx val="5"/>
              <c:layout>
                <c:manualLayout>
                  <c:x val="-6.1805719502903633E-17"/>
                  <c:y val="8.870967741935484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143-4A7D-B66C-AAB56A266887}"/>
                </c:ext>
              </c:extLst>
            </c:dLbl>
            <c:dLbl>
              <c:idx val="6"/>
              <c:layout>
                <c:manualLayout>
                  <c:x val="0"/>
                  <c:y val="9.946236559139774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E143-4A7D-B66C-AAB56A266887}"/>
                </c:ext>
              </c:extLst>
            </c:dLbl>
            <c:dLbl>
              <c:idx val="7"/>
              <c:layout>
                <c:manualLayout>
                  <c:x val="0"/>
                  <c:y val="0.1102150537634408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E143-4A7D-B66C-AAB56A266887}"/>
                </c:ext>
              </c:extLst>
            </c:dLbl>
            <c:dLbl>
              <c:idx val="8"/>
              <c:layout>
                <c:manualLayout>
                  <c:x val="0"/>
                  <c:y val="0.11290322580645161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E143-4A7D-B66C-AAB56A266887}"/>
                </c:ext>
              </c:extLst>
            </c:dLbl>
            <c:dLbl>
              <c:idx val="9"/>
              <c:layout>
                <c:manualLayout>
                  <c:x val="-1.2361143900580727E-16"/>
                  <c:y val="0.1182795698924731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E143-4A7D-B66C-AAB56A266887}"/>
                </c:ext>
              </c:extLst>
            </c:dLbl>
            <c:dLbl>
              <c:idx val="10"/>
              <c:layout>
                <c:manualLayout>
                  <c:x val="0"/>
                  <c:y val="0.1155913978494623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E143-4A7D-B66C-AAB56A266887}"/>
                </c:ext>
              </c:extLst>
            </c:dLbl>
            <c:dLbl>
              <c:idx val="11"/>
              <c:layout>
                <c:manualLayout>
                  <c:x val="-3.3712600084282738E-3"/>
                  <c:y val="0.1048387096774193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E143-4A7D-B66C-AAB56A266887}"/>
                </c:ext>
              </c:extLst>
            </c:dLbl>
            <c:dLbl>
              <c:idx val="12"/>
              <c:layout>
                <c:manualLayout>
                  <c:x val="-1.2361143900580727E-16"/>
                  <c:y val="0.1048387096774193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E143-4A7D-B66C-AAB56A266887}"/>
                </c:ext>
              </c:extLst>
            </c:dLbl>
            <c:dLbl>
              <c:idx val="13"/>
              <c:layout>
                <c:manualLayout>
                  <c:x val="0"/>
                  <c:y val="9.6774193548387094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E143-4A7D-B66C-AAB56A26688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個人型月次!$B$1:$O$1</c:f>
              <c:strCache>
                <c:ptCount val="14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  <c:pt idx="12">
                  <c:v>4月</c:v>
                </c:pt>
                <c:pt idx="13">
                  <c:v>5月</c:v>
                </c:pt>
              </c:strCache>
            </c:strRef>
          </c:cat>
          <c:val>
            <c:numRef>
              <c:f>個人型月次!$B$9:$O$9</c:f>
              <c:numCache>
                <c:formatCode>#,##0_);[Red]\(#,##0\)</c:formatCode>
                <c:ptCount val="14"/>
                <c:pt idx="0">
                  <c:v>449232</c:v>
                </c:pt>
                <c:pt idx="1">
                  <c:v>509150</c:v>
                </c:pt>
                <c:pt idx="2">
                  <c:v>538754</c:v>
                </c:pt>
                <c:pt idx="3">
                  <c:v>573269</c:v>
                </c:pt>
                <c:pt idx="4">
                  <c:v>609335</c:v>
                </c:pt>
                <c:pt idx="5">
                  <c:v>646833</c:v>
                </c:pt>
                <c:pt idx="6">
                  <c:v>680254</c:v>
                </c:pt>
                <c:pt idx="7">
                  <c:v>717008</c:v>
                </c:pt>
                <c:pt idx="8">
                  <c:v>743669</c:v>
                </c:pt>
                <c:pt idx="9">
                  <c:v>778060</c:v>
                </c:pt>
                <c:pt idx="10">
                  <c:v>815827</c:v>
                </c:pt>
                <c:pt idx="11">
                  <c:v>850174</c:v>
                </c:pt>
                <c:pt idx="12">
                  <c:v>886442</c:v>
                </c:pt>
                <c:pt idx="13">
                  <c:v>907635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E143-4A7D-B66C-AAB56A266887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464062360"/>
        <c:axId val="464067608"/>
      </c:barChart>
      <c:catAx>
        <c:axId val="4640623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64067608"/>
        <c:crosses val="autoZero"/>
        <c:auto val="1"/>
        <c:lblAlgn val="ctr"/>
        <c:lblOffset val="100"/>
        <c:noMultiLvlLbl val="0"/>
      </c:catAx>
      <c:valAx>
        <c:axId val="464067608"/>
        <c:scaling>
          <c:orientation val="minMax"/>
          <c:max val="15000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);[Red]\(#,##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640623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3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2000" b="0" i="0" baseline="0">
                <a:effectLst/>
              </a:rPr>
              <a:t>平成</a:t>
            </a:r>
            <a:r>
              <a:rPr lang="en-US" altLang="ja-JP" sz="2000" b="0" i="0" baseline="0">
                <a:effectLst/>
              </a:rPr>
              <a:t>30</a:t>
            </a:r>
            <a:r>
              <a:rPr lang="ja-JP" altLang="ja-JP" sz="2000" b="0" i="0" baseline="0">
                <a:effectLst/>
              </a:rPr>
              <a:t>年度</a:t>
            </a:r>
            <a:r>
              <a:rPr lang="ja-JP" altLang="en-US" sz="2000" b="0" i="0" baseline="0">
                <a:effectLst/>
              </a:rPr>
              <a:t>・</a:t>
            </a:r>
            <a:r>
              <a:rPr lang="en-US" altLang="ja-JP" sz="2000" b="0" i="0" baseline="0">
                <a:effectLst/>
              </a:rPr>
              <a:t>iDeCo</a:t>
            </a:r>
            <a:r>
              <a:rPr lang="ja-JP" altLang="en-US" sz="2000" b="0" i="0" baseline="0">
                <a:effectLst/>
              </a:rPr>
              <a:t>加入</a:t>
            </a:r>
            <a:r>
              <a:rPr lang="ja-JP" altLang="ja-JP" sz="2000" b="0" i="0" baseline="0">
                <a:effectLst/>
              </a:rPr>
              <a:t>者数の推移</a:t>
            </a:r>
            <a:endParaRPr lang="ja-JP" altLang="ja-JP" sz="2000">
              <a:effectLst/>
            </a:endParaRPr>
          </a:p>
        </c:rich>
      </c:tx>
      <c:layout>
        <c:manualLayout>
          <c:xMode val="edge"/>
          <c:yMode val="edge"/>
          <c:x val="0.27994172154678032"/>
          <c:y val="2.798600479398058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8.8093058014423312E-2"/>
          <c:y val="0.16536077999816542"/>
          <c:w val="0.89169216394821671"/>
          <c:h val="0.65541801135968525"/>
        </c:manualLayout>
      </c:layout>
      <c:barChart>
        <c:barDir val="col"/>
        <c:grouping val="stacked"/>
        <c:varyColors val="0"/>
        <c:ser>
          <c:idx val="1"/>
          <c:order val="1"/>
          <c:tx>
            <c:v>第1号</c:v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3.436425186994168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6E8-4ABE-B365-7F9D7193959A}"/>
                </c:ext>
              </c:extLst>
            </c:dLbl>
            <c:dLbl>
              <c:idx val="1"/>
              <c:layout>
                <c:manualLayout>
                  <c:x val="1.6845648364466612E-3"/>
                  <c:y val="-3.4364251869942941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6E8-4ABE-B365-7F9D7193959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個人型月次!$N$1:$Y$1</c:f>
              <c:strCache>
                <c:ptCount val="12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</c:strCache>
            </c:strRef>
          </c:cat>
          <c:val>
            <c:numRef>
              <c:f>個人型月次!$N$3:$Y$3</c:f>
              <c:numCache>
                <c:formatCode>#,##0_);[Red]\(#,##0\)</c:formatCode>
                <c:ptCount val="12"/>
                <c:pt idx="0">
                  <c:v>123434</c:v>
                </c:pt>
                <c:pt idx="1">
                  <c:v>125308</c:v>
                </c:pt>
                <c:pt idx="2">
                  <c:v>127855</c:v>
                </c:pt>
                <c:pt idx="3">
                  <c:v>130123</c:v>
                </c:pt>
                <c:pt idx="4">
                  <c:v>132317</c:v>
                </c:pt>
                <c:pt idx="5">
                  <c:v>134559</c:v>
                </c:pt>
                <c:pt idx="6">
                  <c:v>136924</c:v>
                </c:pt>
                <c:pt idx="7">
                  <c:v>138996</c:v>
                </c:pt>
                <c:pt idx="8">
                  <c:v>141106</c:v>
                </c:pt>
                <c:pt idx="9">
                  <c:v>142304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6E8-4ABE-B365-7F9D7193959A}"/>
            </c:ext>
          </c:extLst>
        </c:ser>
        <c:ser>
          <c:idx val="3"/>
          <c:order val="3"/>
          <c:tx>
            <c:v>第2号</c:v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個人型月次!$N$1:$Y$1</c:f>
              <c:strCache>
                <c:ptCount val="12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</c:strCache>
            </c:strRef>
          </c:cat>
          <c:val>
            <c:numRef>
              <c:f>個人型月次!$N$5:$Y$5</c:f>
              <c:numCache>
                <c:formatCode>#,##0_);[Red]\(#,##0\)</c:formatCode>
                <c:ptCount val="12"/>
                <c:pt idx="0">
                  <c:v>738332</c:v>
                </c:pt>
                <c:pt idx="1">
                  <c:v>756590</c:v>
                </c:pt>
                <c:pt idx="2">
                  <c:v>781766</c:v>
                </c:pt>
                <c:pt idx="3">
                  <c:v>807643</c:v>
                </c:pt>
                <c:pt idx="4">
                  <c:v>835449</c:v>
                </c:pt>
                <c:pt idx="5">
                  <c:v>859362</c:v>
                </c:pt>
                <c:pt idx="6">
                  <c:v>882618</c:v>
                </c:pt>
                <c:pt idx="7">
                  <c:v>903192</c:v>
                </c:pt>
                <c:pt idx="8">
                  <c:v>930664</c:v>
                </c:pt>
                <c:pt idx="9">
                  <c:v>952778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6E8-4ABE-B365-7F9D7193959A}"/>
            </c:ext>
          </c:extLst>
        </c:ser>
        <c:ser>
          <c:idx val="5"/>
          <c:order val="5"/>
          <c:tx>
            <c:v>第3号</c:v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0"/>
                  <c:y val="3.4364251869942941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6E8-4ABE-B365-7F9D7193959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個人型月次!$N$1:$Y$1</c:f>
              <c:strCache>
                <c:ptCount val="12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</c:strCache>
            </c:strRef>
          </c:cat>
          <c:val>
            <c:numRef>
              <c:f>個人型月次!$N$7:$Y$7</c:f>
              <c:numCache>
                <c:formatCode>#,##0_);[Red]\(#,##0\)</c:formatCode>
                <c:ptCount val="12"/>
                <c:pt idx="0">
                  <c:v>24676</c:v>
                </c:pt>
                <c:pt idx="1">
                  <c:v>25737</c:v>
                </c:pt>
                <c:pt idx="2">
                  <c:v>26982</c:v>
                </c:pt>
                <c:pt idx="3">
                  <c:v>28151</c:v>
                </c:pt>
                <c:pt idx="4">
                  <c:v>29190</c:v>
                </c:pt>
                <c:pt idx="5">
                  <c:v>30288</c:v>
                </c:pt>
                <c:pt idx="6">
                  <c:v>31499</c:v>
                </c:pt>
                <c:pt idx="7">
                  <c:v>32561</c:v>
                </c:pt>
                <c:pt idx="8">
                  <c:v>33591</c:v>
                </c:pt>
                <c:pt idx="9">
                  <c:v>34416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6E8-4ABE-B365-7F9D7193959A}"/>
            </c:ext>
          </c:extLst>
        </c:ser>
        <c:ser>
          <c:idx val="7"/>
          <c:order val="7"/>
          <c:tx>
            <c:strRef>
              <c:f>個人型月次!$A$9</c:f>
              <c:strCache>
                <c:ptCount val="1"/>
                <c:pt idx="0">
                  <c:v>加入者計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noFill/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46E8-4ABE-B365-7F9D7193959A}"/>
              </c:ext>
            </c:extLst>
          </c:dPt>
          <c:dPt>
            <c:idx val="1"/>
            <c:invertIfNegative val="0"/>
            <c:bubble3D val="0"/>
            <c:spPr>
              <a:noFill/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46E8-4ABE-B365-7F9D7193959A}"/>
              </c:ext>
            </c:extLst>
          </c:dPt>
          <c:dPt>
            <c:idx val="2"/>
            <c:invertIfNegative val="0"/>
            <c:bubble3D val="0"/>
            <c:spPr>
              <a:noFill/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46E8-4ABE-B365-7F9D7193959A}"/>
              </c:ext>
            </c:extLst>
          </c:dPt>
          <c:dPt>
            <c:idx val="3"/>
            <c:invertIfNegative val="0"/>
            <c:bubble3D val="0"/>
            <c:spPr>
              <a:noFill/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46E8-4ABE-B365-7F9D7193959A}"/>
              </c:ext>
            </c:extLst>
          </c:dPt>
          <c:dPt>
            <c:idx val="4"/>
            <c:invertIfNegative val="0"/>
            <c:bubble3D val="0"/>
            <c:spPr>
              <a:noFill/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46E8-4ABE-B365-7F9D7193959A}"/>
              </c:ext>
            </c:extLst>
          </c:dPt>
          <c:dPt>
            <c:idx val="5"/>
            <c:invertIfNegative val="0"/>
            <c:bubble3D val="0"/>
            <c:spPr>
              <a:noFill/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46E8-4ABE-B365-7F9D7193959A}"/>
              </c:ext>
            </c:extLst>
          </c:dPt>
          <c:dLbls>
            <c:dLbl>
              <c:idx val="0"/>
              <c:layout>
                <c:manualLayout>
                  <c:x val="-1.6845648364466612E-3"/>
                  <c:y val="8.2474204487863065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6E8-4ABE-B365-7F9D7193959A}"/>
                </c:ext>
              </c:extLst>
            </c:dLbl>
            <c:dLbl>
              <c:idx val="1"/>
              <c:layout>
                <c:manualLayout>
                  <c:x val="1.6845648364466612E-3"/>
                  <c:y val="8.9347054861851655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6E8-4ABE-B365-7F9D7193959A}"/>
                </c:ext>
              </c:extLst>
            </c:dLbl>
            <c:dLbl>
              <c:idx val="2"/>
              <c:layout>
                <c:manualLayout>
                  <c:x val="-3.0883331901303285E-17"/>
                  <c:y val="9.278348004884594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46E8-4ABE-B365-7F9D7193959A}"/>
                </c:ext>
              </c:extLst>
            </c:dLbl>
            <c:dLbl>
              <c:idx val="3"/>
              <c:layout>
                <c:manualLayout>
                  <c:x val="0"/>
                  <c:y val="7.903777930086883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46E8-4ABE-B365-7F9D7193959A}"/>
                </c:ext>
              </c:extLst>
            </c:dLbl>
            <c:dLbl>
              <c:idx val="4"/>
              <c:layout>
                <c:manualLayout>
                  <c:x val="0"/>
                  <c:y val="6.185565336589723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46E8-4ABE-B365-7F9D7193959A}"/>
                </c:ext>
              </c:extLst>
            </c:dLbl>
            <c:dLbl>
              <c:idx val="5"/>
              <c:layout>
                <c:manualLayout>
                  <c:x val="-6.176666380260657E-17"/>
                  <c:y val="4.12371022439314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46E8-4ABE-B365-7F9D7193959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個人型月次!$N$1:$Y$1</c:f>
              <c:strCache>
                <c:ptCount val="12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</c:strCache>
            </c:strRef>
          </c:cat>
          <c:val>
            <c:numRef>
              <c:f>個人型月次!$N$9:$Y$9</c:f>
              <c:numCache>
                <c:formatCode>#,##0_);[Red]\(#,##0\)</c:formatCode>
                <c:ptCount val="12"/>
                <c:pt idx="0">
                  <c:v>886442</c:v>
                </c:pt>
                <c:pt idx="1">
                  <c:v>907635</c:v>
                </c:pt>
                <c:pt idx="2">
                  <c:v>936603</c:v>
                </c:pt>
                <c:pt idx="3">
                  <c:v>965917</c:v>
                </c:pt>
                <c:pt idx="4">
                  <c:v>996956</c:v>
                </c:pt>
                <c:pt idx="5">
                  <c:v>1024209</c:v>
                </c:pt>
                <c:pt idx="6">
                  <c:v>1051041</c:v>
                </c:pt>
                <c:pt idx="7">
                  <c:v>1074749</c:v>
                </c:pt>
                <c:pt idx="8">
                  <c:v>1105361</c:v>
                </c:pt>
                <c:pt idx="9">
                  <c:v>1129498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46E8-4ABE-B365-7F9D7193959A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395163168"/>
        <c:axId val="395164152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個人型月次!$A$2</c15:sqref>
                        </c15:formulaRef>
                      </c:ext>
                    </c:extLst>
                    <c:strCache>
                      <c:ptCount val="1"/>
                      <c:pt idx="0">
                        <c:v>第1号新規加入者数</c:v>
                      </c:pt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ja-JP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個人型月次!$N$1:$Y$1</c15:sqref>
                        </c15:formulaRef>
                      </c:ext>
                    </c:extLst>
                    <c:strCache>
                      <c:ptCount val="12"/>
                      <c:pt idx="0">
                        <c:v>4月</c:v>
                      </c:pt>
                      <c:pt idx="1">
                        <c:v>5月</c:v>
                      </c:pt>
                      <c:pt idx="2">
                        <c:v>6月</c:v>
                      </c:pt>
                      <c:pt idx="3">
                        <c:v>7月</c:v>
                      </c:pt>
                      <c:pt idx="4">
                        <c:v>8月</c:v>
                      </c:pt>
                      <c:pt idx="5">
                        <c:v>9月</c:v>
                      </c:pt>
                      <c:pt idx="6">
                        <c:v>10月</c:v>
                      </c:pt>
                      <c:pt idx="7">
                        <c:v>11月</c:v>
                      </c:pt>
                      <c:pt idx="8">
                        <c:v>12月</c:v>
                      </c:pt>
                      <c:pt idx="9">
                        <c:v>1月</c:v>
                      </c:pt>
                      <c:pt idx="10">
                        <c:v>2月</c:v>
                      </c:pt>
                      <c:pt idx="11">
                        <c:v>3月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個人型月次!$N$2:$Y$2</c15:sqref>
                        </c15:formulaRef>
                      </c:ext>
                    </c:extLst>
                    <c:numCache>
                      <c:formatCode>#,##0_);[Red]\(#,##0\)</c:formatCode>
                      <c:ptCount val="12"/>
                      <c:pt idx="0">
                        <c:v>4643</c:v>
                      </c:pt>
                      <c:pt idx="1">
                        <c:v>3035</c:v>
                      </c:pt>
                      <c:pt idx="2">
                        <c:v>3753</c:v>
                      </c:pt>
                      <c:pt idx="3">
                        <c:v>3587</c:v>
                      </c:pt>
                      <c:pt idx="4">
                        <c:v>3319</c:v>
                      </c:pt>
                      <c:pt idx="5">
                        <c:v>3333</c:v>
                      </c:pt>
                      <c:pt idx="6">
                        <c:v>3567</c:v>
                      </c:pt>
                      <c:pt idx="7">
                        <c:v>3161</c:v>
                      </c:pt>
                      <c:pt idx="8">
                        <c:v>3076</c:v>
                      </c:pt>
                      <c:pt idx="9">
                        <c:v>2432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13-46E8-4ABE-B365-7F9D7193959A}"/>
                  </c:ext>
                </c:extLst>
              </c15:ser>
            </c15:filteredBarSeries>
            <c15:filteredBar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個人型月次!$A$4</c15:sqref>
                        </c15:formulaRef>
                      </c:ext>
                    </c:extLst>
                    <c:strCache>
                      <c:ptCount val="1"/>
                      <c:pt idx="0">
                        <c:v>第2号新規加入者数</c:v>
                      </c:pt>
                    </c:strCache>
                  </c:strRef>
                </c:tx>
                <c:spPr>
                  <a:solidFill>
                    <a:schemeClr val="accent3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ja-JP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個人型月次!$N$1:$Y$1</c15:sqref>
                        </c15:formulaRef>
                      </c:ext>
                    </c:extLst>
                    <c:strCache>
                      <c:ptCount val="12"/>
                      <c:pt idx="0">
                        <c:v>4月</c:v>
                      </c:pt>
                      <c:pt idx="1">
                        <c:v>5月</c:v>
                      </c:pt>
                      <c:pt idx="2">
                        <c:v>6月</c:v>
                      </c:pt>
                      <c:pt idx="3">
                        <c:v>7月</c:v>
                      </c:pt>
                      <c:pt idx="4">
                        <c:v>8月</c:v>
                      </c:pt>
                      <c:pt idx="5">
                        <c:v>9月</c:v>
                      </c:pt>
                      <c:pt idx="6">
                        <c:v>10月</c:v>
                      </c:pt>
                      <c:pt idx="7">
                        <c:v>11月</c:v>
                      </c:pt>
                      <c:pt idx="8">
                        <c:v>12月</c:v>
                      </c:pt>
                      <c:pt idx="9">
                        <c:v>1月</c:v>
                      </c:pt>
                      <c:pt idx="10">
                        <c:v>2月</c:v>
                      </c:pt>
                      <c:pt idx="11">
                        <c:v>3月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個人型月次!$N$4:$Y$4</c15:sqref>
                        </c15:formulaRef>
                      </c:ext>
                    </c:extLst>
                    <c:numCache>
                      <c:formatCode>#,##0_);[Red]\(#,##0\)</c:formatCode>
                      <c:ptCount val="12"/>
                      <c:pt idx="0">
                        <c:v>36680</c:v>
                      </c:pt>
                      <c:pt idx="1">
                        <c:v>21523</c:v>
                      </c:pt>
                      <c:pt idx="2">
                        <c:v>28329</c:v>
                      </c:pt>
                      <c:pt idx="3">
                        <c:v>29006</c:v>
                      </c:pt>
                      <c:pt idx="4">
                        <c:v>30839</c:v>
                      </c:pt>
                      <c:pt idx="5">
                        <c:v>26993</c:v>
                      </c:pt>
                      <c:pt idx="6">
                        <c:v>26999</c:v>
                      </c:pt>
                      <c:pt idx="7">
                        <c:v>23608</c:v>
                      </c:pt>
                      <c:pt idx="8">
                        <c:v>30203</c:v>
                      </c:pt>
                      <c:pt idx="9">
                        <c:v>26156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4-46E8-4ABE-B365-7F9D7193959A}"/>
                  </c:ext>
                </c:extLst>
              </c15:ser>
            </c15:filteredBarSeries>
            <c15:filteredBarSeries>
              <c15:ser>
                <c:idx val="4"/>
                <c:order val="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個人型月次!$A$6</c15:sqref>
                        </c15:formulaRef>
                      </c:ext>
                    </c:extLst>
                    <c:strCache>
                      <c:ptCount val="1"/>
                      <c:pt idx="0">
                        <c:v>第3号新規加入者数</c:v>
                      </c:pt>
                    </c:strCache>
                  </c:strRef>
                </c:tx>
                <c:spPr>
                  <a:solidFill>
                    <a:schemeClr val="accent5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ja-JP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個人型月次!$N$1:$Y$1</c15:sqref>
                        </c15:formulaRef>
                      </c:ext>
                    </c:extLst>
                    <c:strCache>
                      <c:ptCount val="12"/>
                      <c:pt idx="0">
                        <c:v>4月</c:v>
                      </c:pt>
                      <c:pt idx="1">
                        <c:v>5月</c:v>
                      </c:pt>
                      <c:pt idx="2">
                        <c:v>6月</c:v>
                      </c:pt>
                      <c:pt idx="3">
                        <c:v>7月</c:v>
                      </c:pt>
                      <c:pt idx="4">
                        <c:v>8月</c:v>
                      </c:pt>
                      <c:pt idx="5">
                        <c:v>9月</c:v>
                      </c:pt>
                      <c:pt idx="6">
                        <c:v>10月</c:v>
                      </c:pt>
                      <c:pt idx="7">
                        <c:v>11月</c:v>
                      </c:pt>
                      <c:pt idx="8">
                        <c:v>12月</c:v>
                      </c:pt>
                      <c:pt idx="9">
                        <c:v>1月</c:v>
                      </c:pt>
                      <c:pt idx="10">
                        <c:v>2月</c:v>
                      </c:pt>
                      <c:pt idx="11">
                        <c:v>3月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個人型月次!$N$6:$Y$6</c15:sqref>
                        </c15:formulaRef>
                      </c:ext>
                    </c:extLst>
                    <c:numCache>
                      <c:formatCode>#,##0_);[Red]\(#,##0\)</c:formatCode>
                      <c:ptCount val="12"/>
                      <c:pt idx="0">
                        <c:v>1614</c:v>
                      </c:pt>
                      <c:pt idx="1">
                        <c:v>1064</c:v>
                      </c:pt>
                      <c:pt idx="2">
                        <c:v>1394</c:v>
                      </c:pt>
                      <c:pt idx="3">
                        <c:v>1305</c:v>
                      </c:pt>
                      <c:pt idx="4">
                        <c:v>1126</c:v>
                      </c:pt>
                      <c:pt idx="5">
                        <c:v>1219</c:v>
                      </c:pt>
                      <c:pt idx="6">
                        <c:v>1328</c:v>
                      </c:pt>
                      <c:pt idx="7">
                        <c:v>1157</c:v>
                      </c:pt>
                      <c:pt idx="8">
                        <c:v>1174</c:v>
                      </c:pt>
                      <c:pt idx="9">
                        <c:v>941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5-46E8-4ABE-B365-7F9D7193959A}"/>
                  </c:ext>
                </c:extLst>
              </c15:ser>
            </c15:filteredBarSeries>
            <c15:filteredBarSeries>
              <c15:ser>
                <c:idx val="6"/>
                <c:order val="6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個人型月次!$A$8</c15:sqref>
                        </c15:formulaRef>
                      </c:ext>
                    </c:extLst>
                    <c:strCache>
                      <c:ptCount val="1"/>
                      <c:pt idx="0">
                        <c:v>新規加入者合計</c:v>
                      </c:pt>
                    </c:strCache>
                  </c:strRef>
                </c:tx>
                <c:spPr>
                  <a:solidFill>
                    <a:schemeClr val="accent1">
                      <a:lumMod val="6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ja-JP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個人型月次!$N$1:$Y$1</c15:sqref>
                        </c15:formulaRef>
                      </c:ext>
                    </c:extLst>
                    <c:strCache>
                      <c:ptCount val="12"/>
                      <c:pt idx="0">
                        <c:v>4月</c:v>
                      </c:pt>
                      <c:pt idx="1">
                        <c:v>5月</c:v>
                      </c:pt>
                      <c:pt idx="2">
                        <c:v>6月</c:v>
                      </c:pt>
                      <c:pt idx="3">
                        <c:v>7月</c:v>
                      </c:pt>
                      <c:pt idx="4">
                        <c:v>8月</c:v>
                      </c:pt>
                      <c:pt idx="5">
                        <c:v>9月</c:v>
                      </c:pt>
                      <c:pt idx="6">
                        <c:v>10月</c:v>
                      </c:pt>
                      <c:pt idx="7">
                        <c:v>11月</c:v>
                      </c:pt>
                      <c:pt idx="8">
                        <c:v>12月</c:v>
                      </c:pt>
                      <c:pt idx="9">
                        <c:v>1月</c:v>
                      </c:pt>
                      <c:pt idx="10">
                        <c:v>2月</c:v>
                      </c:pt>
                      <c:pt idx="11">
                        <c:v>3月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個人型月次!$N$8:$Y$8</c15:sqref>
                        </c15:formulaRef>
                      </c:ext>
                    </c:extLst>
                    <c:numCache>
                      <c:formatCode>#,##0_);[Red]\(#,##0\)</c:formatCode>
                      <c:ptCount val="12"/>
                      <c:pt idx="0">
                        <c:v>42937</c:v>
                      </c:pt>
                      <c:pt idx="1">
                        <c:v>25622</c:v>
                      </c:pt>
                      <c:pt idx="2">
                        <c:v>33476</c:v>
                      </c:pt>
                      <c:pt idx="3">
                        <c:v>33898</c:v>
                      </c:pt>
                      <c:pt idx="4">
                        <c:v>35284</c:v>
                      </c:pt>
                      <c:pt idx="5">
                        <c:v>31545</c:v>
                      </c:pt>
                      <c:pt idx="6">
                        <c:v>31894</c:v>
                      </c:pt>
                      <c:pt idx="7">
                        <c:v>27926</c:v>
                      </c:pt>
                      <c:pt idx="8">
                        <c:v>34453</c:v>
                      </c:pt>
                      <c:pt idx="9">
                        <c:v>29529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6-46E8-4ABE-B365-7F9D7193959A}"/>
                  </c:ext>
                </c:extLst>
              </c15:ser>
            </c15:filteredBarSeries>
          </c:ext>
        </c:extLst>
      </c:barChart>
      <c:catAx>
        <c:axId val="3951631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395164152"/>
        <c:crosses val="autoZero"/>
        <c:auto val="1"/>
        <c:lblAlgn val="ctr"/>
        <c:lblOffset val="100"/>
        <c:noMultiLvlLbl val="0"/>
      </c:catAx>
      <c:valAx>
        <c:axId val="3951641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);[Red]\(#,##0\)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3951631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3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B8867F1-9E32-4ACA-8C3B-EF7A3A4876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89AEBEEB-1A26-470E-B2F5-C1A8FA938B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4947D8A-E6D5-40B5-99E4-C57FBCB90B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8A08-8EA9-4E16-AC9D-44F36E893DF0}" type="datetimeFigureOut">
              <a:rPr kumimoji="1" lang="ja-JP" altLang="en-US" smtClean="0"/>
              <a:t>2019/3/4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20A8462-E977-465B-A378-9AF687668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B0D486B-B0B9-4726-819E-6DF92775B3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8D25-CAAD-4C17-8DFC-8CA7ABDD76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9614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F14FAC9-ED08-4639-A36A-A1293A3027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66E1CE9-E434-4D90-9B53-58CFACB4F1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D4AF327-C45E-4C60-9B6C-CFEFFE0DE7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8A08-8EA9-4E16-AC9D-44F36E893DF0}" type="datetimeFigureOut">
              <a:rPr kumimoji="1" lang="ja-JP" altLang="en-US" smtClean="0"/>
              <a:t>2019/3/4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2003AD4-BF30-4A6A-8CF1-8594CF7665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979C281-3B3B-4F3C-97E5-8AF0788D23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8D25-CAAD-4C17-8DFC-8CA7ABDD76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6201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7B93A52B-FF8E-48EE-961F-0A126D5CAA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89AF873-1ABA-48A5-B83D-CCDBD6FF03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497F9A5-578F-4EC1-9DD7-4B4C90899B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8A08-8EA9-4E16-AC9D-44F36E893DF0}" type="datetimeFigureOut">
              <a:rPr kumimoji="1" lang="ja-JP" altLang="en-US" smtClean="0"/>
              <a:t>2019/3/4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38B4B73-050C-4EB3-888D-115DFD53D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AF41966-ED9D-4D80-9227-E6B95A199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8D25-CAAD-4C17-8DFC-8CA7ABDD76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2988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1945EE5-3C17-4FE6-8343-77F7D21400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187050F-2D4C-43BC-B6AA-A8F848D548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496C318-C7D2-4E9C-8E69-1E430A0E1E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8A08-8EA9-4E16-AC9D-44F36E893DF0}" type="datetimeFigureOut">
              <a:rPr kumimoji="1" lang="ja-JP" altLang="en-US" smtClean="0"/>
              <a:t>2019/3/4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5BFDC46-E1E4-4B89-9768-4A83C83BF8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9985A2C-B9E7-49F2-8E3F-E5FD0266F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8D25-CAAD-4C17-8DFC-8CA7ABDD76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2441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174861-62B8-43A1-8041-4B6E927ABF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A2C42EE-2511-4E34-B9B8-77281F6BC1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23ABC7C-0E24-4162-A74F-879408EBA6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8A08-8EA9-4E16-AC9D-44F36E893DF0}" type="datetimeFigureOut">
              <a:rPr kumimoji="1" lang="ja-JP" altLang="en-US" smtClean="0"/>
              <a:t>2019/3/4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BD71E4A-C6CA-45BC-A1E9-B29FE52941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408288D-E5C9-4688-952D-41D5FD1452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8D25-CAAD-4C17-8DFC-8CA7ABDD76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1363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437CB50-913A-4976-85DD-5A8D49FF50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96FBCAD-58D0-4FA5-B6E3-4E0EF15660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3E7761F-7CA8-4466-A3EE-CD7FE6DE92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7FE5EAC-0B6E-451E-AF1B-6CD64F043F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8A08-8EA9-4E16-AC9D-44F36E893DF0}" type="datetimeFigureOut">
              <a:rPr kumimoji="1" lang="ja-JP" altLang="en-US" smtClean="0"/>
              <a:t>2019/3/4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B174F8A-F692-4E2D-9496-659A5E045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644AF9D-22F3-4440-86EA-D1A10F543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8D25-CAAD-4C17-8DFC-8CA7ABDD76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5934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48BFA8C-C5B3-4984-BD94-21BCA26936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3B377C5-4001-4864-BA80-D2E564869F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2C16BC8-9152-4572-8BFE-E0976585F6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2CE33197-6B3D-4A37-9AFD-181F1709EA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7B01C509-4272-4E9D-A137-D40095658EE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70896153-97BB-4DB3-87AD-17D5F2CA0C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8A08-8EA9-4E16-AC9D-44F36E893DF0}" type="datetimeFigureOut">
              <a:rPr kumimoji="1" lang="ja-JP" altLang="en-US" smtClean="0"/>
              <a:t>2019/3/4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DCC36AA1-55E6-41AE-84BC-00F5244A8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F3B01455-9F07-4B80-A4F7-D3CB0958FF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8D25-CAAD-4C17-8DFC-8CA7ABDD76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6413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8C13C45-8C8C-41FB-B22E-6ED24A7257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92BDE30D-A7F0-49D8-9F91-2829D7F94F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8A08-8EA9-4E16-AC9D-44F36E893DF0}" type="datetimeFigureOut">
              <a:rPr kumimoji="1" lang="ja-JP" altLang="en-US" smtClean="0"/>
              <a:t>2019/3/4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76837333-DAC4-4EE1-AA31-4A8B2A9245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310454A-20E5-4841-AADD-443AB5FC14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8D25-CAAD-4C17-8DFC-8CA7ABDD76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6781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00FCD7AC-379F-4116-A558-55CAD453BA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8A08-8EA9-4E16-AC9D-44F36E893DF0}" type="datetimeFigureOut">
              <a:rPr kumimoji="1" lang="ja-JP" altLang="en-US" smtClean="0"/>
              <a:t>2019/3/4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D505616F-455F-45C3-8803-8B02012858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FF1089A-98C0-40BE-B758-7DBDAE801C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8D25-CAAD-4C17-8DFC-8CA7ABDD76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701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B17F058-5661-4DBD-ADE9-0A9DC3619A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6364A17-3CEA-44A2-94DF-B84E19644A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D45D66F-3146-496E-9917-7C8C44D710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3C19532-AF68-4923-A150-5EB5368E0A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8A08-8EA9-4E16-AC9D-44F36E893DF0}" type="datetimeFigureOut">
              <a:rPr kumimoji="1" lang="ja-JP" altLang="en-US" smtClean="0"/>
              <a:t>2019/3/4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1635457-8D0A-405B-9707-7D6D07635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B6A0E1B-6C3C-45D5-B295-B0180FAF3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8D25-CAAD-4C17-8DFC-8CA7ABDD76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065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8B67192-28F5-45E3-A079-6934E025A1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7EB10280-BBDA-4755-B28E-77B3A732293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7D45765-4ADF-404A-952E-7792D5CC31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E2C8706-4255-4562-B21D-48186D900C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8A08-8EA9-4E16-AC9D-44F36E893DF0}" type="datetimeFigureOut">
              <a:rPr kumimoji="1" lang="ja-JP" altLang="en-US" smtClean="0"/>
              <a:t>2019/3/4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DD189C9-685A-4FC2-A949-77F58F4B0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3107C50-D365-42D1-A173-A35C4DA3A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8D25-CAAD-4C17-8DFC-8CA7ABDD76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6602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9D0819C6-2F22-449F-A30B-D423C19D14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877AD04-6EC9-49E7-B00F-9B67BFEF2C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B19C11D-1F35-4382-8652-656AEC7740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A18A08-8EA9-4E16-AC9D-44F36E893DF0}" type="datetimeFigureOut">
              <a:rPr kumimoji="1" lang="ja-JP" altLang="en-US" smtClean="0"/>
              <a:t>2019/3/4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8B2DAED-3DB9-4D38-9FB0-74E429A471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C64FE96-B9F5-4F77-8B42-E72C26BE0E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B8D25-CAAD-4C17-8DFC-8CA7ABDD76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3907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hlw.go.jp/stf/seisakunitsuite/bunya/nenkin/nenkin/kyoshutsu/kiyakusu.html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://www.mhlw.go.jp/stf/seisakunitsuite/bunya/nenkin/nenkin/kyoshutsu/kiyakusu.html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hyperlink" Target="http://www.mhlw.go.jp/stf/seisakunitsuite/bunya/nenkin/nenkin/kyoshutsu/kiyakusu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hyperlink" Target="http://www.mhlw.go.jp/stf/seisakunitsuite/bunya/nenkin/nenkin/kyoshutsu/kiyakusu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hyperlink" Target="http://www.mhlw.go.jp/stf/seisakunitsuite/bunya/nenkin/nenkin/kyoshutsu/kiyakusu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hyperlink" Target="https://www.ideco-koushiki.jp/library/pdf/join_overview_H3002.pd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hyperlink" Target="https://www.ideco-koushiki.jp/library/pdf/join_overview_H3011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BAC3323-04A0-4789-AD9F-905940DEE2BD}"/>
              </a:ext>
            </a:extLst>
          </p:cNvPr>
          <p:cNvSpPr txBox="1"/>
          <p:nvPr/>
        </p:nvSpPr>
        <p:spPr>
          <a:xfrm>
            <a:off x="179512" y="847798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～　出　典　～</a:t>
            </a:r>
          </a:p>
        </p:txBody>
      </p:sp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3D51DC55-9248-48D0-967B-7EFCC4326E1F}"/>
              </a:ext>
            </a:extLst>
          </p:cNvPr>
          <p:cNvSpPr/>
          <p:nvPr/>
        </p:nvSpPr>
        <p:spPr>
          <a:xfrm>
            <a:off x="2339752" y="3425687"/>
            <a:ext cx="7416824" cy="1383869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確定拠出年金の規約数等の推移を把握します。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4DC596B-A377-48D4-8660-C12E9571C92E}"/>
              </a:ext>
            </a:extLst>
          </p:cNvPr>
          <p:cNvSpPr/>
          <p:nvPr/>
        </p:nvSpPr>
        <p:spPr>
          <a:xfrm>
            <a:off x="573561" y="2201319"/>
            <a:ext cx="1001492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>
                <a:hlinkClick r:id="rId2"/>
              </a:rPr>
              <a:t>http://www.mhlw.go.jp/stf/seisakunitsuite/bunya/nenkin/nenkin/kyoshutsu/kiyakusu.html</a:t>
            </a:r>
            <a:endParaRPr lang="ja-JP" altLang="en-US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1ACB695-ABB0-422B-BE2B-EA48F4AB0D13}"/>
              </a:ext>
            </a:extLst>
          </p:cNvPr>
          <p:cNvSpPr txBox="1"/>
          <p:nvPr/>
        </p:nvSpPr>
        <p:spPr>
          <a:xfrm>
            <a:off x="729328" y="1253951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厚生労働省</a:t>
            </a:r>
          </a:p>
        </p:txBody>
      </p:sp>
    </p:spTree>
    <p:extLst>
      <p:ext uri="{BB962C8B-B14F-4D97-AF65-F5344CB8AC3E}">
        <p14:creationId xmlns:p14="http://schemas.microsoft.com/office/powerpoint/2010/main" val="19462570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EA0A0521-31EF-4C00-9B37-39F9447BEEC7}"/>
              </a:ext>
            </a:extLst>
          </p:cNvPr>
          <p:cNvSpPr/>
          <p:nvPr/>
        </p:nvSpPr>
        <p:spPr>
          <a:xfrm>
            <a:off x="5287617" y="6594878"/>
            <a:ext cx="7195931" cy="2631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100" dirty="0">
                <a:hlinkClick r:id="rId2"/>
              </a:rPr>
              <a:t>http://www.mhlw.go.jp/stf/seisakunitsuite/bunya/nenkin/nenkin/kyoshutsu/kiyakusu.html</a:t>
            </a:r>
            <a:r>
              <a:rPr lang="ja-JP" altLang="en-US" sz="1100" dirty="0"/>
              <a:t>　より作成</a:t>
            </a:r>
          </a:p>
        </p:txBody>
      </p:sp>
      <p:graphicFrame>
        <p:nvGraphicFramePr>
          <p:cNvPr id="7" name="グラフ 6">
            <a:extLst>
              <a:ext uri="{FF2B5EF4-FFF2-40B4-BE49-F238E27FC236}">
                <a16:creationId xmlns:a16="http://schemas.microsoft.com/office/drawing/2014/main" id="{6F1A2325-6148-45D9-AEF0-7FC4C72F0AA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41612250"/>
              </p:ext>
            </p:extLst>
          </p:nvPr>
        </p:nvGraphicFramePr>
        <p:xfrm>
          <a:off x="0" y="0"/>
          <a:ext cx="12192000" cy="65948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719023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79D315C2-C9BA-4D00-89DD-1DEC25F8C9DF}"/>
              </a:ext>
            </a:extLst>
          </p:cNvPr>
          <p:cNvSpPr/>
          <p:nvPr/>
        </p:nvSpPr>
        <p:spPr>
          <a:xfrm>
            <a:off x="4934857" y="6525746"/>
            <a:ext cx="6981371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100" dirty="0">
                <a:hlinkClick r:id="rId2"/>
              </a:rPr>
              <a:t>http://www.mhlw.go.jp/stf/seisakunitsuite/bunya/nenkin/nenkin/kyoshutsu/kiyakusu.html</a:t>
            </a:r>
            <a:r>
              <a:rPr lang="ja-JP" altLang="en-US" sz="1100" dirty="0"/>
              <a:t>　より作成</a:t>
            </a:r>
          </a:p>
        </p:txBody>
      </p:sp>
      <p:graphicFrame>
        <p:nvGraphicFramePr>
          <p:cNvPr id="4" name="グラフ 3">
            <a:extLst>
              <a:ext uri="{FF2B5EF4-FFF2-40B4-BE49-F238E27FC236}">
                <a16:creationId xmlns:a16="http://schemas.microsoft.com/office/drawing/2014/main" id="{1528D6FC-39A4-4862-823F-3D677D775CB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8147642"/>
              </p:ext>
            </p:extLst>
          </p:nvPr>
        </p:nvGraphicFramePr>
        <p:xfrm>
          <a:off x="0" y="0"/>
          <a:ext cx="12192000" cy="65257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700418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814FBEF7-2F60-46B9-BE13-9FEAA15FFEB6}"/>
              </a:ext>
            </a:extLst>
          </p:cNvPr>
          <p:cNvSpPr/>
          <p:nvPr/>
        </p:nvSpPr>
        <p:spPr>
          <a:xfrm>
            <a:off x="4934857" y="6525746"/>
            <a:ext cx="6981371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100" dirty="0">
                <a:hlinkClick r:id="rId2"/>
              </a:rPr>
              <a:t>http://www.mhlw.go.jp/stf/seisakunitsuite/bunya/nenkin/nenkin/kyoshutsu/kiyakusu.html</a:t>
            </a:r>
            <a:r>
              <a:rPr lang="ja-JP" altLang="en-US" sz="1100" dirty="0"/>
              <a:t>　より作成</a:t>
            </a:r>
          </a:p>
        </p:txBody>
      </p:sp>
      <p:graphicFrame>
        <p:nvGraphicFramePr>
          <p:cNvPr id="8" name="グラフ 7">
            <a:extLst>
              <a:ext uri="{FF2B5EF4-FFF2-40B4-BE49-F238E27FC236}">
                <a16:creationId xmlns:a16="http://schemas.microsoft.com/office/drawing/2014/main" id="{522AA76B-273F-40CF-9D29-B372A3CF5AD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73004019"/>
              </p:ext>
            </p:extLst>
          </p:nvPr>
        </p:nvGraphicFramePr>
        <p:xfrm>
          <a:off x="0" y="0"/>
          <a:ext cx="12191999" cy="65257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45432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5446E940-A725-447F-B6F1-7E1F3AC27A59}"/>
              </a:ext>
            </a:extLst>
          </p:cNvPr>
          <p:cNvSpPr/>
          <p:nvPr/>
        </p:nvSpPr>
        <p:spPr>
          <a:xfrm>
            <a:off x="4934857" y="6525746"/>
            <a:ext cx="6981371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100" dirty="0">
                <a:hlinkClick r:id="rId2"/>
              </a:rPr>
              <a:t>http://www.mhlw.go.jp/stf/seisakunitsuite/bunya/nenkin/nenkin/kyoshutsu/kiyakusu.html</a:t>
            </a:r>
            <a:r>
              <a:rPr lang="ja-JP" altLang="en-US" sz="1100" dirty="0"/>
              <a:t>　より作成</a:t>
            </a:r>
          </a:p>
        </p:txBody>
      </p:sp>
      <p:graphicFrame>
        <p:nvGraphicFramePr>
          <p:cNvPr id="4" name="グラフ 3">
            <a:extLst>
              <a:ext uri="{FF2B5EF4-FFF2-40B4-BE49-F238E27FC236}">
                <a16:creationId xmlns:a16="http://schemas.microsoft.com/office/drawing/2014/main" id="{47DF9F45-EF27-475E-A899-F5C6BAD26B6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39101008"/>
              </p:ext>
            </p:extLst>
          </p:nvPr>
        </p:nvGraphicFramePr>
        <p:xfrm>
          <a:off x="0" y="0"/>
          <a:ext cx="12191999" cy="65257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71598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1AF0FCAD-910F-426B-8F3A-5FA5F970701E}"/>
              </a:ext>
            </a:extLst>
          </p:cNvPr>
          <p:cNvSpPr/>
          <p:nvPr/>
        </p:nvSpPr>
        <p:spPr>
          <a:xfrm>
            <a:off x="5870712" y="6523719"/>
            <a:ext cx="632128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dirty="0">
                <a:hlinkClick r:id="rId2"/>
              </a:rPr>
              <a:t>https://www.ideco-koushiki.jp/library/pdf/</a:t>
            </a:r>
            <a:r>
              <a:rPr lang="ja-JP" altLang="en-US" sz="1100" dirty="0">
                <a:hlinkClick r:id="rId2"/>
              </a:rPr>
              <a:t>join_overview_H3002</a:t>
            </a:r>
            <a:r>
              <a:rPr lang="ja-JP" altLang="en-US" sz="1400" dirty="0">
                <a:hlinkClick r:id="rId2"/>
              </a:rPr>
              <a:t>.pdf</a:t>
            </a:r>
            <a:r>
              <a:rPr lang="ja-JP" altLang="en-US" sz="1400" dirty="0"/>
              <a:t>　より作成</a:t>
            </a:r>
          </a:p>
        </p:txBody>
      </p:sp>
      <p:graphicFrame>
        <p:nvGraphicFramePr>
          <p:cNvPr id="6" name="グラフ 5">
            <a:extLst>
              <a:ext uri="{FF2B5EF4-FFF2-40B4-BE49-F238E27FC236}">
                <a16:creationId xmlns:a16="http://schemas.microsoft.com/office/drawing/2014/main" id="{4D5572D4-8605-4903-A279-E78CF2A480C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87919446"/>
              </p:ext>
            </p:extLst>
          </p:nvPr>
        </p:nvGraphicFramePr>
        <p:xfrm>
          <a:off x="0" y="-1"/>
          <a:ext cx="12192000" cy="65237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958526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1F16CB49-265F-4FBE-870B-0BD0831591B9}"/>
              </a:ext>
            </a:extLst>
          </p:cNvPr>
          <p:cNvSpPr/>
          <p:nvPr/>
        </p:nvSpPr>
        <p:spPr>
          <a:xfrm>
            <a:off x="5870712" y="6523719"/>
            <a:ext cx="632128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dirty="0">
                <a:hlinkClick r:id="rId2"/>
              </a:rPr>
              <a:t>https://www.ideco-koushiki.jp/library/pdf/</a:t>
            </a:r>
            <a:r>
              <a:rPr lang="ja-JP" altLang="en-US" sz="1100" dirty="0">
                <a:hlinkClick r:id="rId2"/>
              </a:rPr>
              <a:t>join_overview_H3</a:t>
            </a:r>
            <a:r>
              <a:rPr lang="en-US" altLang="ja-JP" sz="1100" dirty="0">
                <a:hlinkClick r:id="rId2"/>
              </a:rPr>
              <a:t>101</a:t>
            </a:r>
            <a:r>
              <a:rPr lang="ja-JP" altLang="en-US" sz="1400" dirty="0" err="1">
                <a:hlinkClick r:id="rId2"/>
              </a:rPr>
              <a:t>.</a:t>
            </a:r>
            <a:r>
              <a:rPr lang="ja-JP" altLang="en-US" sz="1400" dirty="0">
                <a:hlinkClick r:id="rId2"/>
              </a:rPr>
              <a:t>pdf</a:t>
            </a:r>
            <a:r>
              <a:rPr lang="ja-JP" altLang="en-US" sz="1400" dirty="0"/>
              <a:t>　より作成</a:t>
            </a:r>
          </a:p>
        </p:txBody>
      </p:sp>
      <p:graphicFrame>
        <p:nvGraphicFramePr>
          <p:cNvPr id="7" name="グラフ 6">
            <a:extLst>
              <a:ext uri="{FF2B5EF4-FFF2-40B4-BE49-F238E27FC236}">
                <a16:creationId xmlns:a16="http://schemas.microsoft.com/office/drawing/2014/main" id="{6CDC9540-AF40-4C9F-A2C9-8D4D0BE1160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78567358"/>
              </p:ext>
            </p:extLst>
          </p:nvPr>
        </p:nvGraphicFramePr>
        <p:xfrm>
          <a:off x="1020416" y="318053"/>
          <a:ext cx="10270434" cy="5844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736890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1211</TotalTime>
  <Words>328</Words>
  <Application>Microsoft Office PowerPoint</Application>
  <PresentationFormat>ワイド画面</PresentationFormat>
  <Paragraphs>73</Paragraphs>
  <Slides>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1" baseType="lpstr"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Naoko Fuchigami</dc:creator>
  <cp:lastModifiedBy>Naoko Fuchigami</cp:lastModifiedBy>
  <cp:revision>44</cp:revision>
  <cp:lastPrinted>2018-04-26T06:11:32Z</cp:lastPrinted>
  <dcterms:created xsi:type="dcterms:W3CDTF">2018-04-16T05:09:47Z</dcterms:created>
  <dcterms:modified xsi:type="dcterms:W3CDTF">2019-03-04T05:23:03Z</dcterms:modified>
</cp:coreProperties>
</file>