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1" r:id="rId5"/>
    <p:sldId id="263" r:id="rId6"/>
    <p:sldId id="265" r:id="rId7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esktop\ishiduka\&#30906;&#23450;&#25312;&#20986;&#24180;&#37329;\&#35215;&#32004;&#25968;&#31561;&#12398;&#25512;&#31227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IM%20&#20107;&#21209;\Dropbox\TIM&#20869;&#37096;\&#26085;&#26412;&#21830;&#24037;&#20250;&#35696;&#25152;\databox\DC&#23455;&#26045;&#29366;&#27841;&#21402;&#29983;&#30465;\&#35215;&#32004;&#25968;&#31561;&#12398;&#25512;&#31227;.xlsx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esktop\ishiduka\&#30906;&#23450;&#25312;&#20986;&#24180;&#37329;\&#35215;&#32004;&#25968;&#31561;&#12398;&#25512;&#31227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esktop\ishiduka\&#30906;&#23450;&#25312;&#20986;&#24180;&#37329;\&#35215;&#32004;&#25968;&#31561;&#12398;&#25512;&#31227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esktop\ishiduka\&#30906;&#23450;&#25312;&#20986;&#24180;&#37329;\&#35215;&#32004;&#25968;&#31561;&#12398;&#25512;&#31227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/>
              <a:t>企業型の加入者数の推移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0326099821076742"/>
          <c:y val="0.11578394626860421"/>
          <c:w val="0.86800885826771657"/>
          <c:h val="0.7215234307594469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企業型!$A$2</c:f>
              <c:strCache>
                <c:ptCount val="1"/>
                <c:pt idx="0">
                  <c:v>企業型の加入者数の推移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3.2419313081430219E-17"/>
                  <c:y val="-2.275312855517633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D63-487F-95F0-E7782DE7F789}"/>
                </c:ext>
              </c:extLst>
            </c:dLbl>
            <c:dLbl>
              <c:idx val="2"/>
              <c:layout>
                <c:manualLayout>
                  <c:x val="0"/>
                  <c:y val="-5.00568828213879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D63-487F-95F0-E7782DE7F789}"/>
                </c:ext>
              </c:extLst>
            </c:dLbl>
            <c:dLbl>
              <c:idx val="3"/>
              <c:layout>
                <c:manualLayout>
                  <c:x val="3.5366931918655734E-3"/>
                  <c:y val="-7.73606370875996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D63-487F-95F0-E7782DE7F789}"/>
                </c:ext>
              </c:extLst>
            </c:dLbl>
            <c:dLbl>
              <c:idx val="4"/>
              <c:layout>
                <c:manualLayout>
                  <c:x val="-6.4838626162860438E-17"/>
                  <c:y val="-0.1160409556313994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D63-487F-95F0-E7782DE7F789}"/>
                </c:ext>
              </c:extLst>
            </c:dLbl>
            <c:dLbl>
              <c:idx val="5"/>
              <c:layout>
                <c:manualLayout>
                  <c:x val="1.7683465959328027E-3"/>
                  <c:y val="-0.1478953356086461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D63-487F-95F0-E7782DE7F789}"/>
                </c:ext>
              </c:extLst>
            </c:dLbl>
            <c:dLbl>
              <c:idx val="6"/>
              <c:layout>
                <c:manualLayout>
                  <c:x val="1.7683465959328027E-3"/>
                  <c:y val="-0.1843003412969283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D63-487F-95F0-E7782DE7F789}"/>
                </c:ext>
              </c:extLst>
            </c:dLbl>
            <c:dLbl>
              <c:idx val="7"/>
              <c:layout>
                <c:manualLayout>
                  <c:x val="5.305039787798344E-3"/>
                  <c:y val="-0.2207053469852104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D63-487F-95F0-E7782DE7F789}"/>
                </c:ext>
              </c:extLst>
            </c:dLbl>
            <c:dLbl>
              <c:idx val="8"/>
              <c:layout>
                <c:manualLayout>
                  <c:x val="8.8417329796639486E-3"/>
                  <c:y val="-0.1342434584755404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D63-487F-95F0-E7782DE7F789}"/>
                </c:ext>
              </c:extLst>
            </c:dLbl>
            <c:dLbl>
              <c:idx val="9"/>
              <c:layout>
                <c:manualLayout>
                  <c:x val="1.0610079575596688E-2"/>
                  <c:y val="-0.1865756541524460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D63-487F-95F0-E7782DE7F789}"/>
                </c:ext>
              </c:extLst>
            </c:dLbl>
            <c:dLbl>
              <c:idx val="10"/>
              <c:layout>
                <c:manualLayout>
                  <c:x val="-1.7683465959328027E-3"/>
                  <c:y val="-0.2366325369738339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D63-487F-95F0-E7782DE7F789}"/>
                </c:ext>
              </c:extLst>
            </c:dLbl>
            <c:dLbl>
              <c:idx val="11"/>
              <c:layout>
                <c:manualLayout>
                  <c:x val="3.5366931918654758E-3"/>
                  <c:y val="-0.2389078498293515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D63-487F-95F0-E7782DE7F789}"/>
                </c:ext>
              </c:extLst>
            </c:dLbl>
            <c:dLbl>
              <c:idx val="12"/>
              <c:layout>
                <c:manualLayout>
                  <c:x val="5.6979747558080435E-3"/>
                  <c:y val="-0.2646296346062544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D63-487F-95F0-E7782DE7F789}"/>
                </c:ext>
              </c:extLst>
            </c:dLbl>
            <c:dLbl>
              <c:idx val="13"/>
              <c:layout>
                <c:manualLayout>
                  <c:x val="3.929349680096354E-4"/>
                  <c:y val="-0.2940648374584576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D63-487F-95F0-E7782DE7F789}"/>
                </c:ext>
              </c:extLst>
            </c:dLbl>
            <c:dLbl>
              <c:idx val="14"/>
              <c:layout>
                <c:manualLayout>
                  <c:x val="-1.5064363638896568E-3"/>
                  <c:y val="-0.3279788234661793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D63-487F-95F0-E7782DE7F789}"/>
                </c:ext>
              </c:extLst>
            </c:dLbl>
            <c:dLbl>
              <c:idx val="15"/>
              <c:layout>
                <c:manualLayout>
                  <c:x val="5.7408606417553535E-4"/>
                  <c:y val="-0.3717286107154694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D63-487F-95F0-E7782DE7F789}"/>
                </c:ext>
              </c:extLst>
            </c:dLbl>
            <c:dLbl>
              <c:idx val="16"/>
              <c:layout>
                <c:manualLayout>
                  <c:x val="-1.2967725232572088E-16"/>
                  <c:y val="-0.4163822525597269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D63-487F-95F0-E7782DE7F7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企業型!$B$1:$R$1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企業型!$B$2:$R$2</c:f>
              <c:numCache>
                <c:formatCode>0.0_ "万""人"</c:formatCode>
                <c:ptCount val="17"/>
                <c:pt idx="0">
                  <c:v>8.8000000000000007</c:v>
                </c:pt>
                <c:pt idx="1">
                  <c:v>32.5</c:v>
                </c:pt>
                <c:pt idx="2">
                  <c:v>70.8</c:v>
                </c:pt>
                <c:pt idx="3">
                  <c:v>125.5</c:v>
                </c:pt>
                <c:pt idx="4">
                  <c:v>173.3</c:v>
                </c:pt>
                <c:pt idx="5">
                  <c:v>218.8</c:v>
                </c:pt>
                <c:pt idx="6">
                  <c:v>271.2</c:v>
                </c:pt>
                <c:pt idx="7">
                  <c:v>310.89999999999998</c:v>
                </c:pt>
                <c:pt idx="8">
                  <c:v>340.5</c:v>
                </c:pt>
                <c:pt idx="9">
                  <c:v>371.3</c:v>
                </c:pt>
                <c:pt idx="10">
                  <c:v>421.9</c:v>
                </c:pt>
                <c:pt idx="11">
                  <c:v>439.5</c:v>
                </c:pt>
                <c:pt idx="12">
                  <c:v>464.2</c:v>
                </c:pt>
                <c:pt idx="13">
                  <c:v>505.2</c:v>
                </c:pt>
                <c:pt idx="14">
                  <c:v>548.20000000000005</c:v>
                </c:pt>
                <c:pt idx="15">
                  <c:v>591.4</c:v>
                </c:pt>
                <c:pt idx="16">
                  <c:v>648.1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6D63-487F-95F0-E7782DE7F789}"/>
            </c:ext>
          </c:extLst>
        </c:ser>
        <c:ser>
          <c:idx val="1"/>
          <c:order val="1"/>
          <c:tx>
            <c:strRef>
              <c:f>企業型!$A$4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D63-487F-95F0-E7782DE7F789}"/>
                </c:ext>
              </c:extLst>
            </c:dLbl>
            <c:dLbl>
              <c:idx val="1"/>
              <c:layout>
                <c:manualLayout>
                  <c:x val="-1.768346595932819E-3"/>
                  <c:y val="2.7303754266211604E-2"/>
                </c:manualLayout>
              </c:layout>
              <c:tx>
                <c:rich>
                  <a:bodyPr/>
                  <a:lstStyle/>
                  <a:p>
                    <a:fld id="{4D5AAFC9-BB2D-495A-B5C4-FC0C1B25C296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6D63-487F-95F0-E7782DE7F789}"/>
                </c:ext>
              </c:extLst>
            </c:dLbl>
            <c:dLbl>
              <c:idx val="2"/>
              <c:layout>
                <c:manualLayout>
                  <c:x val="0"/>
                  <c:y val="3.4129692832764506E-2"/>
                </c:manualLayout>
              </c:layout>
              <c:tx>
                <c:rich>
                  <a:bodyPr/>
                  <a:lstStyle/>
                  <a:p>
                    <a:fld id="{0D8EDE1D-B673-4623-A967-83B1C62B59DE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6D63-487F-95F0-E7782DE7F789}"/>
                </c:ext>
              </c:extLst>
            </c:dLbl>
            <c:dLbl>
              <c:idx val="3"/>
              <c:layout>
                <c:manualLayout>
                  <c:x val="0"/>
                  <c:y val="4.7709727410353654E-2"/>
                </c:manualLayout>
              </c:layout>
              <c:tx>
                <c:rich>
                  <a:bodyPr/>
                  <a:lstStyle/>
                  <a:p>
                    <a:fld id="{A20E5D23-E485-4EDC-BC53-DF0FCEC3AA9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6D63-487F-95F0-E7782DE7F789}"/>
                </c:ext>
              </c:extLst>
            </c:dLbl>
            <c:dLbl>
              <c:idx val="4"/>
              <c:layout>
                <c:manualLayout>
                  <c:x val="-1.7683465959328027E-3"/>
                  <c:y val="3.1854379977246869E-2"/>
                </c:manualLayout>
              </c:layout>
              <c:tx>
                <c:rich>
                  <a:bodyPr/>
                  <a:lstStyle/>
                  <a:p>
                    <a:fld id="{60235151-BC90-43A2-9DD1-94AEE477C28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6D63-487F-95F0-E7782DE7F789}"/>
                </c:ext>
              </c:extLst>
            </c:dLbl>
            <c:dLbl>
              <c:idx val="5"/>
              <c:layout>
                <c:manualLayout>
                  <c:x val="-6.4838626162860438E-17"/>
                  <c:y val="2.2753128555176336E-2"/>
                </c:manualLayout>
              </c:layout>
              <c:tx>
                <c:rich>
                  <a:bodyPr/>
                  <a:lstStyle/>
                  <a:p>
                    <a:fld id="{B3603EE8-AD2C-4239-AA5B-F8C876B3E29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6D63-487F-95F0-E7782DE7F789}"/>
                </c:ext>
              </c:extLst>
            </c:dLbl>
            <c:dLbl>
              <c:idx val="6"/>
              <c:layout>
                <c:manualLayout>
                  <c:x val="0"/>
                  <c:y val="1.8130660288624333E-2"/>
                </c:manualLayout>
              </c:layout>
              <c:tx>
                <c:rich>
                  <a:bodyPr/>
                  <a:lstStyle/>
                  <a:p>
                    <a:fld id="{07EB08C1-9A4A-42D3-9C23-C3BD23B4FE9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6D63-487F-95F0-E7782DE7F789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E7589CC2-F643-4489-B5FB-F1C1B610128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6D63-487F-95F0-E7782DE7F789}"/>
                </c:ext>
              </c:extLst>
            </c:dLbl>
            <c:dLbl>
              <c:idx val="8"/>
              <c:layout>
                <c:manualLayout>
                  <c:x val="-6.4838626162860438E-17"/>
                  <c:y val="0.10011376564277588"/>
                </c:manualLayout>
              </c:layout>
              <c:tx>
                <c:rich>
                  <a:bodyPr/>
                  <a:lstStyle/>
                  <a:p>
                    <a:fld id="{7C0A8496-DF7A-46E9-811F-A949C3CCA7C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6D63-487F-95F0-E7782DE7F789}"/>
                </c:ext>
              </c:extLst>
            </c:dLbl>
            <c:dLbl>
              <c:idx val="9"/>
              <c:layout>
                <c:manualLayout>
                  <c:x val="-6.4838626162860438E-17"/>
                  <c:y val="6.3708759954493738E-2"/>
                </c:manualLayout>
              </c:layout>
              <c:tx>
                <c:rich>
                  <a:bodyPr/>
                  <a:lstStyle/>
                  <a:p>
                    <a:fld id="{5BFD13A6-682D-4E17-8B82-27DBD56A32B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6D63-487F-95F0-E7782DE7F789}"/>
                </c:ext>
              </c:extLst>
            </c:dLbl>
            <c:dLbl>
              <c:idx val="10"/>
              <c:layout>
                <c:manualLayout>
                  <c:x val="1.7683465959328027E-3"/>
                  <c:y val="7.1197226626535159E-2"/>
                </c:manualLayout>
              </c:layout>
              <c:tx>
                <c:rich>
                  <a:bodyPr/>
                  <a:lstStyle/>
                  <a:p>
                    <a:fld id="{934610ED-BEEB-43FB-B658-4C6DAB49E52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6D63-487F-95F0-E7782DE7F789}"/>
                </c:ext>
              </c:extLst>
            </c:dLbl>
            <c:dLbl>
              <c:idx val="11"/>
              <c:layout>
                <c:manualLayout>
                  <c:x val="1.7683465959328027E-3"/>
                  <c:y val="4.4181200899375633E-2"/>
                </c:manualLayout>
              </c:layout>
              <c:tx>
                <c:rich>
                  <a:bodyPr/>
                  <a:lstStyle/>
                  <a:p>
                    <a:fld id="{B9671474-E1FC-4606-9F07-40E21F9FFC5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6D63-487F-95F0-E7782DE7F789}"/>
                </c:ext>
              </c:extLst>
            </c:dLbl>
            <c:dLbl>
              <c:idx val="12"/>
              <c:layout>
                <c:manualLayout>
                  <c:x val="5.305039787798279E-3"/>
                  <c:y val="2.8988381571757454E-2"/>
                </c:manualLayout>
              </c:layout>
              <c:tx>
                <c:rich>
                  <a:bodyPr/>
                  <a:lstStyle/>
                  <a:p>
                    <a:fld id="{784D5BF9-E77F-4F4F-B831-E7F074B74428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6D63-487F-95F0-E7782DE7F789}"/>
                </c:ext>
              </c:extLst>
            </c:dLbl>
            <c:dLbl>
              <c:idx val="13"/>
              <c:layout>
                <c:manualLayout>
                  <c:x val="5.1740150518320488E-3"/>
                  <c:y val="3.2876479177304199E-2"/>
                </c:manualLayout>
              </c:layout>
              <c:tx>
                <c:rich>
                  <a:bodyPr/>
                  <a:lstStyle/>
                  <a:p>
                    <a:fld id="{73F718E2-F9EF-483D-9A81-04FDA327952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6D63-487F-95F0-E7782DE7F789}"/>
                </c:ext>
              </c:extLst>
            </c:dLbl>
            <c:dLbl>
              <c:idx val="14"/>
              <c:layout>
                <c:manualLayout>
                  <c:x val="-1.3102473596635964E-4"/>
                  <c:y val="2.3184542205261886E-2"/>
                </c:manualLayout>
              </c:layout>
              <c:tx>
                <c:rich>
                  <a:bodyPr/>
                  <a:lstStyle/>
                  <a:p>
                    <a:fld id="{092AD326-CD6E-49CC-937F-C20A39C7D4D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6D63-487F-95F0-E7782DE7F789}"/>
                </c:ext>
              </c:extLst>
            </c:dLbl>
            <c:dLbl>
              <c:idx val="15"/>
              <c:layout>
                <c:manualLayout>
                  <c:x val="0"/>
                  <c:y val="1.2758234572214309E-2"/>
                </c:manualLayout>
              </c:layout>
              <c:tx>
                <c:rich>
                  <a:bodyPr/>
                  <a:lstStyle/>
                  <a:p>
                    <a:fld id="{15FAFC20-45C4-47B2-B82D-22B6DDBA0F9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0-6D63-487F-95F0-E7782DE7F789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fld id="{9C6E35F7-00D7-4F97-9DCA-CFDC1482921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1-6D63-487F-95F0-E7782DE7F7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企業型!$B$1:$R$1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企業型!$B$4:$R$4</c:f>
              <c:numCache>
                <c:formatCode>0.0_ "万""人"</c:formatCode>
                <c:ptCount val="17"/>
                <c:pt idx="0">
                  <c:v>8.8000000000000007</c:v>
                </c:pt>
                <c:pt idx="1">
                  <c:v>23.7</c:v>
                </c:pt>
                <c:pt idx="2">
                  <c:v>38.299999999999997</c:v>
                </c:pt>
                <c:pt idx="3">
                  <c:v>54.7</c:v>
                </c:pt>
                <c:pt idx="4">
                  <c:v>47.800000000000011</c:v>
                </c:pt>
                <c:pt idx="5">
                  <c:v>45.5</c:v>
                </c:pt>
                <c:pt idx="6">
                  <c:v>52.399999999999977</c:v>
                </c:pt>
                <c:pt idx="7">
                  <c:v>39.699999999999989</c:v>
                </c:pt>
                <c:pt idx="8">
                  <c:v>29.600000000000023</c:v>
                </c:pt>
                <c:pt idx="9">
                  <c:v>30.800000000000011</c:v>
                </c:pt>
                <c:pt idx="10">
                  <c:v>50.599999999999966</c:v>
                </c:pt>
                <c:pt idx="11">
                  <c:v>17.600000000000023</c:v>
                </c:pt>
                <c:pt idx="12">
                  <c:v>24.699999999999989</c:v>
                </c:pt>
                <c:pt idx="13">
                  <c:v>41</c:v>
                </c:pt>
                <c:pt idx="14">
                  <c:v>43.000000000000057</c:v>
                </c:pt>
                <c:pt idx="15">
                  <c:v>43.199999999999932</c:v>
                </c:pt>
                <c:pt idx="16">
                  <c:v>56.700000000000045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6D63-487F-95F0-E7782DE7F78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28961448"/>
        <c:axId val="428962104"/>
      </c:barChart>
      <c:catAx>
        <c:axId val="428961448"/>
        <c:scaling>
          <c:orientation val="minMax"/>
        </c:scaling>
        <c:delete val="0"/>
        <c:axPos val="b"/>
        <c:title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962104"/>
        <c:crosses val="autoZero"/>
        <c:auto val="1"/>
        <c:lblAlgn val="ctr"/>
        <c:lblOffset val="100"/>
        <c:noMultiLvlLbl val="0"/>
      </c:catAx>
      <c:valAx>
        <c:axId val="428962104"/>
        <c:scaling>
          <c:orientation val="minMax"/>
          <c:max val="7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_ &quot;万&quot;&quot;人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961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/>
              <a:t>個人型加入者数の推移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個人型!$A$3</c:f>
              <c:strCache>
                <c:ptCount val="1"/>
                <c:pt idx="0">
                  <c:v>第1号加入者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5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0" rIns="38100" bIns="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C47F-476E-80A9-F49825A2CBAC}"/>
                </c:ext>
              </c:extLst>
            </c:dLbl>
            <c:dLbl>
              <c:idx val="16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0" rIns="38100" bIns="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C47F-476E-80A9-F49825A2CB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個人型!$B$3:$R$3</c:f>
              <c:numCache>
                <c:formatCode>General</c:formatCode>
                <c:ptCount val="17"/>
                <c:pt idx="15" formatCode="0">
                  <c:v>85075</c:v>
                </c:pt>
                <c:pt idx="16">
                  <c:v>120789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47F-476E-80A9-F49825A2CBAC}"/>
            </c:ext>
          </c:extLst>
        </c:ser>
        <c:ser>
          <c:idx val="2"/>
          <c:order val="1"/>
          <c:tx>
            <c:strRef>
              <c:f>個人型!$A$4</c:f>
              <c:strCache>
                <c:ptCount val="1"/>
                <c:pt idx="0">
                  <c:v>第2号加入者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15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C47F-476E-80A9-F49825A2CBAC}"/>
                </c:ext>
              </c:extLst>
            </c:dLbl>
            <c:dLbl>
              <c:idx val="16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C47F-476E-80A9-F49825A2CB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個人型!$B$4:$R$4</c:f>
              <c:numCache>
                <c:formatCode>General</c:formatCode>
                <c:ptCount val="17"/>
                <c:pt idx="15" formatCode="0">
                  <c:v>339649</c:v>
                </c:pt>
                <c:pt idx="16">
                  <c:v>710801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47F-476E-80A9-F49825A2CBAC}"/>
            </c:ext>
          </c:extLst>
        </c:ser>
        <c:ser>
          <c:idx val="3"/>
          <c:order val="2"/>
          <c:tx>
            <c:strRef>
              <c:f>個人型!$A$5</c:f>
              <c:strCache>
                <c:ptCount val="1"/>
                <c:pt idx="0">
                  <c:v>第3号加入者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5"/>
              <c:layout>
                <c:manualLayout>
                  <c:x val="-2.0649767318604761E-16"/>
                  <c:y val="-1.694915631237072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47F-476E-80A9-F49825A2CBAC}"/>
                </c:ext>
              </c:extLst>
            </c:dLbl>
            <c:dLbl>
              <c:idx val="16"/>
              <c:layout>
                <c:manualLayout>
                  <c:x val="0"/>
                  <c:y val="-2.259887508316102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47F-476E-80A9-F49825A2CB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個人型!$B$1:$R$1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個人型!$B$5:$R$5</c:f>
              <c:numCache>
                <c:formatCode>General</c:formatCode>
                <c:ptCount val="17"/>
                <c:pt idx="15" formatCode="0">
                  <c:v>6205</c:v>
                </c:pt>
                <c:pt idx="16">
                  <c:v>23097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47F-476E-80A9-F49825A2CBAC}"/>
            </c:ext>
          </c:extLst>
        </c:ser>
        <c:ser>
          <c:idx val="0"/>
          <c:order val="3"/>
          <c:tx>
            <c:strRef>
              <c:f>個人型!$A$2</c:f>
              <c:strCache>
                <c:ptCount val="1"/>
                <c:pt idx="0">
                  <c:v>個人型加入者数の推移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5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C47F-476E-80A9-F49825A2CBAC}"/>
              </c:ext>
            </c:extLst>
          </c:dPt>
          <c:dPt>
            <c:idx val="16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C47F-476E-80A9-F49825A2CBAC}"/>
              </c:ext>
            </c:extLst>
          </c:dPt>
          <c:dLbls>
            <c:dLbl>
              <c:idx val="1"/>
              <c:layout>
                <c:manualLayout>
                  <c:x val="0"/>
                  <c:y val="-1.973221015847039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47F-476E-80A9-F49825A2CBAC}"/>
                </c:ext>
              </c:extLst>
            </c:dLbl>
            <c:dLbl>
              <c:idx val="2"/>
              <c:layout>
                <c:manualLayout>
                  <c:x val="1.4619884723935442E-3"/>
                  <c:y val="-3.382664598594906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47F-476E-80A9-F49825A2CBAC}"/>
                </c:ext>
              </c:extLst>
            </c:dLbl>
            <c:dLbl>
              <c:idx val="3"/>
              <c:layout>
                <c:manualLayout>
                  <c:x val="1.4619884723935709E-3"/>
                  <c:y val="-3.946442031694057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47F-476E-80A9-F49825A2CBAC}"/>
                </c:ext>
              </c:extLst>
            </c:dLbl>
            <c:dLbl>
              <c:idx val="4"/>
              <c:layout>
                <c:manualLayout>
                  <c:x val="0"/>
                  <c:y val="-4.228330748243633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47F-476E-80A9-F49825A2CBAC}"/>
                </c:ext>
              </c:extLst>
            </c:dLbl>
            <c:dLbl>
              <c:idx val="5"/>
              <c:layout>
                <c:manualLayout>
                  <c:x val="0"/>
                  <c:y val="-5.073996897892360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47F-476E-80A9-F49825A2CBAC}"/>
                </c:ext>
              </c:extLst>
            </c:dLbl>
            <c:dLbl>
              <c:idx val="6"/>
              <c:layout>
                <c:manualLayout>
                  <c:x val="-5.3605624731013028E-17"/>
                  <c:y val="-5.919663047541097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47F-476E-80A9-F49825A2CBAC}"/>
                </c:ext>
              </c:extLst>
            </c:dLbl>
            <c:dLbl>
              <c:idx val="7"/>
              <c:layout>
                <c:manualLayout>
                  <c:x val="-5.3605624731013028E-17"/>
                  <c:y val="-5.919663047541097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47F-476E-80A9-F49825A2CBAC}"/>
                </c:ext>
              </c:extLst>
            </c:dLbl>
            <c:dLbl>
              <c:idx val="8"/>
              <c:layout>
                <c:manualLayout>
                  <c:x val="-1.0721124946202606E-16"/>
                  <c:y val="-6.483440480640248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C47F-476E-80A9-F49825A2CBAC}"/>
                </c:ext>
              </c:extLst>
            </c:dLbl>
            <c:dLbl>
              <c:idx val="9"/>
              <c:layout>
                <c:manualLayout>
                  <c:x val="4.3859654171807131E-3"/>
                  <c:y val="-7.047217913739399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47F-476E-80A9-F49825A2CBAC}"/>
                </c:ext>
              </c:extLst>
            </c:dLbl>
            <c:dLbl>
              <c:idx val="10"/>
              <c:layout>
                <c:manualLayout>
                  <c:x val="0"/>
                  <c:y val="-7.047217913739389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C47F-476E-80A9-F49825A2CBAC}"/>
                </c:ext>
              </c:extLst>
            </c:dLbl>
            <c:dLbl>
              <c:idx val="11"/>
              <c:layout>
                <c:manualLayout>
                  <c:x val="0"/>
                  <c:y val="-7.60335993593358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C47F-476E-80A9-F49825A2CBAC}"/>
                </c:ext>
              </c:extLst>
            </c:dLbl>
            <c:dLbl>
              <c:idx val="12"/>
              <c:layout>
                <c:manualLayout>
                  <c:x val="1.9416818554222333E-3"/>
                  <c:y val="-8.159479762165829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C47F-476E-80A9-F49825A2CBAC}"/>
                </c:ext>
              </c:extLst>
            </c:dLbl>
            <c:dLbl>
              <c:idx val="13"/>
              <c:layout>
                <c:manualLayout>
                  <c:x val="0"/>
                  <c:y val="-9.27939921745916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C47F-476E-80A9-F49825A2CBAC}"/>
                </c:ext>
              </c:extLst>
            </c:dLbl>
            <c:dLbl>
              <c:idx val="14"/>
              <c:layout>
                <c:manualLayout>
                  <c:x val="-5.193159448818898E-3"/>
                  <c:y val="-0.115793657920489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C47F-476E-80A9-F49825A2CBAC}"/>
                </c:ext>
              </c:extLst>
            </c:dLbl>
            <c:dLbl>
              <c:idx val="15"/>
              <c:layout>
                <c:manualLayout>
                  <c:x val="-1.6396577671729554E-4"/>
                  <c:y val="1.819209444194458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47F-476E-80A9-F49825A2CBAC}"/>
                </c:ext>
              </c:extLst>
            </c:dLbl>
            <c:dLbl>
              <c:idx val="16"/>
              <c:layout>
                <c:manualLayout>
                  <c:x val="-5.7291256561679809E-3"/>
                  <c:y val="8.750034095718711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3739583333333334E-2"/>
                      <c:h val="6.285059210088778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C47F-476E-80A9-F49825A2CB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個人型!$B$1:$R$1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個人型!$B$2:$R$2</c:f>
              <c:numCache>
                <c:formatCode>0_ </c:formatCode>
                <c:ptCount val="17"/>
                <c:pt idx="0">
                  <c:v>0</c:v>
                </c:pt>
                <c:pt idx="1">
                  <c:v>14000</c:v>
                </c:pt>
                <c:pt idx="2">
                  <c:v>28000</c:v>
                </c:pt>
                <c:pt idx="3">
                  <c:v>46000</c:v>
                </c:pt>
                <c:pt idx="4">
                  <c:v>63000</c:v>
                </c:pt>
                <c:pt idx="5">
                  <c:v>80000</c:v>
                </c:pt>
                <c:pt idx="6">
                  <c:v>93000</c:v>
                </c:pt>
                <c:pt idx="7">
                  <c:v>101000</c:v>
                </c:pt>
                <c:pt idx="8">
                  <c:v>112000</c:v>
                </c:pt>
                <c:pt idx="9">
                  <c:v>125000</c:v>
                </c:pt>
                <c:pt idx="10">
                  <c:v>139000</c:v>
                </c:pt>
                <c:pt idx="11">
                  <c:v>158000</c:v>
                </c:pt>
                <c:pt idx="12">
                  <c:v>184000</c:v>
                </c:pt>
                <c:pt idx="13">
                  <c:v>213000</c:v>
                </c:pt>
                <c:pt idx="14">
                  <c:v>258000</c:v>
                </c:pt>
                <c:pt idx="15">
                  <c:v>430929</c:v>
                </c:pt>
                <c:pt idx="16">
                  <c:v>854687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C47F-476E-80A9-F49825A2CB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4176400"/>
        <c:axId val="634177384"/>
      </c:barChart>
      <c:catAx>
        <c:axId val="634176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4177384"/>
        <c:crosses val="autoZero"/>
        <c:auto val="1"/>
        <c:lblAlgn val="ctr"/>
        <c:lblOffset val="100"/>
        <c:noMultiLvlLbl val="1"/>
      </c:catAx>
      <c:valAx>
        <c:axId val="634177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4176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b="0" i="0" baseline="0" dirty="0">
                <a:effectLst/>
              </a:rPr>
              <a:t>企業型年金実施事業主数の推移</a:t>
            </a:r>
            <a:endParaRPr lang="ja-JP" altLang="ja-JP" sz="2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6.7292388451443572E-2"/>
          <c:y val="3.1647776982422653E-2"/>
          <c:w val="0.90980223997721787"/>
          <c:h val="0.7963864974211377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事業主数の推移!$A$2:$B$2</c:f>
              <c:strCache>
                <c:ptCount val="2"/>
                <c:pt idx="0">
                  <c:v>企業型年金実施事業主数の推移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4414414414414415E-3"/>
                  <c:y val="-7.0707070707070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D95-41EF-91FD-34D8911F8919}"/>
                </c:ext>
              </c:extLst>
            </c:dLbl>
            <c:dLbl>
              <c:idx val="2"/>
              <c:layout>
                <c:manualLayout>
                  <c:x val="0"/>
                  <c:y val="-8.58585858585858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D95-41EF-91FD-34D8911F8919}"/>
                </c:ext>
              </c:extLst>
            </c:dLbl>
            <c:dLbl>
              <c:idx val="3"/>
              <c:layout>
                <c:manualLayout>
                  <c:x val="1.4414414414413886E-3"/>
                  <c:y val="-9.3434343434343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D95-41EF-91FD-34D8911F8919}"/>
                </c:ext>
              </c:extLst>
            </c:dLbl>
            <c:dLbl>
              <c:idx val="4"/>
              <c:layout>
                <c:manualLayout>
                  <c:x val="0"/>
                  <c:y val="-0.113636363636363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D95-41EF-91FD-34D8911F8919}"/>
                </c:ext>
              </c:extLst>
            </c:dLbl>
            <c:dLbl>
              <c:idx val="5"/>
              <c:layout>
                <c:manualLayout>
                  <c:x val="-5.2852242299239751E-17"/>
                  <c:y val="-0.143939393939394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D95-41EF-91FD-34D8911F8919}"/>
                </c:ext>
              </c:extLst>
            </c:dLbl>
            <c:dLbl>
              <c:idx val="6"/>
              <c:layout>
                <c:manualLayout>
                  <c:x val="1.4414414414414415E-3"/>
                  <c:y val="-0.1502525252525253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19763070156768E-2"/>
                      <c:h val="4.309353376282509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6D95-41EF-91FD-34D8911F8919}"/>
                </c:ext>
              </c:extLst>
            </c:dLbl>
            <c:dLbl>
              <c:idx val="7"/>
              <c:layout>
                <c:manualLayout>
                  <c:x val="2.8828828828829358E-3"/>
                  <c:y val="-0.179292929292929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D95-41EF-91FD-34D8911F8919}"/>
                </c:ext>
              </c:extLst>
            </c:dLbl>
            <c:dLbl>
              <c:idx val="8"/>
              <c:layout>
                <c:manualLayout>
                  <c:x val="0"/>
                  <c:y val="-0.212121212121212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D95-41EF-91FD-34D8911F8919}"/>
                </c:ext>
              </c:extLst>
            </c:dLbl>
            <c:dLbl>
              <c:idx val="9"/>
              <c:layout>
                <c:manualLayout>
                  <c:x val="1.4414414414414415E-3"/>
                  <c:y val="-0.227272727272727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D95-41EF-91FD-34D8911F8919}"/>
                </c:ext>
              </c:extLst>
            </c:dLbl>
            <c:dLbl>
              <c:idx val="10"/>
              <c:layout>
                <c:manualLayout>
                  <c:x val="2.8828828828827771E-3"/>
                  <c:y val="-0.237373737373737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D95-41EF-91FD-34D8911F8919}"/>
                </c:ext>
              </c:extLst>
            </c:dLbl>
            <c:dLbl>
              <c:idx val="11"/>
              <c:layout>
                <c:manualLayout>
                  <c:x val="2.8828828828828829E-3"/>
                  <c:y val="-0.267676767676767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D95-41EF-91FD-34D8911F8919}"/>
                </c:ext>
              </c:extLst>
            </c:dLbl>
            <c:dLbl>
              <c:idx val="12"/>
              <c:layout>
                <c:manualLayout>
                  <c:x val="-1.057044845984795E-16"/>
                  <c:y val="-0.290404040404040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D95-41EF-91FD-34D8911F8919}"/>
                </c:ext>
              </c:extLst>
            </c:dLbl>
            <c:dLbl>
              <c:idx val="13"/>
              <c:layout>
                <c:manualLayout>
                  <c:x val="2.8828828828828829E-3"/>
                  <c:y val="-0.323232323232323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19763070156768E-2"/>
                      <c:h val="5.06692913385826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6D95-41EF-91FD-34D8911F8919}"/>
                </c:ext>
              </c:extLst>
            </c:dLbl>
            <c:dLbl>
              <c:idx val="14"/>
              <c:layout>
                <c:manualLayout>
                  <c:x val="-1.057044845984795E-16"/>
                  <c:y val="-0.351010101010101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D95-41EF-91FD-34D8911F8919}"/>
                </c:ext>
              </c:extLst>
            </c:dLbl>
            <c:dLbl>
              <c:idx val="15"/>
              <c:layout>
                <c:manualLayout>
                  <c:x val="4.3243243243243244E-3"/>
                  <c:y val="-0.368686868686868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D95-41EF-91FD-34D8911F89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事業主数の推移!$C$1:$R$1</c:f>
              <c:strCache>
                <c:ptCount val="16"/>
                <c:pt idx="0">
                  <c:v>2003年9月末</c:v>
                </c:pt>
                <c:pt idx="1">
                  <c:v>2004年3月末</c:v>
                </c:pt>
                <c:pt idx="2">
                  <c:v>2005年3月末</c:v>
                </c:pt>
                <c:pt idx="3">
                  <c:v>2006年3月末</c:v>
                </c:pt>
                <c:pt idx="4">
                  <c:v>2007年3月末</c:v>
                </c:pt>
                <c:pt idx="5">
                  <c:v>2008年3月末</c:v>
                </c:pt>
                <c:pt idx="6">
                  <c:v>2009年3月末</c:v>
                </c:pt>
                <c:pt idx="7">
                  <c:v>2010年3月末</c:v>
                </c:pt>
                <c:pt idx="8">
                  <c:v>2011年3月末</c:v>
                </c:pt>
                <c:pt idx="9">
                  <c:v>2012年3月末</c:v>
                </c:pt>
                <c:pt idx="10">
                  <c:v>2013年3月末</c:v>
                </c:pt>
                <c:pt idx="11">
                  <c:v>2014年3月末</c:v>
                </c:pt>
                <c:pt idx="12">
                  <c:v>2015年3月末</c:v>
                </c:pt>
                <c:pt idx="13">
                  <c:v>2016年3月末</c:v>
                </c:pt>
                <c:pt idx="14">
                  <c:v>2017年3月末</c:v>
                </c:pt>
                <c:pt idx="15">
                  <c:v>2018年3月末</c:v>
                </c:pt>
              </c:strCache>
            </c:strRef>
          </c:cat>
          <c:val>
            <c:numRef>
              <c:f>事業主数の推移!$C$2:$R$2</c:f>
              <c:numCache>
                <c:formatCode>0_ "社"</c:formatCode>
                <c:ptCount val="16"/>
                <c:pt idx="0">
                  <c:v>1522</c:v>
                </c:pt>
                <c:pt idx="1">
                  <c:v>2379</c:v>
                </c:pt>
                <c:pt idx="2">
                  <c:v>4350</c:v>
                </c:pt>
                <c:pt idx="3">
                  <c:v>6664</c:v>
                </c:pt>
                <c:pt idx="4">
                  <c:v>8667</c:v>
                </c:pt>
                <c:pt idx="5">
                  <c:v>10334</c:v>
                </c:pt>
                <c:pt idx="6">
                  <c:v>11706</c:v>
                </c:pt>
                <c:pt idx="7">
                  <c:v>12902</c:v>
                </c:pt>
                <c:pt idx="8">
                  <c:v>14628</c:v>
                </c:pt>
                <c:pt idx="9">
                  <c:v>16440</c:v>
                </c:pt>
                <c:pt idx="10">
                  <c:v>17328</c:v>
                </c:pt>
                <c:pt idx="11">
                  <c:v>18393</c:v>
                </c:pt>
                <c:pt idx="12">
                  <c:v>19832</c:v>
                </c:pt>
                <c:pt idx="13">
                  <c:v>22574</c:v>
                </c:pt>
                <c:pt idx="14">
                  <c:v>26228</c:v>
                </c:pt>
                <c:pt idx="15">
                  <c:v>30312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6D95-41EF-91FD-34D8911F8919}"/>
            </c:ext>
          </c:extLst>
        </c:ser>
        <c:ser>
          <c:idx val="1"/>
          <c:order val="1"/>
          <c:tx>
            <c:strRef>
              <c:f>事業主数の推移!$A$3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fld id="{42CCB2EA-30D6-4C58-AB5B-835DFEAF1AF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0-6D95-41EF-91FD-34D8911F8919}"/>
                </c:ext>
              </c:extLst>
            </c:dLbl>
            <c:dLbl>
              <c:idx val="2"/>
              <c:layout>
                <c:manualLayout>
                  <c:x val="-2.6426121149619876E-17"/>
                  <c:y val="2.5252525252525252E-2"/>
                </c:manualLayout>
              </c:layout>
              <c:tx>
                <c:rich>
                  <a:bodyPr/>
                  <a:lstStyle/>
                  <a:p>
                    <a:fld id="{A3EE9889-4978-4413-A88A-3B4A5834677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6D95-41EF-91FD-34D8911F8919}"/>
                </c:ext>
              </c:extLst>
            </c:dLbl>
            <c:dLbl>
              <c:idx val="3"/>
              <c:layout>
                <c:manualLayout>
                  <c:x val="-5.2852242299239751E-17"/>
                  <c:y val="4.5454545454545359E-2"/>
                </c:manualLayout>
              </c:layout>
              <c:tx>
                <c:rich>
                  <a:bodyPr/>
                  <a:lstStyle/>
                  <a:p>
                    <a:fld id="{A1910A16-8A72-495D-B327-778539CD2EB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6D95-41EF-91FD-34D8911F8919}"/>
                </c:ext>
              </c:extLst>
            </c:dLbl>
            <c:dLbl>
              <c:idx val="4"/>
              <c:layout>
                <c:manualLayout>
                  <c:x val="0"/>
                  <c:y val="5.0505050505050504E-2"/>
                </c:manualLayout>
              </c:layout>
              <c:tx>
                <c:rich>
                  <a:bodyPr/>
                  <a:lstStyle/>
                  <a:p>
                    <a:fld id="{9264079A-968C-465D-855D-B458D9E22CA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6D95-41EF-91FD-34D8911F8919}"/>
                </c:ext>
              </c:extLst>
            </c:dLbl>
            <c:dLbl>
              <c:idx val="5"/>
              <c:layout>
                <c:manualLayout>
                  <c:x val="0"/>
                  <c:y val="3.5353535353535262E-2"/>
                </c:manualLayout>
              </c:layout>
              <c:tx>
                <c:rich>
                  <a:bodyPr/>
                  <a:lstStyle/>
                  <a:p>
                    <a:fld id="{94772213-F91A-4509-B41C-F9700EC50E0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6D95-41EF-91FD-34D8911F8919}"/>
                </c:ext>
              </c:extLst>
            </c:dLbl>
            <c:dLbl>
              <c:idx val="6"/>
              <c:layout>
                <c:manualLayout>
                  <c:x val="1.4414414414413886E-3"/>
                  <c:y val="3.0303030303030304E-2"/>
                </c:manualLayout>
              </c:layout>
              <c:tx>
                <c:rich>
                  <a:bodyPr/>
                  <a:lstStyle/>
                  <a:p>
                    <a:fld id="{2F1A5F4D-5B6C-4B96-960B-1E6FA602BC7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6D95-41EF-91FD-34D8911F8919}"/>
                </c:ext>
              </c:extLst>
            </c:dLbl>
            <c:dLbl>
              <c:idx val="7"/>
              <c:layout>
                <c:manualLayout>
                  <c:x val="0"/>
                  <c:y val="1.0101010101010008E-2"/>
                </c:manualLayout>
              </c:layout>
              <c:tx>
                <c:rich>
                  <a:bodyPr/>
                  <a:lstStyle/>
                  <a:p>
                    <a:fld id="{01DA3292-71E3-4D0A-B6B6-CA65B42DAAA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6D95-41EF-91FD-34D8911F8919}"/>
                </c:ext>
              </c:extLst>
            </c:dLbl>
            <c:dLbl>
              <c:idx val="8"/>
              <c:layout>
                <c:manualLayout>
                  <c:x val="-1.057044845984795E-16"/>
                  <c:y val="7.5757575757574832E-3"/>
                </c:manualLayout>
              </c:layout>
              <c:tx>
                <c:rich>
                  <a:bodyPr/>
                  <a:lstStyle/>
                  <a:p>
                    <a:fld id="{4E227E73-6563-4938-8D85-5B2666E5620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6D95-41EF-91FD-34D8911F8919}"/>
                </c:ext>
              </c:extLst>
            </c:dLbl>
            <c:dLbl>
              <c:idx val="9"/>
              <c:layout>
                <c:manualLayout>
                  <c:x val="1.4414414414414415E-3"/>
                  <c:y val="1.5151515151515152E-2"/>
                </c:manualLayout>
              </c:layout>
              <c:tx>
                <c:rich>
                  <a:bodyPr/>
                  <a:lstStyle/>
                  <a:p>
                    <a:fld id="{F28A5A92-96B0-4E3C-BBDC-D730D8B4015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6D95-41EF-91FD-34D8911F8919}"/>
                </c:ext>
              </c:extLst>
            </c:dLbl>
            <c:dLbl>
              <c:idx val="10"/>
              <c:layout>
                <c:manualLayout>
                  <c:x val="1.4414414414413356E-3"/>
                  <c:y val="2.5252525252525714E-3"/>
                </c:manualLayout>
              </c:layout>
              <c:tx>
                <c:rich>
                  <a:bodyPr/>
                  <a:lstStyle/>
                  <a:p>
                    <a:fld id="{810A2C04-27AD-48FB-B218-88362336A70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6D95-41EF-91FD-34D8911F8919}"/>
                </c:ext>
              </c:extLst>
            </c:dLbl>
            <c:dLbl>
              <c:idx val="11"/>
              <c:layout>
                <c:manualLayout>
                  <c:x val="2.8828828828828829E-3"/>
                  <c:y val="-1.5151515151515152E-2"/>
                </c:manualLayout>
              </c:layout>
              <c:tx>
                <c:rich>
                  <a:bodyPr/>
                  <a:lstStyle/>
                  <a:p>
                    <a:fld id="{7A1CFC2E-4587-4C0E-BFF0-9E9B7A6F72B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6D95-41EF-91FD-34D8911F8919}"/>
                </c:ext>
              </c:extLst>
            </c:dLbl>
            <c:dLbl>
              <c:idx val="12"/>
              <c:layout>
                <c:manualLayout>
                  <c:x val="0"/>
                  <c:y val="-1.7676767676767725E-2"/>
                </c:manualLayout>
              </c:layout>
              <c:tx>
                <c:rich>
                  <a:bodyPr/>
                  <a:lstStyle/>
                  <a:p>
                    <a:fld id="{66F22998-5A1D-488E-A738-33CC69F2BD6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6D95-41EF-91FD-34D8911F8919}"/>
                </c:ext>
              </c:extLst>
            </c:dLbl>
            <c:dLbl>
              <c:idx val="13"/>
              <c:layout>
                <c:manualLayout>
                  <c:x val="1.4414414414414415E-3"/>
                  <c:y val="5.0505050505050041E-3"/>
                </c:manualLayout>
              </c:layout>
              <c:tx>
                <c:rich>
                  <a:bodyPr/>
                  <a:lstStyle/>
                  <a:p>
                    <a:fld id="{87DC3A16-90B8-4FBD-B95D-0D09DC43FFC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6D95-41EF-91FD-34D8911F8919}"/>
                </c:ext>
              </c:extLst>
            </c:dLbl>
            <c:dLbl>
              <c:idx val="14"/>
              <c:layout>
                <c:manualLayout>
                  <c:x val="2.8828828828827771E-3"/>
                  <c:y val="3.5353535353535352E-2"/>
                </c:manualLayout>
              </c:layout>
              <c:tx>
                <c:rich>
                  <a:bodyPr/>
                  <a:lstStyle/>
                  <a:p>
                    <a:fld id="{B67B1F30-83EC-4CF2-BB30-1FD4B05B890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6D95-41EF-91FD-34D8911F8919}"/>
                </c:ext>
              </c:extLst>
            </c:dLbl>
            <c:dLbl>
              <c:idx val="15"/>
              <c:layout>
                <c:manualLayout>
                  <c:x val="0"/>
                  <c:y val="3.030303030303028E-2"/>
                </c:manualLayout>
              </c:layout>
              <c:tx>
                <c:rich>
                  <a:bodyPr/>
                  <a:lstStyle/>
                  <a:p>
                    <a:fld id="{D3A58625-1B1A-41F9-BE37-CE4AE2B4DAAC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6D95-41EF-91FD-34D8911F89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事業主数の推移!$C$3:$R$3</c:f>
              <c:numCache>
                <c:formatCode>0_ "社"</c:formatCode>
                <c:ptCount val="16"/>
                <c:pt idx="1">
                  <c:v>857</c:v>
                </c:pt>
                <c:pt idx="2">
                  <c:v>1971</c:v>
                </c:pt>
                <c:pt idx="3">
                  <c:v>2314</c:v>
                </c:pt>
                <c:pt idx="4">
                  <c:v>2003</c:v>
                </c:pt>
                <c:pt idx="5">
                  <c:v>1667</c:v>
                </c:pt>
                <c:pt idx="6">
                  <c:v>1372</c:v>
                </c:pt>
                <c:pt idx="7">
                  <c:v>1196</c:v>
                </c:pt>
                <c:pt idx="8">
                  <c:v>1726</c:v>
                </c:pt>
                <c:pt idx="9">
                  <c:v>1812</c:v>
                </c:pt>
                <c:pt idx="10">
                  <c:v>888</c:v>
                </c:pt>
                <c:pt idx="11">
                  <c:v>1065</c:v>
                </c:pt>
                <c:pt idx="12">
                  <c:v>1439</c:v>
                </c:pt>
                <c:pt idx="13">
                  <c:v>2742</c:v>
                </c:pt>
                <c:pt idx="14">
                  <c:v>3654</c:v>
                </c:pt>
                <c:pt idx="15">
                  <c:v>4084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F-6D95-41EF-91FD-34D8911F89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628878048"/>
        <c:axId val="628879032"/>
      </c:barChart>
      <c:catAx>
        <c:axId val="628878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8879032"/>
        <c:crosses val="autoZero"/>
        <c:auto val="1"/>
        <c:lblAlgn val="ctr"/>
        <c:lblOffset val="100"/>
        <c:noMultiLvlLbl val="0"/>
      </c:catAx>
      <c:valAx>
        <c:axId val="628879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&quot;社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8878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dirty="0"/>
              <a:t>企業型年金承認規約数の推移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承認規約数!$A$2</c:f>
              <c:strCache>
                <c:ptCount val="1"/>
                <c:pt idx="0">
                  <c:v>企業型年金承認規約数の推移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9351717464924836E-3"/>
                  <c:y val="-3.43915343915344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5B8-4351-8F31-8873C4540B68}"/>
                </c:ext>
              </c:extLst>
            </c:dLbl>
            <c:dLbl>
              <c:idx val="2"/>
              <c:layout>
                <c:manualLayout>
                  <c:x val="0"/>
                  <c:y val="-6.61375661375661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5B8-4351-8F31-8873C4540B68}"/>
                </c:ext>
              </c:extLst>
            </c:dLbl>
            <c:dLbl>
              <c:idx val="3"/>
              <c:layout>
                <c:manualLayout>
                  <c:x val="1.9351717464925011E-3"/>
                  <c:y val="-9.25925925925925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5B8-4351-8F31-8873C4540B68}"/>
                </c:ext>
              </c:extLst>
            </c:dLbl>
            <c:dLbl>
              <c:idx val="4"/>
              <c:layout>
                <c:manualLayout>
                  <c:x val="1.9351717464924658E-3"/>
                  <c:y val="-0.119047619047619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5B8-4351-8F31-8873C4540B68}"/>
                </c:ext>
              </c:extLst>
            </c:dLbl>
            <c:dLbl>
              <c:idx val="5"/>
              <c:layout>
                <c:manualLayout>
                  <c:x val="1.9351717464925011E-3"/>
                  <c:y val="-0.145502645502645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5B8-4351-8F31-8873C4540B68}"/>
                </c:ext>
              </c:extLst>
            </c:dLbl>
            <c:dLbl>
              <c:idx val="6"/>
              <c:layout>
                <c:manualLayout>
                  <c:x val="1.9351717464925011E-3"/>
                  <c:y val="-0.174603174603174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5B8-4351-8F31-8873C4540B68}"/>
                </c:ext>
              </c:extLst>
            </c:dLbl>
            <c:dLbl>
              <c:idx val="7"/>
              <c:layout>
                <c:manualLayout>
                  <c:x val="1.9351717464925011E-3"/>
                  <c:y val="-0.206349206349206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5B8-4351-8F31-8873C4540B68}"/>
                </c:ext>
              </c:extLst>
            </c:dLbl>
            <c:dLbl>
              <c:idx val="8"/>
              <c:layout>
                <c:manualLayout>
                  <c:x val="0"/>
                  <c:y val="-0.238095238095238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5B8-4351-8F31-8873C4540B68}"/>
                </c:ext>
              </c:extLst>
            </c:dLbl>
            <c:dLbl>
              <c:idx val="9"/>
              <c:layout>
                <c:manualLayout>
                  <c:x val="3.8703434929850023E-3"/>
                  <c:y val="-0.261904761904761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5B8-4351-8F31-8873C4540B68}"/>
                </c:ext>
              </c:extLst>
            </c:dLbl>
            <c:dLbl>
              <c:idx val="10"/>
              <c:layout>
                <c:manualLayout>
                  <c:x val="-7.0955477687658595E-17"/>
                  <c:y val="-0.291005291005290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5B8-4351-8F31-8873C4540B68}"/>
                </c:ext>
              </c:extLst>
            </c:dLbl>
            <c:dLbl>
              <c:idx val="11"/>
              <c:layout>
                <c:manualLayout>
                  <c:x val="0"/>
                  <c:y val="-0.219576719576719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5B8-4351-8F31-8873C4540B68}"/>
                </c:ext>
              </c:extLst>
            </c:dLbl>
            <c:dLbl>
              <c:idx val="12"/>
              <c:layout>
                <c:manualLayout>
                  <c:x val="-1.9351717464925011E-3"/>
                  <c:y val="-0.261904761904761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5B8-4351-8F31-8873C4540B68}"/>
                </c:ext>
              </c:extLst>
            </c:dLbl>
            <c:dLbl>
              <c:idx val="13"/>
              <c:layout>
                <c:manualLayout>
                  <c:x val="-3.8703434929851445E-3"/>
                  <c:y val="-0.301587301587301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5B8-4351-8F31-8873C4540B68}"/>
                </c:ext>
              </c:extLst>
            </c:dLbl>
            <c:dLbl>
              <c:idx val="14"/>
              <c:layout>
                <c:manualLayout>
                  <c:x val="0"/>
                  <c:y val="-0.341269841269841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5B8-4351-8F31-8873C4540B68}"/>
                </c:ext>
              </c:extLst>
            </c:dLbl>
            <c:dLbl>
              <c:idx val="15"/>
              <c:layout>
                <c:manualLayout>
                  <c:x val="3.8703434929848604E-3"/>
                  <c:y val="-0.362433862433862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5B8-4351-8F31-8873C4540B68}"/>
                </c:ext>
              </c:extLst>
            </c:dLbl>
            <c:dLbl>
              <c:idx val="16"/>
              <c:layout>
                <c:manualLayout>
                  <c:x val="0"/>
                  <c:y val="-0.407407407407407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5B8-4351-8F31-8873C4540B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承認規約数!$B$1:$R$1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承認規約数!$B$2:$R$2</c:f>
              <c:numCache>
                <c:formatCode>0_ "件"</c:formatCode>
                <c:ptCount val="17"/>
                <c:pt idx="0">
                  <c:v>70</c:v>
                </c:pt>
                <c:pt idx="1">
                  <c:v>361</c:v>
                </c:pt>
                <c:pt idx="2">
                  <c:v>845</c:v>
                </c:pt>
                <c:pt idx="3">
                  <c:v>1402</c:v>
                </c:pt>
                <c:pt idx="4">
                  <c:v>1866</c:v>
                </c:pt>
                <c:pt idx="5">
                  <c:v>2313</c:v>
                </c:pt>
                <c:pt idx="6">
                  <c:v>2710</c:v>
                </c:pt>
                <c:pt idx="7">
                  <c:v>3043</c:v>
                </c:pt>
                <c:pt idx="8">
                  <c:v>3301</c:v>
                </c:pt>
                <c:pt idx="9">
                  <c:v>3705</c:v>
                </c:pt>
                <c:pt idx="10">
                  <c:v>4135</c:v>
                </c:pt>
                <c:pt idx="11">
                  <c:v>4247</c:v>
                </c:pt>
                <c:pt idx="12">
                  <c:v>4434</c:v>
                </c:pt>
                <c:pt idx="13">
                  <c:v>4635</c:v>
                </c:pt>
                <c:pt idx="14">
                  <c:v>4964</c:v>
                </c:pt>
                <c:pt idx="15">
                  <c:v>5349</c:v>
                </c:pt>
                <c:pt idx="16">
                  <c:v>5825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85B8-4351-8F31-8873C4540B68}"/>
            </c:ext>
          </c:extLst>
        </c:ser>
        <c:ser>
          <c:idx val="1"/>
          <c:order val="1"/>
          <c:tx>
            <c:strRef>
              <c:f>承認規約数!$A$3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9351717464925189E-3"/>
                  <c:y val="2.6455026455026356E-2"/>
                </c:manualLayout>
              </c:layout>
              <c:tx>
                <c:rich>
                  <a:bodyPr/>
                  <a:lstStyle/>
                  <a:p>
                    <a:fld id="{7FDE55FE-9CCF-493B-AC6F-F731A58F5DC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85B8-4351-8F31-8873C4540B68}"/>
                </c:ext>
              </c:extLst>
            </c:dLbl>
            <c:dLbl>
              <c:idx val="2"/>
              <c:layout>
                <c:manualLayout>
                  <c:x val="0"/>
                  <c:y val="3.7037037037037035E-2"/>
                </c:manualLayout>
              </c:layout>
              <c:tx>
                <c:rich>
                  <a:bodyPr/>
                  <a:lstStyle/>
                  <a:p>
                    <a:fld id="{35DA6164-ED70-4872-A8DF-8C5DEB11076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85B8-4351-8F31-8873C4540B68}"/>
                </c:ext>
              </c:extLst>
            </c:dLbl>
            <c:dLbl>
              <c:idx val="3"/>
              <c:layout>
                <c:manualLayout>
                  <c:x val="-3.5477738843829297E-17"/>
                  <c:y val="5.2910052910052907E-2"/>
                </c:manualLayout>
              </c:layout>
              <c:tx>
                <c:rich>
                  <a:bodyPr/>
                  <a:lstStyle/>
                  <a:p>
                    <a:fld id="{82F8EB14-1E52-465E-979E-88C1A0A223B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85B8-4351-8F31-8873C4540B68}"/>
                </c:ext>
              </c:extLst>
            </c:dLbl>
            <c:dLbl>
              <c:idx val="4"/>
              <c:layout>
                <c:manualLayout>
                  <c:x val="0"/>
                  <c:y val="4.2328042328042326E-2"/>
                </c:manualLayout>
              </c:layout>
              <c:tx>
                <c:rich>
                  <a:bodyPr/>
                  <a:lstStyle/>
                  <a:p>
                    <a:fld id="{1AF2D5F4-6F8F-49A3-BC70-DA84882EFF4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85B8-4351-8F31-8873C4540B68}"/>
                </c:ext>
              </c:extLst>
            </c:dLbl>
            <c:dLbl>
              <c:idx val="5"/>
              <c:layout>
                <c:manualLayout>
                  <c:x val="0"/>
                  <c:y val="4.4973544973544874E-2"/>
                </c:manualLayout>
              </c:layout>
              <c:tx>
                <c:rich>
                  <a:bodyPr/>
                  <a:lstStyle/>
                  <a:p>
                    <a:fld id="{8015F20C-7A7E-48A8-8933-89CAA30E23B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85B8-4351-8F31-8873C4540B68}"/>
                </c:ext>
              </c:extLst>
            </c:dLbl>
            <c:dLbl>
              <c:idx val="6"/>
              <c:layout>
                <c:manualLayout>
                  <c:x val="1.9351717464925011E-3"/>
                  <c:y val="3.1746031746031744E-2"/>
                </c:manualLayout>
              </c:layout>
              <c:tx>
                <c:rich>
                  <a:bodyPr/>
                  <a:lstStyle/>
                  <a:p>
                    <a:fld id="{9DCDD394-909A-4470-9613-E49CD9F8D57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85B8-4351-8F31-8873C4540B68}"/>
                </c:ext>
              </c:extLst>
            </c:dLbl>
            <c:dLbl>
              <c:idx val="7"/>
              <c:layout>
                <c:manualLayout>
                  <c:x val="3.8703434929850023E-3"/>
                  <c:y val="1.5873015873015872E-2"/>
                </c:manualLayout>
              </c:layout>
              <c:tx>
                <c:rich>
                  <a:bodyPr/>
                  <a:lstStyle/>
                  <a:p>
                    <a:fld id="{88E9C1EB-F454-4CD5-99E9-FA508D6E841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85B8-4351-8F31-8873C4540B68}"/>
                </c:ext>
              </c:extLst>
            </c:dLbl>
            <c:dLbl>
              <c:idx val="8"/>
              <c:layout>
                <c:manualLayout>
                  <c:x val="0"/>
                  <c:y val="-5.2910052910052907E-3"/>
                </c:manualLayout>
              </c:layout>
              <c:tx>
                <c:rich>
                  <a:bodyPr/>
                  <a:lstStyle/>
                  <a:p>
                    <a:fld id="{71268D04-C58B-4802-9DC8-B96BE49781E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85B8-4351-8F31-8873C4540B68}"/>
                </c:ext>
              </c:extLst>
            </c:dLbl>
            <c:dLbl>
              <c:idx val="9"/>
              <c:layout>
                <c:manualLayout>
                  <c:x val="-7.0955477687658595E-17"/>
                  <c:y val="2.6455026455025972E-3"/>
                </c:manualLayout>
              </c:layout>
              <c:tx>
                <c:rich>
                  <a:bodyPr/>
                  <a:lstStyle/>
                  <a:p>
                    <a:fld id="{FBC01C11-B552-469C-B813-E3AEC184B253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85B8-4351-8F31-8873C4540B68}"/>
                </c:ext>
              </c:extLst>
            </c:dLbl>
            <c:dLbl>
              <c:idx val="10"/>
              <c:layout>
                <c:manualLayout>
                  <c:x val="1.9351717464924302E-3"/>
                  <c:y val="2.6455026455026454E-3"/>
                </c:manualLayout>
              </c:layout>
              <c:tx>
                <c:rich>
                  <a:bodyPr/>
                  <a:lstStyle/>
                  <a:p>
                    <a:fld id="{63BA72B3-5A73-49E9-8AB4-B82963B738C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85B8-4351-8F31-8873C4540B68}"/>
                </c:ext>
              </c:extLst>
            </c:dLbl>
            <c:dLbl>
              <c:idx val="11"/>
              <c:layout>
                <c:manualLayout>
                  <c:x val="1.9351717464925011E-3"/>
                  <c:y val="6.8783068783068835E-2"/>
                </c:manualLayout>
              </c:layout>
              <c:tx>
                <c:rich>
                  <a:bodyPr/>
                  <a:lstStyle/>
                  <a:p>
                    <a:fld id="{1476E6CB-0151-49A9-9FF8-CC520D5809F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85B8-4351-8F31-8873C4540B68}"/>
                </c:ext>
              </c:extLst>
            </c:dLbl>
            <c:dLbl>
              <c:idx val="12"/>
              <c:layout>
                <c:manualLayout>
                  <c:x val="-5.8055152394775036E-3"/>
                  <c:y val="3.439153439153439E-2"/>
                </c:manualLayout>
              </c:layout>
              <c:tx>
                <c:rich>
                  <a:bodyPr/>
                  <a:lstStyle/>
                  <a:p>
                    <a:fld id="{1D20CBE1-6E4C-4D2D-910C-C4C380DC8DE8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85B8-4351-8F31-8873C4540B68}"/>
                </c:ext>
              </c:extLst>
            </c:dLbl>
            <c:dLbl>
              <c:idx val="13"/>
              <c:layout>
                <c:manualLayout>
                  <c:x val="0"/>
                  <c:y val="5.2910052910052907E-3"/>
                </c:manualLayout>
              </c:layout>
              <c:tx>
                <c:rich>
                  <a:bodyPr/>
                  <a:lstStyle/>
                  <a:p>
                    <a:fld id="{D70E98C4-86CF-4D31-AC49-16633B6BEDE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85B8-4351-8F31-8873C4540B68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EB896EAE-F387-43E5-AD10-D10D35BC8DD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85B8-4351-8F31-8873C4540B68}"/>
                </c:ext>
              </c:extLst>
            </c:dLbl>
            <c:dLbl>
              <c:idx val="15"/>
              <c:layout>
                <c:manualLayout>
                  <c:x val="5.8055152394775036E-3"/>
                  <c:y val="-2.425016077718094E-17"/>
                </c:manualLayout>
              </c:layout>
              <c:tx>
                <c:rich>
                  <a:bodyPr/>
                  <a:lstStyle/>
                  <a:p>
                    <a:fld id="{D6890D33-45A8-44D4-BF46-17963F6E363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85B8-4351-8F31-8873C4540B68}"/>
                </c:ext>
              </c:extLst>
            </c:dLbl>
            <c:dLbl>
              <c:idx val="16"/>
              <c:layout>
                <c:manualLayout>
                  <c:x val="0"/>
                  <c:y val="5.2910052910052907E-3"/>
                </c:manualLayout>
              </c:layout>
              <c:tx>
                <c:rich>
                  <a:bodyPr/>
                  <a:lstStyle/>
                  <a:p>
                    <a:fld id="{5C289831-4C87-4F87-B539-1A3EB217610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0-85B8-4351-8F31-8873C4540B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承認規約数!$B$3:$R$3</c:f>
              <c:numCache>
                <c:formatCode>0_ "件"</c:formatCode>
                <c:ptCount val="17"/>
                <c:pt idx="1">
                  <c:v>291</c:v>
                </c:pt>
                <c:pt idx="2">
                  <c:v>484</c:v>
                </c:pt>
                <c:pt idx="3">
                  <c:v>557</c:v>
                </c:pt>
                <c:pt idx="4">
                  <c:v>464</c:v>
                </c:pt>
                <c:pt idx="5">
                  <c:v>447</c:v>
                </c:pt>
                <c:pt idx="6">
                  <c:v>397</c:v>
                </c:pt>
                <c:pt idx="7">
                  <c:v>333</c:v>
                </c:pt>
                <c:pt idx="8">
                  <c:v>258</c:v>
                </c:pt>
                <c:pt idx="9">
                  <c:v>404</c:v>
                </c:pt>
                <c:pt idx="10">
                  <c:v>430</c:v>
                </c:pt>
                <c:pt idx="11">
                  <c:v>112</c:v>
                </c:pt>
                <c:pt idx="12">
                  <c:v>187</c:v>
                </c:pt>
                <c:pt idx="13">
                  <c:v>201</c:v>
                </c:pt>
                <c:pt idx="14">
                  <c:v>329</c:v>
                </c:pt>
                <c:pt idx="15">
                  <c:v>385</c:v>
                </c:pt>
                <c:pt idx="16">
                  <c:v>476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85B8-4351-8F31-8873C4540B6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426841312"/>
        <c:axId val="426845904"/>
      </c:barChart>
      <c:catAx>
        <c:axId val="426841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845904"/>
        <c:crosses val="autoZero"/>
        <c:auto val="1"/>
        <c:lblAlgn val="ctr"/>
        <c:lblOffset val="100"/>
        <c:noMultiLvlLbl val="0"/>
      </c:catAx>
      <c:valAx>
        <c:axId val="426845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&quot;件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841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ja-JP" sz="2400"/>
              <a:t>29</a:t>
            </a:r>
            <a:r>
              <a:rPr lang="ja-JP" altLang="en-US" sz="2400"/>
              <a:t>年度個人加入者数の推移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v>第1号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個人型月次!$B$1:$N$1</c:f>
              <c:strCache>
                <c:ptCount val="13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</c:strCache>
            </c:strRef>
          </c:cat>
          <c:val>
            <c:numRef>
              <c:f>個人型月次!$B$3:$N$3</c:f>
              <c:numCache>
                <c:formatCode>#,##0_);[Red]\(#,##0\)</c:formatCode>
                <c:ptCount val="13"/>
                <c:pt idx="0">
                  <c:v>80076</c:v>
                </c:pt>
                <c:pt idx="1">
                  <c:v>85357</c:v>
                </c:pt>
                <c:pt idx="2">
                  <c:v>88530</c:v>
                </c:pt>
                <c:pt idx="3">
                  <c:v>92378</c:v>
                </c:pt>
                <c:pt idx="4">
                  <c:v>96015</c:v>
                </c:pt>
                <c:pt idx="5">
                  <c:v>99560</c:v>
                </c:pt>
                <c:pt idx="6">
                  <c:v>103206</c:v>
                </c:pt>
                <c:pt idx="7">
                  <c:v>107307</c:v>
                </c:pt>
                <c:pt idx="8">
                  <c:v>110500</c:v>
                </c:pt>
                <c:pt idx="9">
                  <c:v>113649</c:v>
                </c:pt>
                <c:pt idx="10">
                  <c:v>117080</c:v>
                </c:pt>
                <c:pt idx="11">
                  <c:v>119814</c:v>
                </c:pt>
                <c:pt idx="12">
                  <c:v>123434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0E-420F-B75A-42F304FF43E3}"/>
            </c:ext>
          </c:extLst>
        </c:ser>
        <c:ser>
          <c:idx val="1"/>
          <c:order val="1"/>
          <c:tx>
            <c:v>第2号</c:v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個人型月次!$B$1:$N$1</c:f>
              <c:strCache>
                <c:ptCount val="13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</c:strCache>
            </c:strRef>
          </c:cat>
          <c:val>
            <c:numRef>
              <c:f>個人型月次!$B$5:$N$5</c:f>
              <c:numCache>
                <c:formatCode>#,##0_);[Red]\(#,##0\)</c:formatCode>
                <c:ptCount val="13"/>
                <c:pt idx="0">
                  <c:v>360972</c:v>
                </c:pt>
                <c:pt idx="1">
                  <c:v>413459</c:v>
                </c:pt>
                <c:pt idx="2">
                  <c:v>438779</c:v>
                </c:pt>
                <c:pt idx="3">
                  <c:v>468177</c:v>
                </c:pt>
                <c:pt idx="4">
                  <c:v>499302</c:v>
                </c:pt>
                <c:pt idx="5">
                  <c:v>532073</c:v>
                </c:pt>
                <c:pt idx="6">
                  <c:v>560565</c:v>
                </c:pt>
                <c:pt idx="7">
                  <c:v>591792</c:v>
                </c:pt>
                <c:pt idx="8">
                  <c:v>614148</c:v>
                </c:pt>
                <c:pt idx="9">
                  <c:v>644174</c:v>
                </c:pt>
                <c:pt idx="10">
                  <c:v>677148</c:v>
                </c:pt>
                <c:pt idx="11">
                  <c:v>707278</c:v>
                </c:pt>
                <c:pt idx="12">
                  <c:v>738332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E0E-420F-B75A-42F304FF43E3}"/>
            </c:ext>
          </c:extLst>
        </c:ser>
        <c:ser>
          <c:idx val="2"/>
          <c:order val="2"/>
          <c:tx>
            <c:v>第3号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0"/>
              <c:layout>
                <c:manualLayout>
                  <c:x val="0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E0E-420F-B75A-42F304FF43E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個人型月次!$B$1:$N$1</c:f>
              <c:strCache>
                <c:ptCount val="13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</c:strCache>
            </c:strRef>
          </c:cat>
          <c:val>
            <c:numRef>
              <c:f>個人型月次!$B$7:$N$7</c:f>
              <c:numCache>
                <c:formatCode>#,##0_);[Red]\(#,##0\)</c:formatCode>
                <c:ptCount val="13"/>
                <c:pt idx="0">
                  <c:v>8184</c:v>
                </c:pt>
                <c:pt idx="1">
                  <c:v>10334</c:v>
                </c:pt>
                <c:pt idx="2">
                  <c:v>11445</c:v>
                </c:pt>
                <c:pt idx="3">
                  <c:v>12714</c:v>
                </c:pt>
                <c:pt idx="4">
                  <c:v>14018</c:v>
                </c:pt>
                <c:pt idx="5">
                  <c:v>15200</c:v>
                </c:pt>
                <c:pt idx="6">
                  <c:v>16483</c:v>
                </c:pt>
                <c:pt idx="7">
                  <c:v>17909</c:v>
                </c:pt>
                <c:pt idx="8">
                  <c:v>19021</c:v>
                </c:pt>
                <c:pt idx="9">
                  <c:v>20237</c:v>
                </c:pt>
                <c:pt idx="10">
                  <c:v>21599</c:v>
                </c:pt>
                <c:pt idx="11">
                  <c:v>23082</c:v>
                </c:pt>
                <c:pt idx="12">
                  <c:v>24676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E0E-420F-B75A-42F304FF43E3}"/>
            </c:ext>
          </c:extLst>
        </c:ser>
        <c:ser>
          <c:idx val="3"/>
          <c:order val="3"/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5.107526881720430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E0E-420F-B75A-42F304FF43E3}"/>
                </c:ext>
              </c:extLst>
            </c:dLbl>
            <c:dLbl>
              <c:idx val="1"/>
              <c:layout>
                <c:manualLayout>
                  <c:x val="0"/>
                  <c:y val="6.45161290322579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E0E-420F-B75A-42F304FF43E3}"/>
                </c:ext>
              </c:extLst>
            </c:dLbl>
            <c:dLbl>
              <c:idx val="2"/>
              <c:layout>
                <c:manualLayout>
                  <c:x val="-1.6856300042140751E-3"/>
                  <c:y val="7.258064516129032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E0E-420F-B75A-42F304FF43E3}"/>
                </c:ext>
              </c:extLst>
            </c:dLbl>
            <c:dLbl>
              <c:idx val="3"/>
              <c:layout>
                <c:manualLayout>
                  <c:x val="0"/>
                  <c:y val="6.98924731182794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E0E-420F-B75A-42F304FF43E3}"/>
                </c:ext>
              </c:extLst>
            </c:dLbl>
            <c:dLbl>
              <c:idx val="4"/>
              <c:layout>
                <c:manualLayout>
                  <c:x val="0"/>
                  <c:y val="8.064516129032257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E0E-420F-B75A-42F304FF43E3}"/>
                </c:ext>
              </c:extLst>
            </c:dLbl>
            <c:dLbl>
              <c:idx val="5"/>
              <c:layout>
                <c:manualLayout>
                  <c:x val="-6.1805719502903633E-17"/>
                  <c:y val="8.87096774193548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E0E-420F-B75A-42F304FF43E3}"/>
                </c:ext>
              </c:extLst>
            </c:dLbl>
            <c:dLbl>
              <c:idx val="6"/>
              <c:layout>
                <c:manualLayout>
                  <c:x val="0"/>
                  <c:y val="9.94623655913977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E0E-420F-B75A-42F304FF43E3}"/>
                </c:ext>
              </c:extLst>
            </c:dLbl>
            <c:dLbl>
              <c:idx val="7"/>
              <c:layout>
                <c:manualLayout>
                  <c:x val="0"/>
                  <c:y val="0.1102150537634408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E0E-420F-B75A-42F304FF43E3}"/>
                </c:ext>
              </c:extLst>
            </c:dLbl>
            <c:dLbl>
              <c:idx val="8"/>
              <c:layout>
                <c:manualLayout>
                  <c:x val="0"/>
                  <c:y val="0.1129032258064516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E0E-420F-B75A-42F304FF43E3}"/>
                </c:ext>
              </c:extLst>
            </c:dLbl>
            <c:dLbl>
              <c:idx val="9"/>
              <c:layout>
                <c:manualLayout>
                  <c:x val="-1.2361143900580727E-16"/>
                  <c:y val="0.1182795698924731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E0E-420F-B75A-42F304FF43E3}"/>
                </c:ext>
              </c:extLst>
            </c:dLbl>
            <c:dLbl>
              <c:idx val="10"/>
              <c:layout>
                <c:manualLayout>
                  <c:x val="0"/>
                  <c:y val="0.115591397849462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7E0E-420F-B75A-42F304FF43E3}"/>
                </c:ext>
              </c:extLst>
            </c:dLbl>
            <c:dLbl>
              <c:idx val="11"/>
              <c:layout>
                <c:manualLayout>
                  <c:x val="-3.3712600084282738E-3"/>
                  <c:y val="0.104838709677419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7E0E-420F-B75A-42F304FF43E3}"/>
                </c:ext>
              </c:extLst>
            </c:dLbl>
            <c:dLbl>
              <c:idx val="12"/>
              <c:layout>
                <c:manualLayout>
                  <c:x val="-1.2361143900580727E-16"/>
                  <c:y val="0.104838709677419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7E0E-420F-B75A-42F304FF43E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個人型月次!$B$1:$N$1</c:f>
              <c:strCache>
                <c:ptCount val="13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</c:strCache>
            </c:strRef>
          </c:cat>
          <c:val>
            <c:numRef>
              <c:f>個人型月次!$B$9:$N$9</c:f>
              <c:numCache>
                <c:formatCode>#,##0_);[Red]\(#,##0\)</c:formatCode>
                <c:ptCount val="13"/>
                <c:pt idx="0">
                  <c:v>449232</c:v>
                </c:pt>
                <c:pt idx="1">
                  <c:v>509150</c:v>
                </c:pt>
                <c:pt idx="2">
                  <c:v>538754</c:v>
                </c:pt>
                <c:pt idx="3">
                  <c:v>573269</c:v>
                </c:pt>
                <c:pt idx="4">
                  <c:v>609335</c:v>
                </c:pt>
                <c:pt idx="5">
                  <c:v>646833</c:v>
                </c:pt>
                <c:pt idx="6">
                  <c:v>680254</c:v>
                </c:pt>
                <c:pt idx="7">
                  <c:v>717008</c:v>
                </c:pt>
                <c:pt idx="8">
                  <c:v>743669</c:v>
                </c:pt>
                <c:pt idx="9">
                  <c:v>778060</c:v>
                </c:pt>
                <c:pt idx="10">
                  <c:v>815827</c:v>
                </c:pt>
                <c:pt idx="11">
                  <c:v>850174</c:v>
                </c:pt>
                <c:pt idx="12">
                  <c:v>886442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7E0E-420F-B75A-42F304FF43E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64062360"/>
        <c:axId val="464067608"/>
      </c:barChart>
      <c:catAx>
        <c:axId val="464062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4067608"/>
        <c:crosses val="autoZero"/>
        <c:auto val="1"/>
        <c:lblAlgn val="ctr"/>
        <c:lblOffset val="100"/>
        <c:noMultiLvlLbl val="0"/>
      </c:catAx>
      <c:valAx>
        <c:axId val="464067608"/>
        <c:scaling>
          <c:orientation val="minMax"/>
          <c:max val="15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4062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8867F1-9E32-4ACA-8C3B-EF7A3A4876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9AEBEEB-1A26-470E-B2F5-C1A8FA938B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947D8A-E6D5-40B5-99E4-C57FBCB90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0A8462-E977-465B-A378-9AF687668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0D486B-B0B9-4726-819E-6DF92775B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961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14FAC9-ED08-4639-A36A-A1293A302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66E1CE9-E434-4D90-9B53-58CFACB4F1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4AF327-C45E-4C60-9B6C-CFEFFE0DE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003AD4-BF30-4A6A-8CF1-8594CF766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79C281-3B3B-4F3C-97E5-8AF0788D2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201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B93A52B-FF8E-48EE-961F-0A126D5CAA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89AF873-1ABA-48A5-B83D-CCDBD6FF03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7F9A5-578F-4EC1-9DD7-4B4C90899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8B4B73-050C-4EB3-888D-115DFD53D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F41966-ED9D-4D80-9227-E6B95A199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988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945EE5-3C17-4FE6-8343-77F7D2140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87050F-2D4C-43BC-B6AA-A8F848D54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6C318-C7D2-4E9C-8E69-1E430A0E1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BFDC46-E1E4-4B89-9768-4A83C83BF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985A2C-B9E7-49F2-8E3F-E5FD0266F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441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174861-62B8-43A1-8041-4B6E927AB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2C42EE-2511-4E34-B9B8-77281F6BC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3ABC7C-0E24-4162-A74F-879408EBA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D71E4A-C6CA-45BC-A1E9-B29FE5294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8288D-E5C9-4688-952D-41D5FD145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363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37CB50-913A-4976-85DD-5A8D49FF5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96FBCAD-58D0-4FA5-B6E3-4E0EF15660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3E7761F-7CA8-4466-A3EE-CD7FE6DE9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7FE5EAC-0B6E-451E-AF1B-6CD64F043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B174F8A-F692-4E2D-9496-659A5E045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644AF9D-22F3-4440-86EA-D1A10F543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593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8BFA8C-C5B3-4984-BD94-21BCA2693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3B377C5-4001-4864-BA80-D2E564869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2C16BC8-9152-4572-8BFE-E0976585F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CE33197-6B3D-4A37-9AFD-181F1709EA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B01C509-4272-4E9D-A137-D40095658E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0896153-97BB-4DB3-87AD-17D5F2CA0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CC36AA1-55E6-41AE-84BC-00F5244A8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3B01455-9F07-4B80-A4F7-D3CB0958F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413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C13C45-8C8C-41FB-B22E-6ED24A725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2BDE30D-A7F0-49D8-9F91-2829D7F94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6837333-DAC4-4EE1-AA31-4A8B2A924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310454A-20E5-4841-AADD-443AB5FC1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781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0FCD7AC-379F-4116-A558-55CAD453B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505616F-455F-45C3-8803-8B0201285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F1089A-98C0-40BE-B758-7DBDAE801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01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17F058-5661-4DBD-ADE9-0A9DC3619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364A17-3CEA-44A2-94DF-B84E19644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D45D66F-3146-496E-9917-7C8C44D710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3C19532-AF68-4923-A150-5EB5368E0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635457-8D0A-405B-9707-7D6D0763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6A0E1B-6C3C-45D5-B295-B0180FAF3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65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B67192-28F5-45E3-A079-6934E025A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EB10280-BBDA-4755-B28E-77B3A73229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D45765-4ADF-404A-952E-7792D5CC31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2C8706-4255-4562-B21D-48186D900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D189C9-685A-4FC2-A949-77F58F4B0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3107C50-D365-42D1-A173-A35C4DA3A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602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D0819C6-2F22-449F-A30B-D423C19D1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77AD04-6EC9-49E7-B00F-9B67BFEF2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19C11D-1F35-4382-8652-656AEC7740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18A08-8EA9-4E16-AC9D-44F36E893DF0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B2DAED-3DB9-4D38-9FB0-74E429A47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64FE96-B9F5-4F77-8B42-E72C26BE0E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3907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hyperlink" Target="https://www.ideco-koushiki.jp/library/pdf/join_overview_H3002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AC3323-04A0-4789-AD9F-905940DEE2BD}"/>
              </a:ext>
            </a:extLst>
          </p:cNvPr>
          <p:cNvSpPr txBox="1"/>
          <p:nvPr/>
        </p:nvSpPr>
        <p:spPr>
          <a:xfrm>
            <a:off x="179512" y="84779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～　出　典　～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3D51DC55-9248-48D0-967B-7EFCC4326E1F}"/>
              </a:ext>
            </a:extLst>
          </p:cNvPr>
          <p:cNvSpPr/>
          <p:nvPr/>
        </p:nvSpPr>
        <p:spPr>
          <a:xfrm>
            <a:off x="2339752" y="3425687"/>
            <a:ext cx="7416824" cy="138386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確定拠出年金の規約数等の推移を把握します。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4DC596B-A377-48D4-8660-C12E9571C92E}"/>
              </a:ext>
            </a:extLst>
          </p:cNvPr>
          <p:cNvSpPr/>
          <p:nvPr/>
        </p:nvSpPr>
        <p:spPr>
          <a:xfrm>
            <a:off x="573561" y="2201319"/>
            <a:ext cx="100149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hlinkClick r:id="rId2"/>
              </a:rPr>
              <a:t>http://www.mhlw.go.jp/stf/seisakunitsuite/bunya/nenkin/nenkin/kyoshutsu/kiyakusu.html</a:t>
            </a:r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1ACB695-ABB0-422B-BE2B-EA48F4AB0D13}"/>
              </a:ext>
            </a:extLst>
          </p:cNvPr>
          <p:cNvSpPr txBox="1"/>
          <p:nvPr/>
        </p:nvSpPr>
        <p:spPr>
          <a:xfrm>
            <a:off x="729328" y="1253951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厚生労働省</a:t>
            </a:r>
          </a:p>
        </p:txBody>
      </p:sp>
    </p:spTree>
    <p:extLst>
      <p:ext uri="{BB962C8B-B14F-4D97-AF65-F5344CB8AC3E}">
        <p14:creationId xmlns:p14="http://schemas.microsoft.com/office/powerpoint/2010/main" val="1946257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A0A0521-31EF-4C00-9B37-39F9447BEEC7}"/>
              </a:ext>
            </a:extLst>
          </p:cNvPr>
          <p:cNvSpPr/>
          <p:nvPr/>
        </p:nvSpPr>
        <p:spPr>
          <a:xfrm>
            <a:off x="5287617" y="6594878"/>
            <a:ext cx="7195931" cy="263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hlinkClick r:id="rId2"/>
              </a:rPr>
              <a:t>http://www.mhlw.go.jp/stf/seisakunitsuite/bunya/nenkin/nenkin/kyoshutsu/kiyakusu.html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7" name="グラフ 6">
            <a:extLst>
              <a:ext uri="{FF2B5EF4-FFF2-40B4-BE49-F238E27FC236}">
                <a16:creationId xmlns:a16="http://schemas.microsoft.com/office/drawing/2014/main" id="{6F1A2325-6148-45D9-AEF0-7FC4C72F0A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1612250"/>
              </p:ext>
            </p:extLst>
          </p:nvPr>
        </p:nvGraphicFramePr>
        <p:xfrm>
          <a:off x="0" y="0"/>
          <a:ext cx="12192000" cy="65948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71902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D315C2-C9BA-4D00-89DD-1DEC25F8C9DF}"/>
              </a:ext>
            </a:extLst>
          </p:cNvPr>
          <p:cNvSpPr/>
          <p:nvPr/>
        </p:nvSpPr>
        <p:spPr>
          <a:xfrm>
            <a:off x="4934857" y="6525746"/>
            <a:ext cx="698137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hlinkClick r:id="rId2"/>
              </a:rPr>
              <a:t>http://www.mhlw.go.jp/stf/seisakunitsuite/bunya/nenkin/nenkin/kyoshutsu/kiyakusu.html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1528D6FC-39A4-4862-823F-3D677D775C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147642"/>
              </p:ext>
            </p:extLst>
          </p:nvPr>
        </p:nvGraphicFramePr>
        <p:xfrm>
          <a:off x="0" y="0"/>
          <a:ext cx="12192000" cy="6525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70041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14FBEF7-2F60-46B9-BE13-9FEAA15FFEB6}"/>
              </a:ext>
            </a:extLst>
          </p:cNvPr>
          <p:cNvSpPr/>
          <p:nvPr/>
        </p:nvSpPr>
        <p:spPr>
          <a:xfrm>
            <a:off x="4934857" y="6525746"/>
            <a:ext cx="698137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hlinkClick r:id="rId2"/>
              </a:rPr>
              <a:t>http://www.mhlw.go.jp/stf/seisakunitsuite/bunya/nenkin/nenkin/kyoshutsu/kiyakusu.html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522AA76B-273F-40CF-9D29-B372A3CF5A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3004019"/>
              </p:ext>
            </p:extLst>
          </p:nvPr>
        </p:nvGraphicFramePr>
        <p:xfrm>
          <a:off x="0" y="0"/>
          <a:ext cx="12191999" cy="6525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4543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446E940-A725-447F-B6F1-7E1F3AC27A59}"/>
              </a:ext>
            </a:extLst>
          </p:cNvPr>
          <p:cNvSpPr/>
          <p:nvPr/>
        </p:nvSpPr>
        <p:spPr>
          <a:xfrm>
            <a:off x="4934857" y="6525746"/>
            <a:ext cx="698137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hlinkClick r:id="rId2"/>
              </a:rPr>
              <a:t>http://www.mhlw.go.jp/stf/seisakunitsuite/bunya/nenkin/nenkin/kyoshutsu/kiyakusu.html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47DF9F45-EF27-475E-A899-F5C6BAD26B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9101008"/>
              </p:ext>
            </p:extLst>
          </p:nvPr>
        </p:nvGraphicFramePr>
        <p:xfrm>
          <a:off x="0" y="0"/>
          <a:ext cx="12191999" cy="6525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7159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AF0FCAD-910F-426B-8F3A-5FA5F970701E}"/>
              </a:ext>
            </a:extLst>
          </p:cNvPr>
          <p:cNvSpPr/>
          <p:nvPr/>
        </p:nvSpPr>
        <p:spPr>
          <a:xfrm>
            <a:off x="5870712" y="6523719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hlinkClick r:id="rId2"/>
              </a:rPr>
              <a:t>https://www.ideco-koushiki.jp/library/pdf/</a:t>
            </a:r>
            <a:r>
              <a:rPr lang="ja-JP" altLang="en-US" sz="1100" dirty="0">
                <a:hlinkClick r:id="rId2"/>
              </a:rPr>
              <a:t>join_overview_H3002</a:t>
            </a:r>
            <a:r>
              <a:rPr lang="ja-JP" altLang="en-US" sz="1400" dirty="0">
                <a:hlinkClick r:id="rId2"/>
              </a:rPr>
              <a:t>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7" name="グラフ 6">
            <a:extLst>
              <a:ext uri="{FF2B5EF4-FFF2-40B4-BE49-F238E27FC236}">
                <a16:creationId xmlns:a16="http://schemas.microsoft.com/office/drawing/2014/main" id="{4D5572D4-8605-4903-A279-E78CF2A480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9679951"/>
              </p:ext>
            </p:extLst>
          </p:nvPr>
        </p:nvGraphicFramePr>
        <p:xfrm>
          <a:off x="0" y="-1"/>
          <a:ext cx="12192000" cy="6523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95852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1127</TotalTime>
  <Words>376</Words>
  <Application>Microsoft Office PowerPoint</Application>
  <PresentationFormat>ワイド画面</PresentationFormat>
  <Paragraphs>145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Fuchigami</dc:creator>
  <cp:lastModifiedBy>Naoko Fuchigami</cp:lastModifiedBy>
  <cp:revision>26</cp:revision>
  <cp:lastPrinted>2018-04-26T06:11:32Z</cp:lastPrinted>
  <dcterms:created xsi:type="dcterms:W3CDTF">2018-04-16T05:09:47Z</dcterms:created>
  <dcterms:modified xsi:type="dcterms:W3CDTF">2018-06-13T03:35:32Z</dcterms:modified>
</cp:coreProperties>
</file>