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8" r:id="rId2"/>
    <p:sldId id="291" r:id="rId3"/>
    <p:sldId id="287" r:id="rId4"/>
    <p:sldId id="290" r:id="rId5"/>
    <p:sldId id="288" r:id="rId6"/>
    <p:sldId id="289" r:id="rId7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FF99"/>
    <a:srgbClr val="FFFFCC"/>
    <a:srgbClr val="0000CC"/>
    <a:srgbClr val="CC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94652" autoAdjust="0"/>
  </p:normalViewPr>
  <p:slideViewPr>
    <p:cSldViewPr>
      <p:cViewPr varScale="1">
        <p:scale>
          <a:sx n="69" d="100"/>
          <a:sy n="69" d="100"/>
        </p:scale>
        <p:origin x="76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200" d="100"/>
          <a:sy n="200" d="100"/>
        </p:scale>
        <p:origin x="96" y="-52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家計</a:t>
            </a:r>
            <a:r>
              <a:rPr lang="en-US" altLang="ja-JP" sz="2400" dirty="0"/>
              <a:t>BS</a:t>
            </a:r>
            <a:r>
              <a:rPr lang="ja-JP" altLang="en-US" sz="2400" dirty="0"/>
              <a:t>・</a:t>
            </a:r>
            <a:r>
              <a:rPr lang="en-US" altLang="ja-JP" sz="2400" dirty="0"/>
              <a:t>201712</a:t>
            </a:r>
            <a:r>
              <a:rPr lang="ja-JP" altLang="en-US" sz="2400" dirty="0"/>
              <a:t>末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142488242195582"/>
          <c:y val="0.15476851851851853"/>
          <c:w val="0.65378571645571815"/>
          <c:h val="0.7189432050160397"/>
        </c:manualLayout>
      </c:layout>
      <c:barChart>
        <c:barDir val="col"/>
        <c:grouping val="stacked"/>
        <c:varyColors val="0"/>
        <c:ser>
          <c:idx val="2"/>
          <c:order val="0"/>
          <c:tx>
            <c:v>その他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家計BS!$E$5</c:f>
              <c:numCache>
                <c:formatCode>#,##0_);[Red]\(#,##0\)</c:formatCode>
                <c:ptCount val="1"/>
                <c:pt idx="0">
                  <c:v>548452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C9-4465-B767-A0C4CCB88AE7}"/>
            </c:ext>
          </c:extLst>
        </c:ser>
        <c:ser>
          <c:idx val="1"/>
          <c:order val="1"/>
          <c:tx>
            <c:v>保険・・・＆剰余金</c:v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CFF33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1C9-4465-B767-A0C4CCB88AE7}"/>
              </c:ext>
            </c:extLst>
          </c:dPt>
          <c:dLbls>
            <c:dLbl>
              <c:idx val="0"/>
              <c:layout>
                <c:manualLayout>
                  <c:x val="3.6668893748559952E-3"/>
                  <c:y val="3.0111896688758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39BD5E1-D1CC-4905-BEF6-2EC945B55181}" type="VALUE">
                      <a:rPr lang="en-US" altLang="ja-JP" sz="2400">
                        <a:solidFill>
                          <a:schemeClr val="bg1"/>
                        </a:solidFill>
                      </a:rPr>
                      <a:pPr>
                        <a:defRPr sz="2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C9-4465-B767-A0C4CCB88AE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(家計BS!$E$4,家計BS!$E$9)</c:f>
              <c:numCache>
                <c:formatCode>#,##0_);[Red]\(#,##0\)</c:formatCode>
                <c:ptCount val="2"/>
                <c:pt idx="0">
                  <c:v>5204825</c:v>
                </c:pt>
                <c:pt idx="1">
                  <c:v>15602997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C9-4465-B767-A0C4CCB88AE7}"/>
            </c:ext>
          </c:extLst>
        </c:ser>
        <c:ser>
          <c:idx val="3"/>
          <c:order val="2"/>
          <c:tx>
            <c:v>証券・その他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4.216922781084397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51C9-4465-B767-A0C4CCB88AE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(家計BS!$E$3,家計BS!$E$8)</c:f>
              <c:numCache>
                <c:formatCode>#,##0_);[Red]\(#,##0\)</c:formatCode>
                <c:ptCount val="2"/>
                <c:pt idx="0">
                  <c:v>3436617</c:v>
                </c:pt>
                <c:pt idx="1">
                  <c:v>210951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C9-4465-B767-A0C4CCB88AE7}"/>
            </c:ext>
          </c:extLst>
        </c:ser>
        <c:ser>
          <c:idx val="0"/>
          <c:order val="3"/>
          <c:tx>
            <c:v>現金・預金＆借入</c:v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51C9-4465-B767-A0C4CCB88AE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51C9-4465-B767-A0C4CCB88AE7}"/>
                </c:ext>
              </c:extLst>
            </c:dLbl>
            <c:dLbl>
              <c:idx val="1"/>
              <c:layout>
                <c:manualLayout>
                  <c:x val="-4.400267249827194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[1]BS!$C$2:$D$2</c:f>
              <c:strCache>
                <c:ptCount val="2"/>
                <c:pt idx="0">
                  <c:v>資産</c:v>
                </c:pt>
                <c:pt idx="1">
                  <c:v>負債・純資産</c:v>
                </c:pt>
              </c:strCache>
            </c:strRef>
          </c:cat>
          <c:val>
            <c:numRef>
              <c:f>(家計BS!$E$2,家計BS!$E$7)</c:f>
              <c:numCache>
                <c:formatCode>#,##0_);[Red]\(#,##0\)</c:formatCode>
                <c:ptCount val="2"/>
                <c:pt idx="0">
                  <c:v>9612971</c:v>
                </c:pt>
                <c:pt idx="1">
                  <c:v>2988917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1C9-4465-B767-A0C4CCB88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8731248"/>
        <c:axId val="408728296"/>
      </c:barChart>
      <c:catAx>
        <c:axId val="40873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28296"/>
        <c:crosses val="autoZero"/>
        <c:auto val="1"/>
        <c:lblAlgn val="ctr"/>
        <c:lblOffset val="100"/>
        <c:noMultiLvlLbl val="0"/>
      </c:catAx>
      <c:valAx>
        <c:axId val="408728296"/>
        <c:scaling>
          <c:orientation val="minMax"/>
          <c:max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3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家計</a:t>
            </a:r>
            <a:r>
              <a:rPr lang="en-US" altLang="ja-JP" sz="2400" dirty="0"/>
              <a:t>BS</a:t>
            </a:r>
            <a:r>
              <a:rPr lang="ja-JP" altLang="en-US" sz="2400" dirty="0"/>
              <a:t>・</a:t>
            </a:r>
            <a:r>
              <a:rPr lang="en-US" altLang="ja-JP" sz="2400" dirty="0"/>
              <a:t>201709</a:t>
            </a:r>
            <a:r>
              <a:rPr lang="ja-JP" altLang="en-US" sz="2400" dirty="0"/>
              <a:t>末</a:t>
            </a:r>
          </a:p>
        </c:rich>
      </c:tx>
      <c:layout>
        <c:manualLayout>
          <c:xMode val="edge"/>
          <c:yMode val="edge"/>
          <c:x val="0.36853980676705611"/>
          <c:y val="2.8600425778517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543332076633546"/>
          <c:y val="0.10710108786711386"/>
          <c:w val="0.65378571645571815"/>
          <c:h val="0.76184384167524932"/>
        </c:manualLayout>
      </c:layout>
      <c:barChart>
        <c:barDir val="col"/>
        <c:grouping val="stacked"/>
        <c:varyColors val="0"/>
        <c:ser>
          <c:idx val="2"/>
          <c:order val="0"/>
          <c:tx>
            <c:v>その他</c:v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41-463F-9B44-E1F9D5EEB47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41-463F-9B44-E1F9D5EEB472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家計BS!$D$5</c:f>
              <c:numCache>
                <c:formatCode>#,##0_);[Red]\(#,##0\)</c:formatCode>
                <c:ptCount val="1"/>
                <c:pt idx="0">
                  <c:v>565593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41-463F-9B44-E1F9D5EEB472}"/>
            </c:ext>
          </c:extLst>
        </c:ser>
        <c:ser>
          <c:idx val="1"/>
          <c:order val="1"/>
          <c:tx>
            <c:v>保険・・・＆剰余金</c:v>
          </c:tx>
          <c:spPr>
            <a:solidFill>
              <a:schemeClr val="accent2"/>
            </a:solidFill>
            <a:ln>
              <a:solidFill>
                <a:srgbClr val="FFC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941-463F-9B44-E1F9D5EEB472}"/>
              </c:ext>
            </c:extLst>
          </c:dPt>
          <c:dPt>
            <c:idx val="1"/>
            <c:invertIfNegative val="0"/>
            <c:bubble3D val="0"/>
            <c:spPr>
              <a:solidFill>
                <a:srgbClr val="CCFF33"/>
              </a:solid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941-463F-9B44-E1F9D5EEB472}"/>
              </c:ext>
            </c:extLst>
          </c:dPt>
          <c:dLbls>
            <c:dLbl>
              <c:idx val="0"/>
              <c:layout>
                <c:manualLayout>
                  <c:x val="5.3710489847322643E-4"/>
                  <c:y val="-2.90547453849134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42959754570771"/>
                      <c:h val="9.80556080573819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941-463F-9B44-E1F9D5EEB47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(家計BS!$D$4,家計BS!$D$9)</c:f>
              <c:numCache>
                <c:formatCode>#,##0_);[Red]\(#,##0\)</c:formatCode>
                <c:ptCount val="2"/>
                <c:pt idx="0">
                  <c:v>5207834</c:v>
                </c:pt>
                <c:pt idx="1">
                  <c:v>15271110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941-463F-9B44-E1F9D5EEB472}"/>
            </c:ext>
          </c:extLst>
        </c:ser>
        <c:ser>
          <c:idx val="3"/>
          <c:order val="2"/>
          <c:tx>
            <c:v>証券・その他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941-463F-9B44-E1F9D5EEB472}"/>
              </c:ext>
            </c:extLst>
          </c:dPt>
          <c:dLbls>
            <c:dLbl>
              <c:idx val="0"/>
              <c:layout>
                <c:manualLayout>
                  <c:x val="-7.2230779949762521E-3"/>
                  <c:y val="-2.14503193338878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0776588240115"/>
                      <c:h val="0.1410057683962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941-463F-9B44-E1F9D5EEB47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(家計BS!$D$3,家計BS!$D$8)</c:f>
              <c:numCache>
                <c:formatCode>#,##0_);[Red]\(#,##0\)</c:formatCode>
                <c:ptCount val="2"/>
                <c:pt idx="0">
                  <c:v>3250156</c:v>
                </c:pt>
                <c:pt idx="1">
                  <c:v>215379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941-463F-9B44-E1F9D5EEB472}"/>
            </c:ext>
          </c:extLst>
        </c:ser>
        <c:ser>
          <c:idx val="0"/>
          <c:order val="3"/>
          <c:tx>
            <c:v>現金・預金＆借入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941-463F-9B44-E1F9D5EEB47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8941-463F-9B44-E1F9D5EEB472}"/>
                </c:ext>
              </c:extLst>
            </c:dLbl>
            <c:dLbl>
              <c:idx val="1"/>
              <c:layout>
                <c:manualLayout>
                  <c:x val="-3.8986901892026964E-2"/>
                  <c:y val="2.38336881487644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23258072849557"/>
                      <c:h val="0.146791685308239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[1]BS!$C$2:$D$2</c:f>
              <c:strCache>
                <c:ptCount val="2"/>
                <c:pt idx="0">
                  <c:v>資産</c:v>
                </c:pt>
                <c:pt idx="1">
                  <c:v>負債・純資産</c:v>
                </c:pt>
              </c:strCache>
            </c:strRef>
          </c:cat>
          <c:val>
            <c:numRef>
              <c:f>(家計BS!$D$2,家計BS!$D$7)</c:f>
              <c:numCache>
                <c:formatCode>#,##0_);[Red]\(#,##0\)</c:formatCode>
                <c:ptCount val="2"/>
                <c:pt idx="0">
                  <c:v>9425444</c:v>
                </c:pt>
                <c:pt idx="1">
                  <c:v>2962538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941-463F-9B44-E1F9D5EEB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8731248"/>
        <c:axId val="408728296"/>
      </c:barChart>
      <c:catAx>
        <c:axId val="40873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28296"/>
        <c:crosses val="autoZero"/>
        <c:auto val="1"/>
        <c:lblAlgn val="ctr"/>
        <c:lblOffset val="100"/>
        <c:noMultiLvlLbl val="0"/>
      </c:catAx>
      <c:valAx>
        <c:axId val="408728296"/>
        <c:scaling>
          <c:orientation val="minMax"/>
          <c:max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3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63542713862868"/>
          <c:y val="3.1757311518232391E-2"/>
          <c:w val="0.85375902225859279"/>
          <c:h val="0.6643709642018095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'1979-2017家計資産負債'!$B$2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'1979-2017家計資産負債'!$B$3:$B$40</c:f>
              <c:numCache>
                <c:formatCode>General</c:formatCode>
                <c:ptCount val="38"/>
                <c:pt idx="0">
                  <c:v>1948234</c:v>
                </c:pt>
                <c:pt idx="1">
                  <c:v>2174447</c:v>
                </c:pt>
                <c:pt idx="2">
                  <c:v>2416292</c:v>
                </c:pt>
                <c:pt idx="3">
                  <c:v>2627648</c:v>
                </c:pt>
                <c:pt idx="4">
                  <c:v>2827925</c:v>
                </c:pt>
                <c:pt idx="5">
                  <c:v>3054117</c:v>
                </c:pt>
                <c:pt idx="6">
                  <c:v>3294078</c:v>
                </c:pt>
                <c:pt idx="7">
                  <c:v>3545346</c:v>
                </c:pt>
                <c:pt idx="8">
                  <c:v>3818660</c:v>
                </c:pt>
                <c:pt idx="9">
                  <c:v>4100172</c:v>
                </c:pt>
                <c:pt idx="10">
                  <c:v>4479416</c:v>
                </c:pt>
                <c:pt idx="11">
                  <c:v>4818226</c:v>
                </c:pt>
                <c:pt idx="12">
                  <c:v>5171566</c:v>
                </c:pt>
                <c:pt idx="13">
                  <c:v>5404633</c:v>
                </c:pt>
                <c:pt idx="14">
                  <c:v>5669572</c:v>
                </c:pt>
                <c:pt idx="15">
                  <c:v>6007085</c:v>
                </c:pt>
                <c:pt idx="16">
                  <c:v>6296360</c:v>
                </c:pt>
                <c:pt idx="17">
                  <c:v>6583875</c:v>
                </c:pt>
                <c:pt idx="18">
                  <c:v>6940141</c:v>
                </c:pt>
                <c:pt idx="19">
                  <c:v>7237920</c:v>
                </c:pt>
                <c:pt idx="20">
                  <c:v>7447381</c:v>
                </c:pt>
                <c:pt idx="21">
                  <c:v>7514288</c:v>
                </c:pt>
                <c:pt idx="22">
                  <c:v>7654295</c:v>
                </c:pt>
                <c:pt idx="23">
                  <c:v>7656957</c:v>
                </c:pt>
                <c:pt idx="24">
                  <c:v>7723379</c:v>
                </c:pt>
                <c:pt idx="25">
                  <c:v>7911393</c:v>
                </c:pt>
                <c:pt idx="26">
                  <c:v>7864435</c:v>
                </c:pt>
                <c:pt idx="27">
                  <c:v>7869099</c:v>
                </c:pt>
                <c:pt idx="28">
                  <c:v>7939890</c:v>
                </c:pt>
                <c:pt idx="29">
                  <c:v>8060030</c:v>
                </c:pt>
                <c:pt idx="30">
                  <c:v>8190118</c:v>
                </c:pt>
                <c:pt idx="31">
                  <c:v>8292830</c:v>
                </c:pt>
                <c:pt idx="32">
                  <c:v>8478765</c:v>
                </c:pt>
                <c:pt idx="33">
                  <c:v>8624943</c:v>
                </c:pt>
                <c:pt idx="34">
                  <c:v>8802344</c:v>
                </c:pt>
                <c:pt idx="35">
                  <c:v>8987488</c:v>
                </c:pt>
                <c:pt idx="36">
                  <c:v>9110607</c:v>
                </c:pt>
                <c:pt idx="37">
                  <c:v>9324761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9-4FE5-953B-3F6EFE02891F}"/>
            </c:ext>
          </c:extLst>
        </c:ser>
        <c:ser>
          <c:idx val="2"/>
          <c:order val="1"/>
          <c:tx>
            <c:strRef>
              <c:f>'1979-2017家計資産負債'!$C$2</c:f>
              <c:strCache>
                <c:ptCount val="1"/>
                <c:pt idx="0">
                  <c:v>貸出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'1979-2017家計資産負債'!$C$3:$C$40</c:f>
              <c:numCache>
                <c:formatCode>General</c:formatCode>
                <c:ptCount val="38"/>
                <c:pt idx="0">
                  <c:v>42</c:v>
                </c:pt>
                <c:pt idx="1">
                  <c:v>21</c:v>
                </c:pt>
                <c:pt idx="2">
                  <c:v>480</c:v>
                </c:pt>
                <c:pt idx="3">
                  <c:v>1346</c:v>
                </c:pt>
                <c:pt idx="4">
                  <c:v>1757</c:v>
                </c:pt>
                <c:pt idx="5">
                  <c:v>2036</c:v>
                </c:pt>
                <c:pt idx="6">
                  <c:v>2313</c:v>
                </c:pt>
                <c:pt idx="7">
                  <c:v>2560</c:v>
                </c:pt>
                <c:pt idx="8">
                  <c:v>2700</c:v>
                </c:pt>
                <c:pt idx="9">
                  <c:v>3473</c:v>
                </c:pt>
                <c:pt idx="10">
                  <c:v>4032</c:v>
                </c:pt>
                <c:pt idx="11">
                  <c:v>4042</c:v>
                </c:pt>
                <c:pt idx="12">
                  <c:v>4151</c:v>
                </c:pt>
                <c:pt idx="13">
                  <c:v>4791</c:v>
                </c:pt>
                <c:pt idx="14">
                  <c:v>4316</c:v>
                </c:pt>
                <c:pt idx="15">
                  <c:v>4899</c:v>
                </c:pt>
                <c:pt idx="16">
                  <c:v>5304</c:v>
                </c:pt>
                <c:pt idx="17">
                  <c:v>5699</c:v>
                </c:pt>
                <c:pt idx="18">
                  <c:v>5055</c:v>
                </c:pt>
                <c:pt idx="19">
                  <c:v>4527</c:v>
                </c:pt>
                <c:pt idx="20">
                  <c:v>3804</c:v>
                </c:pt>
                <c:pt idx="21">
                  <c:v>3262</c:v>
                </c:pt>
                <c:pt idx="22">
                  <c:v>2194</c:v>
                </c:pt>
                <c:pt idx="23">
                  <c:v>1494</c:v>
                </c:pt>
                <c:pt idx="24">
                  <c:v>800</c:v>
                </c:pt>
                <c:pt idx="25">
                  <c:v>971</c:v>
                </c:pt>
                <c:pt idx="26">
                  <c:v>1014</c:v>
                </c:pt>
                <c:pt idx="27">
                  <c:v>1297</c:v>
                </c:pt>
                <c:pt idx="28">
                  <c:v>1282</c:v>
                </c:pt>
                <c:pt idx="29">
                  <c:v>802</c:v>
                </c:pt>
                <c:pt idx="30">
                  <c:v>788</c:v>
                </c:pt>
                <c:pt idx="31">
                  <c:v>763</c:v>
                </c:pt>
                <c:pt idx="32">
                  <c:v>836</c:v>
                </c:pt>
                <c:pt idx="33">
                  <c:v>834</c:v>
                </c:pt>
                <c:pt idx="34">
                  <c:v>838</c:v>
                </c:pt>
                <c:pt idx="35">
                  <c:v>1760</c:v>
                </c:pt>
                <c:pt idx="36">
                  <c:v>1709</c:v>
                </c:pt>
                <c:pt idx="37">
                  <c:v>4059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69-4FE5-953B-3F6EFE02891F}"/>
            </c:ext>
          </c:extLst>
        </c:ser>
        <c:ser>
          <c:idx val="3"/>
          <c:order val="2"/>
          <c:tx>
            <c:strRef>
              <c:f>'1979-2017家計資産負債'!$D$2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'1979-2017家計資産負債'!$D$3:$D$40</c:f>
              <c:numCache>
                <c:formatCode>General</c:formatCode>
                <c:ptCount val="38"/>
                <c:pt idx="0">
                  <c:v>233710</c:v>
                </c:pt>
                <c:pt idx="1">
                  <c:v>273593</c:v>
                </c:pt>
                <c:pt idx="2">
                  <c:v>285367</c:v>
                </c:pt>
                <c:pt idx="3">
                  <c:v>332630</c:v>
                </c:pt>
                <c:pt idx="4">
                  <c:v>392162</c:v>
                </c:pt>
                <c:pt idx="5">
                  <c:v>427028</c:v>
                </c:pt>
                <c:pt idx="6">
                  <c:v>480063</c:v>
                </c:pt>
                <c:pt idx="7">
                  <c:v>488425</c:v>
                </c:pt>
                <c:pt idx="8">
                  <c:v>493398</c:v>
                </c:pt>
                <c:pt idx="9">
                  <c:v>479888</c:v>
                </c:pt>
                <c:pt idx="10">
                  <c:v>534690</c:v>
                </c:pt>
                <c:pt idx="11">
                  <c:v>643453</c:v>
                </c:pt>
                <c:pt idx="12">
                  <c:v>715051</c:v>
                </c:pt>
                <c:pt idx="13">
                  <c:v>781594</c:v>
                </c:pt>
                <c:pt idx="14">
                  <c:v>791074</c:v>
                </c:pt>
                <c:pt idx="15">
                  <c:v>797694</c:v>
                </c:pt>
                <c:pt idx="16">
                  <c:v>740619</c:v>
                </c:pt>
                <c:pt idx="17">
                  <c:v>693039</c:v>
                </c:pt>
                <c:pt idx="18">
                  <c:v>623218</c:v>
                </c:pt>
                <c:pt idx="19">
                  <c:v>552013</c:v>
                </c:pt>
                <c:pt idx="20">
                  <c:v>505716</c:v>
                </c:pt>
                <c:pt idx="21">
                  <c:v>480797</c:v>
                </c:pt>
                <c:pt idx="22">
                  <c:v>418026</c:v>
                </c:pt>
                <c:pt idx="23">
                  <c:v>341711</c:v>
                </c:pt>
                <c:pt idx="24">
                  <c:v>322299</c:v>
                </c:pt>
                <c:pt idx="25">
                  <c:v>371034</c:v>
                </c:pt>
                <c:pt idx="26">
                  <c:v>403474</c:v>
                </c:pt>
                <c:pt idx="27">
                  <c:v>429418</c:v>
                </c:pt>
                <c:pt idx="28">
                  <c:v>436583</c:v>
                </c:pt>
                <c:pt idx="29">
                  <c:v>422686</c:v>
                </c:pt>
                <c:pt idx="30">
                  <c:v>410797</c:v>
                </c:pt>
                <c:pt idx="31">
                  <c:v>373868</c:v>
                </c:pt>
                <c:pt idx="32">
                  <c:v>339319</c:v>
                </c:pt>
                <c:pt idx="33">
                  <c:v>307857</c:v>
                </c:pt>
                <c:pt idx="34">
                  <c:v>282859</c:v>
                </c:pt>
                <c:pt idx="35">
                  <c:v>261560</c:v>
                </c:pt>
                <c:pt idx="36">
                  <c:v>255313</c:v>
                </c:pt>
                <c:pt idx="37">
                  <c:v>245446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69-4FE5-953B-3F6EFE02891F}"/>
            </c:ext>
          </c:extLst>
        </c:ser>
        <c:ser>
          <c:idx val="4"/>
          <c:order val="3"/>
          <c:tx>
            <c:strRef>
              <c:f>'1979-2017家計資産負債'!$E$2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'1979-2017家計資産負債'!$E$3:$E$40</c:f>
              <c:numCache>
                <c:formatCode>General</c:formatCode>
                <c:ptCount val="38"/>
                <c:pt idx="0">
                  <c:v>494691</c:v>
                </c:pt>
                <c:pt idx="1">
                  <c:v>536869</c:v>
                </c:pt>
                <c:pt idx="2">
                  <c:v>526688</c:v>
                </c:pt>
                <c:pt idx="3">
                  <c:v>592312</c:v>
                </c:pt>
                <c:pt idx="4">
                  <c:v>818345</c:v>
                </c:pt>
                <c:pt idx="5">
                  <c:v>888094</c:v>
                </c:pt>
                <c:pt idx="6">
                  <c:v>1145225</c:v>
                </c:pt>
                <c:pt idx="7">
                  <c:v>1625002</c:v>
                </c:pt>
                <c:pt idx="8">
                  <c:v>2169999</c:v>
                </c:pt>
                <c:pt idx="9">
                  <c:v>2548406</c:v>
                </c:pt>
                <c:pt idx="10">
                  <c:v>2413415</c:v>
                </c:pt>
                <c:pt idx="11">
                  <c:v>2065382</c:v>
                </c:pt>
                <c:pt idx="12">
                  <c:v>1539328</c:v>
                </c:pt>
                <c:pt idx="13">
                  <c:v>1460967</c:v>
                </c:pt>
                <c:pt idx="14">
                  <c:v>1510995</c:v>
                </c:pt>
                <c:pt idx="15">
                  <c:v>1406191</c:v>
                </c:pt>
                <c:pt idx="16">
                  <c:v>1731860</c:v>
                </c:pt>
                <c:pt idx="17">
                  <c:v>1311766</c:v>
                </c:pt>
                <c:pt idx="18">
                  <c:v>1151169</c:v>
                </c:pt>
                <c:pt idx="19">
                  <c:v>1225536</c:v>
                </c:pt>
                <c:pt idx="20">
                  <c:v>1702600</c:v>
                </c:pt>
                <c:pt idx="21">
                  <c:v>1468536</c:v>
                </c:pt>
                <c:pt idx="22">
                  <c:v>1229510</c:v>
                </c:pt>
                <c:pt idx="23">
                  <c:v>1059518</c:v>
                </c:pt>
                <c:pt idx="24">
                  <c:v>1577987</c:v>
                </c:pt>
                <c:pt idx="25">
                  <c:v>1736773</c:v>
                </c:pt>
                <c:pt idx="26">
                  <c:v>2538035</c:v>
                </c:pt>
                <c:pt idx="27">
                  <c:v>2694459</c:v>
                </c:pt>
                <c:pt idx="28">
                  <c:v>1812191</c:v>
                </c:pt>
                <c:pt idx="29">
                  <c:v>1327976</c:v>
                </c:pt>
                <c:pt idx="30">
                  <c:v>1611541</c:v>
                </c:pt>
                <c:pt idx="31">
                  <c:v>1677481</c:v>
                </c:pt>
                <c:pt idx="32">
                  <c:v>1677797</c:v>
                </c:pt>
                <c:pt idx="33">
                  <c:v>2038517</c:v>
                </c:pt>
                <c:pt idx="34">
                  <c:v>2262606</c:v>
                </c:pt>
                <c:pt idx="35">
                  <c:v>2657031</c:v>
                </c:pt>
                <c:pt idx="36">
                  <c:v>2595122</c:v>
                </c:pt>
                <c:pt idx="37">
                  <c:v>2814355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69-4FE5-953B-3F6EFE02891F}"/>
            </c:ext>
          </c:extLst>
        </c:ser>
        <c:ser>
          <c:idx val="5"/>
          <c:order val="4"/>
          <c:tx>
            <c:strRef>
              <c:f>'1979-2017家計資産負債'!$F$2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'1979-2017家計資産負債'!$F$3:$F$40</c:f>
              <c:numCache>
                <c:formatCode>General</c:formatCode>
                <c:ptCount val="38"/>
                <c:pt idx="0">
                  <c:v>432124</c:v>
                </c:pt>
                <c:pt idx="1">
                  <c:v>499327</c:v>
                </c:pt>
                <c:pt idx="2">
                  <c:v>579077</c:v>
                </c:pt>
                <c:pt idx="3">
                  <c:v>668918</c:v>
                </c:pt>
                <c:pt idx="4">
                  <c:v>767412</c:v>
                </c:pt>
                <c:pt idx="5">
                  <c:v>882297</c:v>
                </c:pt>
                <c:pt idx="6">
                  <c:v>1020857</c:v>
                </c:pt>
                <c:pt idx="7">
                  <c:v>1208116</c:v>
                </c:pt>
                <c:pt idx="8">
                  <c:v>1418681</c:v>
                </c:pt>
                <c:pt idx="9">
                  <c:v>1663884</c:v>
                </c:pt>
                <c:pt idx="10">
                  <c:v>1918591</c:v>
                </c:pt>
                <c:pt idx="11">
                  <c:v>2116160</c:v>
                </c:pt>
                <c:pt idx="12">
                  <c:v>2289595</c:v>
                </c:pt>
                <c:pt idx="13">
                  <c:v>2514169</c:v>
                </c:pt>
                <c:pt idx="14">
                  <c:v>2746831</c:v>
                </c:pt>
                <c:pt idx="15">
                  <c:v>2947169</c:v>
                </c:pt>
                <c:pt idx="16">
                  <c:v>3185969</c:v>
                </c:pt>
                <c:pt idx="17">
                  <c:v>3356732</c:v>
                </c:pt>
                <c:pt idx="18">
                  <c:v>3480154</c:v>
                </c:pt>
                <c:pt idx="19">
                  <c:v>3589229</c:v>
                </c:pt>
                <c:pt idx="20">
                  <c:v>3698712</c:v>
                </c:pt>
                <c:pt idx="21">
                  <c:v>3776240</c:v>
                </c:pt>
                <c:pt idx="22">
                  <c:v>4186319</c:v>
                </c:pt>
                <c:pt idx="23">
                  <c:v>4232745</c:v>
                </c:pt>
                <c:pt idx="24">
                  <c:v>4130719</c:v>
                </c:pt>
                <c:pt idx="25">
                  <c:v>4806323</c:v>
                </c:pt>
                <c:pt idx="26">
                  <c:v>4817709</c:v>
                </c:pt>
                <c:pt idx="27">
                  <c:v>4829493</c:v>
                </c:pt>
                <c:pt idx="28">
                  <c:v>4739191</c:v>
                </c:pt>
                <c:pt idx="29">
                  <c:v>4660045</c:v>
                </c:pt>
                <c:pt idx="30">
                  <c:v>4700114</c:v>
                </c:pt>
                <c:pt idx="31">
                  <c:v>4706945</c:v>
                </c:pt>
                <c:pt idx="32">
                  <c:v>4763173</c:v>
                </c:pt>
                <c:pt idx="33">
                  <c:v>4924704</c:v>
                </c:pt>
                <c:pt idx="34">
                  <c:v>4951081</c:v>
                </c:pt>
                <c:pt idx="35">
                  <c:v>5138064</c:v>
                </c:pt>
                <c:pt idx="36">
                  <c:v>5163615</c:v>
                </c:pt>
                <c:pt idx="37">
                  <c:v>5183100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69-4FE5-953B-3F6EFE02891F}"/>
            </c:ext>
          </c:extLst>
        </c:ser>
        <c:ser>
          <c:idx val="6"/>
          <c:order val="5"/>
          <c:tx>
            <c:strRef>
              <c:f>'1979-2017家計資産負債'!$G$2</c:f>
              <c:strCache>
                <c:ptCount val="1"/>
                <c:pt idx="0">
                  <c:v>金融派生商品など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'1979-2017家計資産負債'!$G$3:$G$40</c:f>
              <c:numCache>
                <c:formatCode>General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135</c:v>
                </c:pt>
                <c:pt idx="19">
                  <c:v>159</c:v>
                </c:pt>
                <c:pt idx="20">
                  <c:v>51</c:v>
                </c:pt>
                <c:pt idx="21">
                  <c:v>160</c:v>
                </c:pt>
                <c:pt idx="22">
                  <c:v>235</c:v>
                </c:pt>
                <c:pt idx="23">
                  <c:v>572</c:v>
                </c:pt>
                <c:pt idx="24">
                  <c:v>453</c:v>
                </c:pt>
                <c:pt idx="25">
                  <c:v>240</c:v>
                </c:pt>
                <c:pt idx="26">
                  <c:v>1785</c:v>
                </c:pt>
                <c:pt idx="27">
                  <c:v>1600</c:v>
                </c:pt>
                <c:pt idx="28">
                  <c:v>3235</c:v>
                </c:pt>
                <c:pt idx="29">
                  <c:v>3629</c:v>
                </c:pt>
                <c:pt idx="30">
                  <c:v>5475</c:v>
                </c:pt>
                <c:pt idx="31">
                  <c:v>8757</c:v>
                </c:pt>
                <c:pt idx="32">
                  <c:v>4682</c:v>
                </c:pt>
                <c:pt idx="33">
                  <c:v>8596</c:v>
                </c:pt>
                <c:pt idx="34">
                  <c:v>6619</c:v>
                </c:pt>
                <c:pt idx="35">
                  <c:v>8638</c:v>
                </c:pt>
                <c:pt idx="36">
                  <c:v>10516</c:v>
                </c:pt>
                <c:pt idx="37">
                  <c:v>8110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C69-4FE5-953B-3F6EFE02891F}"/>
            </c:ext>
          </c:extLst>
        </c:ser>
        <c:ser>
          <c:idx val="7"/>
          <c:order val="6"/>
          <c:tx>
            <c:strRef>
              <c:f>'1979-2017家計資産負債'!$H$2</c:f>
              <c:strCache>
                <c:ptCount val="1"/>
                <c:pt idx="0">
                  <c:v>預け金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'1979-2017家計資産負債'!$H$3:$H$40</c:f>
              <c:numCache>
                <c:formatCode>General</c:formatCode>
                <c:ptCount val="38"/>
                <c:pt idx="0">
                  <c:v>110710</c:v>
                </c:pt>
                <c:pt idx="1">
                  <c:v>112128</c:v>
                </c:pt>
                <c:pt idx="2">
                  <c:v>108308</c:v>
                </c:pt>
                <c:pt idx="3">
                  <c:v>111449</c:v>
                </c:pt>
                <c:pt idx="4">
                  <c:v>111207</c:v>
                </c:pt>
                <c:pt idx="5">
                  <c:v>112985</c:v>
                </c:pt>
                <c:pt idx="6">
                  <c:v>112128</c:v>
                </c:pt>
                <c:pt idx="7">
                  <c:v>114366</c:v>
                </c:pt>
                <c:pt idx="8">
                  <c:v>119563</c:v>
                </c:pt>
                <c:pt idx="9">
                  <c:v>124178</c:v>
                </c:pt>
                <c:pt idx="10">
                  <c:v>121556</c:v>
                </c:pt>
                <c:pt idx="11">
                  <c:v>125205</c:v>
                </c:pt>
                <c:pt idx="12">
                  <c:v>125235</c:v>
                </c:pt>
                <c:pt idx="13">
                  <c:v>127713</c:v>
                </c:pt>
                <c:pt idx="14">
                  <c:v>137953</c:v>
                </c:pt>
                <c:pt idx="15">
                  <c:v>138400</c:v>
                </c:pt>
                <c:pt idx="16">
                  <c:v>140031</c:v>
                </c:pt>
                <c:pt idx="17">
                  <c:v>143650</c:v>
                </c:pt>
                <c:pt idx="18">
                  <c:v>141010</c:v>
                </c:pt>
                <c:pt idx="19">
                  <c:v>141930</c:v>
                </c:pt>
                <c:pt idx="20">
                  <c:v>142837</c:v>
                </c:pt>
                <c:pt idx="21">
                  <c:v>138403</c:v>
                </c:pt>
                <c:pt idx="22">
                  <c:v>124771</c:v>
                </c:pt>
                <c:pt idx="23">
                  <c:v>122941</c:v>
                </c:pt>
                <c:pt idx="24">
                  <c:v>121941</c:v>
                </c:pt>
                <c:pt idx="25">
                  <c:v>138949</c:v>
                </c:pt>
                <c:pt idx="26">
                  <c:v>138958</c:v>
                </c:pt>
                <c:pt idx="27">
                  <c:v>144642</c:v>
                </c:pt>
                <c:pt idx="28">
                  <c:v>147218</c:v>
                </c:pt>
                <c:pt idx="29">
                  <c:v>145878</c:v>
                </c:pt>
                <c:pt idx="30">
                  <c:v>146292</c:v>
                </c:pt>
                <c:pt idx="31">
                  <c:v>153629</c:v>
                </c:pt>
                <c:pt idx="32">
                  <c:v>154564</c:v>
                </c:pt>
                <c:pt idx="33">
                  <c:v>156146</c:v>
                </c:pt>
                <c:pt idx="34">
                  <c:v>157780</c:v>
                </c:pt>
                <c:pt idx="35">
                  <c:v>161309</c:v>
                </c:pt>
                <c:pt idx="36">
                  <c:v>163582</c:v>
                </c:pt>
                <c:pt idx="37">
                  <c:v>163161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69-4FE5-953B-3F6EFE02891F}"/>
            </c:ext>
          </c:extLst>
        </c:ser>
        <c:ser>
          <c:idx val="8"/>
          <c:order val="7"/>
          <c:tx>
            <c:strRef>
              <c:f>'1979-2017家計資産負債'!$I$2</c:f>
              <c:strCache>
                <c:ptCount val="1"/>
                <c:pt idx="0">
                  <c:v>企業間・貿易信用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'1979-2017家計資産負債'!$I$3:$I$40</c:f>
              <c:numCache>
                <c:formatCode>General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55082</c:v>
                </c:pt>
                <c:pt idx="26">
                  <c:v>52163</c:v>
                </c:pt>
                <c:pt idx="27">
                  <c:v>45836</c:v>
                </c:pt>
                <c:pt idx="28">
                  <c:v>45742</c:v>
                </c:pt>
                <c:pt idx="29">
                  <c:v>51686</c:v>
                </c:pt>
                <c:pt idx="30">
                  <c:v>42629</c:v>
                </c:pt>
                <c:pt idx="31">
                  <c:v>38902</c:v>
                </c:pt>
                <c:pt idx="32">
                  <c:v>38714</c:v>
                </c:pt>
                <c:pt idx="33">
                  <c:v>36038</c:v>
                </c:pt>
                <c:pt idx="34">
                  <c:v>35741</c:v>
                </c:pt>
                <c:pt idx="35">
                  <c:v>31240</c:v>
                </c:pt>
                <c:pt idx="36">
                  <c:v>31617</c:v>
                </c:pt>
                <c:pt idx="37">
                  <c:v>32509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C69-4FE5-953B-3F6EFE02891F}"/>
            </c:ext>
          </c:extLst>
        </c:ser>
        <c:ser>
          <c:idx val="9"/>
          <c:order val="8"/>
          <c:tx>
            <c:strRef>
              <c:f>'1979-2017家計資産負債'!$J$2</c:f>
              <c:strCache>
                <c:ptCount val="1"/>
                <c:pt idx="0">
                  <c:v>未収金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'1979-2017家計資産負債'!$J$3:$J$40</c:f>
              <c:numCache>
                <c:formatCode>General</c:formatCode>
                <c:ptCount val="38"/>
                <c:pt idx="0">
                  <c:v>88480</c:v>
                </c:pt>
                <c:pt idx="1">
                  <c:v>113191</c:v>
                </c:pt>
                <c:pt idx="2">
                  <c:v>123288</c:v>
                </c:pt>
                <c:pt idx="3">
                  <c:v>133447</c:v>
                </c:pt>
                <c:pt idx="4">
                  <c:v>159232</c:v>
                </c:pt>
                <c:pt idx="5">
                  <c:v>177594</c:v>
                </c:pt>
                <c:pt idx="6">
                  <c:v>191809</c:v>
                </c:pt>
                <c:pt idx="7">
                  <c:v>225279</c:v>
                </c:pt>
                <c:pt idx="8">
                  <c:v>247736</c:v>
                </c:pt>
                <c:pt idx="9">
                  <c:v>269334</c:v>
                </c:pt>
                <c:pt idx="10">
                  <c:v>296980</c:v>
                </c:pt>
                <c:pt idx="11">
                  <c:v>345446</c:v>
                </c:pt>
                <c:pt idx="12">
                  <c:v>363555</c:v>
                </c:pt>
                <c:pt idx="13">
                  <c:v>429952</c:v>
                </c:pt>
                <c:pt idx="14">
                  <c:v>449244</c:v>
                </c:pt>
                <c:pt idx="15">
                  <c:v>442948</c:v>
                </c:pt>
                <c:pt idx="16">
                  <c:v>430627</c:v>
                </c:pt>
                <c:pt idx="17">
                  <c:v>451502</c:v>
                </c:pt>
                <c:pt idx="18">
                  <c:v>454727</c:v>
                </c:pt>
                <c:pt idx="19">
                  <c:v>455091</c:v>
                </c:pt>
                <c:pt idx="20">
                  <c:v>448564</c:v>
                </c:pt>
                <c:pt idx="21">
                  <c:v>424582</c:v>
                </c:pt>
                <c:pt idx="22">
                  <c:v>425381</c:v>
                </c:pt>
                <c:pt idx="23">
                  <c:v>534989</c:v>
                </c:pt>
                <c:pt idx="24">
                  <c:v>469379</c:v>
                </c:pt>
                <c:pt idx="25">
                  <c:v>102862</c:v>
                </c:pt>
                <c:pt idx="26">
                  <c:v>100354</c:v>
                </c:pt>
                <c:pt idx="27">
                  <c:v>83973</c:v>
                </c:pt>
                <c:pt idx="28">
                  <c:v>74168</c:v>
                </c:pt>
                <c:pt idx="29">
                  <c:v>81503</c:v>
                </c:pt>
                <c:pt idx="30">
                  <c:v>76148</c:v>
                </c:pt>
                <c:pt idx="31">
                  <c:v>58426</c:v>
                </c:pt>
                <c:pt idx="32">
                  <c:v>52973</c:v>
                </c:pt>
                <c:pt idx="33">
                  <c:v>60312</c:v>
                </c:pt>
                <c:pt idx="34">
                  <c:v>46048</c:v>
                </c:pt>
                <c:pt idx="35">
                  <c:v>81325</c:v>
                </c:pt>
                <c:pt idx="36">
                  <c:v>58277</c:v>
                </c:pt>
                <c:pt idx="37">
                  <c:v>66487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69-4FE5-953B-3F6EFE02891F}"/>
            </c:ext>
          </c:extLst>
        </c:ser>
        <c:ser>
          <c:idx val="10"/>
          <c:order val="9"/>
          <c:tx>
            <c:strRef>
              <c:f>'1979-2017家計資産負債'!$K$2</c:f>
              <c:strCache>
                <c:ptCount val="1"/>
                <c:pt idx="0">
                  <c:v>対外証券投資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'1979-2017家計資産負債'!$K$3:$K$40</c:f>
              <c:numCache>
                <c:formatCode>General</c:formatCode>
                <c:ptCount val="38"/>
                <c:pt idx="0">
                  <c:v>6965</c:v>
                </c:pt>
                <c:pt idx="1">
                  <c:v>7103</c:v>
                </c:pt>
                <c:pt idx="2">
                  <c:v>7658</c:v>
                </c:pt>
                <c:pt idx="3">
                  <c:v>6235</c:v>
                </c:pt>
                <c:pt idx="4">
                  <c:v>5577</c:v>
                </c:pt>
                <c:pt idx="5">
                  <c:v>8240</c:v>
                </c:pt>
                <c:pt idx="6">
                  <c:v>15659</c:v>
                </c:pt>
                <c:pt idx="7">
                  <c:v>29876</c:v>
                </c:pt>
                <c:pt idx="8">
                  <c:v>48717</c:v>
                </c:pt>
                <c:pt idx="9">
                  <c:v>61634</c:v>
                </c:pt>
                <c:pt idx="10">
                  <c:v>41455</c:v>
                </c:pt>
                <c:pt idx="11">
                  <c:v>38972</c:v>
                </c:pt>
                <c:pt idx="12">
                  <c:v>37829</c:v>
                </c:pt>
                <c:pt idx="13">
                  <c:v>29749</c:v>
                </c:pt>
                <c:pt idx="14">
                  <c:v>17674</c:v>
                </c:pt>
                <c:pt idx="15">
                  <c:v>17311</c:v>
                </c:pt>
                <c:pt idx="16">
                  <c:v>26394</c:v>
                </c:pt>
                <c:pt idx="17">
                  <c:v>46231</c:v>
                </c:pt>
                <c:pt idx="18">
                  <c:v>53296</c:v>
                </c:pt>
                <c:pt idx="19">
                  <c:v>55697</c:v>
                </c:pt>
                <c:pt idx="20">
                  <c:v>47412</c:v>
                </c:pt>
                <c:pt idx="21">
                  <c:v>59472</c:v>
                </c:pt>
                <c:pt idx="22">
                  <c:v>85206</c:v>
                </c:pt>
                <c:pt idx="23">
                  <c:v>74140</c:v>
                </c:pt>
                <c:pt idx="24">
                  <c:v>69120</c:v>
                </c:pt>
                <c:pt idx="25">
                  <c:v>157346</c:v>
                </c:pt>
                <c:pt idx="26">
                  <c:v>148322</c:v>
                </c:pt>
                <c:pt idx="27">
                  <c:v>181100</c:v>
                </c:pt>
                <c:pt idx="28">
                  <c:v>174093</c:v>
                </c:pt>
                <c:pt idx="29">
                  <c:v>142536</c:v>
                </c:pt>
                <c:pt idx="30">
                  <c:v>175358</c:v>
                </c:pt>
                <c:pt idx="31">
                  <c:v>165319</c:v>
                </c:pt>
                <c:pt idx="32">
                  <c:v>177509</c:v>
                </c:pt>
                <c:pt idx="33">
                  <c:v>185330</c:v>
                </c:pt>
                <c:pt idx="34">
                  <c:v>207776</c:v>
                </c:pt>
                <c:pt idx="35">
                  <c:v>217564</c:v>
                </c:pt>
                <c:pt idx="36">
                  <c:v>213590</c:v>
                </c:pt>
                <c:pt idx="37">
                  <c:v>219514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C69-4FE5-953B-3F6EFE02891F}"/>
            </c:ext>
          </c:extLst>
        </c:ser>
        <c:ser>
          <c:idx val="11"/>
          <c:order val="10"/>
          <c:tx>
            <c:strRef>
              <c:f>'1979-2017家計資産負債'!$L$2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'1979-2017家計資産負債'!$L$3:$L$40</c:f>
              <c:numCache>
                <c:formatCode>General</c:formatCode>
                <c:ptCount val="38"/>
                <c:pt idx="0">
                  <c:v>2487</c:v>
                </c:pt>
                <c:pt idx="1">
                  <c:v>3346</c:v>
                </c:pt>
                <c:pt idx="2">
                  <c:v>3216</c:v>
                </c:pt>
                <c:pt idx="3">
                  <c:v>4100</c:v>
                </c:pt>
                <c:pt idx="4">
                  <c:v>4522</c:v>
                </c:pt>
                <c:pt idx="5">
                  <c:v>5187</c:v>
                </c:pt>
                <c:pt idx="6">
                  <c:v>3938</c:v>
                </c:pt>
                <c:pt idx="7">
                  <c:v>4912</c:v>
                </c:pt>
                <c:pt idx="8">
                  <c:v>6141</c:v>
                </c:pt>
                <c:pt idx="9">
                  <c:v>7876</c:v>
                </c:pt>
                <c:pt idx="10">
                  <c:v>13050</c:v>
                </c:pt>
                <c:pt idx="11">
                  <c:v>14026</c:v>
                </c:pt>
                <c:pt idx="12">
                  <c:v>12515</c:v>
                </c:pt>
                <c:pt idx="13">
                  <c:v>10420</c:v>
                </c:pt>
                <c:pt idx="14">
                  <c:v>11002</c:v>
                </c:pt>
                <c:pt idx="15">
                  <c:v>11228</c:v>
                </c:pt>
                <c:pt idx="16">
                  <c:v>4671</c:v>
                </c:pt>
                <c:pt idx="17">
                  <c:v>12321</c:v>
                </c:pt>
                <c:pt idx="18">
                  <c:v>15439</c:v>
                </c:pt>
                <c:pt idx="19">
                  <c:v>15638</c:v>
                </c:pt>
                <c:pt idx="20">
                  <c:v>14034</c:v>
                </c:pt>
                <c:pt idx="21">
                  <c:v>75669</c:v>
                </c:pt>
                <c:pt idx="22">
                  <c:v>50049</c:v>
                </c:pt>
                <c:pt idx="23">
                  <c:v>67505</c:v>
                </c:pt>
                <c:pt idx="24">
                  <c:v>103789</c:v>
                </c:pt>
                <c:pt idx="25">
                  <c:v>16657</c:v>
                </c:pt>
                <c:pt idx="26">
                  <c:v>2299</c:v>
                </c:pt>
                <c:pt idx="27">
                  <c:v>12052</c:v>
                </c:pt>
                <c:pt idx="28">
                  <c:v>8063</c:v>
                </c:pt>
                <c:pt idx="29">
                  <c:v>10474</c:v>
                </c:pt>
                <c:pt idx="30">
                  <c:v>11709</c:v>
                </c:pt>
                <c:pt idx="31">
                  <c:v>14198</c:v>
                </c:pt>
                <c:pt idx="32">
                  <c:v>15654</c:v>
                </c:pt>
                <c:pt idx="33">
                  <c:v>13874</c:v>
                </c:pt>
                <c:pt idx="34">
                  <c:v>13531</c:v>
                </c:pt>
                <c:pt idx="35">
                  <c:v>13817</c:v>
                </c:pt>
                <c:pt idx="36">
                  <c:v>13006</c:v>
                </c:pt>
                <c:pt idx="37">
                  <c:v>18274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69-4FE5-953B-3F6EFE028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8427160"/>
        <c:axId val="748424536"/>
      </c:barChart>
      <c:catAx>
        <c:axId val="74842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8424536"/>
        <c:crosses val="autoZero"/>
        <c:auto val="1"/>
        <c:lblAlgn val="ctr"/>
        <c:lblOffset val="100"/>
        <c:noMultiLvlLbl val="0"/>
      </c:catAx>
      <c:valAx>
        <c:axId val="74842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8427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'1979-2017家計資産負債'!$S$2</c:f>
              <c:strCache>
                <c:ptCount val="1"/>
                <c:pt idx="0">
                  <c:v>純金融資産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697441025071424E-3"/>
                  <c:y val="-9.70031107654705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AE-4996-B2C1-7070F78EFE23}"/>
                </c:ext>
              </c:extLst>
            </c:dLbl>
            <c:dLbl>
              <c:idx val="27"/>
              <c:layout>
                <c:manualLayout>
                  <c:x val="-1.4697441025071289E-3"/>
                  <c:y val="-0.379193978446839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AE-4996-B2C1-7070F78EFE23}"/>
                </c:ext>
              </c:extLst>
            </c:dLbl>
            <c:dLbl>
              <c:idx val="37"/>
              <c:layout>
                <c:manualLayout>
                  <c:x val="-1.0777998910022481E-16"/>
                  <c:y val="-0.418877069214531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AE-4996-B2C1-7070F78EFE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'1979-2017家計資産負債'!$S$3:$S$40</c:f>
              <c:numCache>
                <c:formatCode>General</c:formatCode>
                <c:ptCount val="38"/>
                <c:pt idx="0">
                  <c:v>2098123</c:v>
                </c:pt>
                <c:pt idx="1">
                  <c:v>2387823</c:v>
                </c:pt>
                <c:pt idx="2">
                  <c:v>2597887</c:v>
                </c:pt>
                <c:pt idx="3">
                  <c:v>2881273</c:v>
                </c:pt>
                <c:pt idx="4">
                  <c:v>3345389</c:v>
                </c:pt>
                <c:pt idx="5">
                  <c:v>3673497</c:v>
                </c:pt>
                <c:pt idx="6">
                  <c:v>4230982</c:v>
                </c:pt>
                <c:pt idx="7">
                  <c:v>5029014</c:v>
                </c:pt>
                <c:pt idx="8">
                  <c:v>5853834</c:v>
                </c:pt>
                <c:pt idx="9">
                  <c:v>6467224</c:v>
                </c:pt>
                <c:pt idx="10">
                  <c:v>6658503</c:v>
                </c:pt>
                <c:pt idx="11">
                  <c:v>6748189</c:v>
                </c:pt>
                <c:pt idx="12">
                  <c:v>6688202</c:v>
                </c:pt>
                <c:pt idx="13">
                  <c:v>7134351</c:v>
                </c:pt>
                <c:pt idx="14">
                  <c:v>7635136</c:v>
                </c:pt>
                <c:pt idx="15">
                  <c:v>7883242</c:v>
                </c:pt>
                <c:pt idx="16">
                  <c:v>8487449</c:v>
                </c:pt>
                <c:pt idx="17">
                  <c:v>8471333</c:v>
                </c:pt>
                <c:pt idx="18">
                  <c:v>8720926</c:v>
                </c:pt>
                <c:pt idx="19">
                  <c:v>9112827</c:v>
                </c:pt>
                <c:pt idx="20">
                  <c:v>9835523</c:v>
                </c:pt>
                <c:pt idx="21">
                  <c:v>9790758</c:v>
                </c:pt>
                <c:pt idx="22">
                  <c:v>10136173</c:v>
                </c:pt>
                <c:pt idx="23">
                  <c:v>10114260</c:v>
                </c:pt>
                <c:pt idx="24">
                  <c:v>10621019</c:v>
                </c:pt>
                <c:pt idx="25">
                  <c:v>12071163</c:v>
                </c:pt>
                <c:pt idx="26">
                  <c:v>12892930</c:v>
                </c:pt>
                <c:pt idx="27">
                  <c:v>13182629</c:v>
                </c:pt>
                <c:pt idx="28">
                  <c:v>12262187</c:v>
                </c:pt>
                <c:pt idx="29">
                  <c:v>11771502</c:v>
                </c:pt>
                <c:pt idx="30">
                  <c:v>12347185</c:v>
                </c:pt>
                <c:pt idx="31">
                  <c:v>12427589</c:v>
                </c:pt>
                <c:pt idx="32">
                  <c:v>12782743</c:v>
                </c:pt>
                <c:pt idx="33">
                  <c:v>13418595</c:v>
                </c:pt>
                <c:pt idx="34">
                  <c:v>13779777</c:v>
                </c:pt>
                <c:pt idx="35">
                  <c:v>14525122</c:v>
                </c:pt>
                <c:pt idx="36">
                  <c:v>14512481</c:v>
                </c:pt>
                <c:pt idx="37">
                  <c:v>14910207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AE-4996-B2C1-7070F78EF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8427160"/>
        <c:axId val="748424536"/>
      </c:barChart>
      <c:catAx>
        <c:axId val="74842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8424536"/>
        <c:crosses val="autoZero"/>
        <c:auto val="1"/>
        <c:lblAlgn val="ctr"/>
        <c:lblOffset val="100"/>
        <c:noMultiLvlLbl val="0"/>
      </c:catAx>
      <c:valAx>
        <c:axId val="74842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8427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3AF359-16FE-4F38-8B8A-1FE6CF234D15}" type="datetimeFigureOut">
              <a:rPr lang="ja-JP" altLang="en-US"/>
              <a:pPr>
                <a:defRPr/>
              </a:pPr>
              <a:t>2018/4/10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5884309-DFA1-4925-BFC8-EEC8D41D6C1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388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058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17171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42801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1913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1D832-9389-4698-9876-01A11257AA2E}" type="datetimeFigureOut">
              <a:rPr lang="ja-JP" altLang="en-US"/>
              <a:pPr>
                <a:defRPr/>
              </a:pPr>
              <a:t>2018/4/10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7A7C-ECFC-4A39-889E-16C140342F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F112-8650-4D38-9374-BAD9793EDBA7}" type="datetimeFigureOut">
              <a:rPr lang="ja-JP" altLang="en-US"/>
              <a:pPr>
                <a:defRPr/>
              </a:pPr>
              <a:t>2018/4/10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CA4FE-96A3-4BC9-8316-91F8F3AE4B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FF63C-BE7F-4871-BA6E-7B15554E64BE}" type="datetimeFigureOut">
              <a:rPr lang="ja-JP" altLang="en-US"/>
              <a:pPr>
                <a:defRPr/>
              </a:pPr>
              <a:t>2018/4/10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67CF6-508E-4461-85A8-43E5D4D7CB7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EF6ED-9E85-4814-BC58-5FB68B70F926}" type="datetimeFigureOut">
              <a:rPr lang="ja-JP" altLang="en-US"/>
              <a:pPr>
                <a:defRPr/>
              </a:pPr>
              <a:t>2018/4/10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66C6-9F04-47C7-BC3A-7FF0476FAA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303BD-AE2D-40C3-8CE8-C4E6E0FD11AF}" type="datetimeFigureOut">
              <a:rPr lang="ja-JP" altLang="en-US"/>
              <a:pPr>
                <a:defRPr/>
              </a:pPr>
              <a:t>2018/4/10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9CB9-425F-4E1F-9B12-C840AC4F853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DB3C2-3F58-4E21-97D3-A24E8856467E}" type="datetimeFigureOut">
              <a:rPr lang="ja-JP" altLang="en-US"/>
              <a:pPr>
                <a:defRPr/>
              </a:pPr>
              <a:t>2018/4/10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F7DB0-9343-4C9E-8C59-B1904BD23D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D166-BDA2-4E3C-BEE8-2A8B723ED7D5}" type="datetimeFigureOut">
              <a:rPr lang="ja-JP" altLang="en-US"/>
              <a:pPr>
                <a:defRPr/>
              </a:pPr>
              <a:t>2018/4/10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4E83-D753-4ACF-B58E-F3219AAB832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B996-A46B-4617-887E-4A6FF08CAF76}" type="datetimeFigureOut">
              <a:rPr lang="ja-JP" altLang="en-US"/>
              <a:pPr>
                <a:defRPr/>
              </a:pPr>
              <a:t>2018/4/10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6E1AA-D688-448F-A461-982D81D20E2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B067-317A-4698-87E7-C9373E7B2B1D}" type="datetimeFigureOut">
              <a:rPr lang="ja-JP" altLang="en-US"/>
              <a:pPr>
                <a:defRPr/>
              </a:pPr>
              <a:t>2018/4/10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1D202-AFCF-426C-A7A9-6BC5C8F77D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B03C8-64EF-41A3-BA79-D64B6D29E735}" type="datetimeFigureOut">
              <a:rPr lang="ja-JP" altLang="en-US"/>
              <a:pPr>
                <a:defRPr/>
              </a:pPr>
              <a:t>2018/4/10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903E-85DC-4EBA-93D6-18BDDD3B649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F225-D2C4-4FC2-AA9D-79E0B49BEB82}" type="datetimeFigureOut">
              <a:rPr lang="ja-JP" altLang="en-US"/>
              <a:pPr>
                <a:defRPr/>
              </a:pPr>
              <a:t>2018/4/10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7A59D-F7F5-4609-AACE-97448E340C4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867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365E25-E0FC-457D-9349-D5C9A06A1FC3}" type="datetimeFigureOut">
              <a:rPr lang="ja-JP" altLang="en-US"/>
              <a:pPr>
                <a:defRPr/>
              </a:pPr>
              <a:t>2018/4/10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D1D7A54-A041-4D58-A6B5-671E9451C9F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1115616" y="4509120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日銀の資金統計から、マクロ的な個人（家計）の貸借対照表を作成することで、個人の財務状況や純金融資産残高を把握します。また、総金融資産額を時系列で見ることにより、その傾向を把握します。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490789" y="14847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2051720" y="148478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3707904" y="1484784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5580112" y="148478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年度計数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2880360" y="1988840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年度計数（確報）は、年</a:t>
            </a:r>
            <a:r>
              <a:rPr lang="en-US" altLang="ja-JP" dirty="0"/>
              <a:t>1</a:t>
            </a:r>
            <a:r>
              <a:rPr lang="ja-JP" altLang="en-US" dirty="0"/>
              <a:t>回、</a:t>
            </a:r>
            <a:r>
              <a:rPr lang="en-US" altLang="ja-JP" dirty="0"/>
              <a:t>9</a:t>
            </a:r>
            <a:r>
              <a:rPr lang="ja-JP" altLang="en-US" dirty="0"/>
              <a:t>月の公表日に掲載されます。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467544" y="31316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2051720" y="313167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539552" y="356372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539552" y="2348880"/>
            <a:ext cx="4429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40473EF9-2F90-4A43-803B-1B9046E58C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36373"/>
              </p:ext>
            </p:extLst>
          </p:nvPr>
        </p:nvGraphicFramePr>
        <p:xfrm>
          <a:off x="1187624" y="692695"/>
          <a:ext cx="6926852" cy="5904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3275856" y="2986971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13701" y="407242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56483" y="4788549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保険・年金・定型保証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436096" y="436510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553090" y="198884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876256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024184" y="6351711"/>
            <a:ext cx="172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18,802,865</a:t>
            </a:r>
            <a:endParaRPr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346209" y="116632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 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19</a:t>
            </a:r>
            <a:r>
              <a:rPr lang="ja-JP" altLang="en-US" dirty="0"/>
              <a:t>日日銀発表</a:t>
            </a:r>
          </a:p>
        </p:txBody>
      </p:sp>
      <p:sp>
        <p:nvSpPr>
          <p:cNvPr id="14" name="吹き出し: 四角形 13">
            <a:extLst>
              <a:ext uri="{FF2B5EF4-FFF2-40B4-BE49-F238E27FC236}">
                <a16:creationId xmlns:a16="http://schemas.microsoft.com/office/drawing/2014/main" id="{AF91C670-7869-4564-8BB6-2C326A87A110}"/>
              </a:ext>
            </a:extLst>
          </p:cNvPr>
          <p:cNvSpPr/>
          <p:nvPr/>
        </p:nvSpPr>
        <p:spPr>
          <a:xfrm>
            <a:off x="7356305" y="3140971"/>
            <a:ext cx="1656184" cy="760720"/>
          </a:xfrm>
          <a:prstGeom prst="wedgeRectCallout">
            <a:avLst>
              <a:gd name="adj1" fmla="val -75564"/>
              <a:gd name="adj2" fmla="val 93539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331,887</a:t>
            </a:r>
            <a:r>
              <a:rPr lang="ja-JP" altLang="en-US" dirty="0">
                <a:solidFill>
                  <a:schemeClr val="tx1"/>
                </a:solidFill>
              </a:rPr>
              <a:t>億円（</a:t>
            </a:r>
            <a:r>
              <a:rPr lang="en-US" altLang="ja-JP" dirty="0">
                <a:solidFill>
                  <a:schemeClr val="tx1"/>
                </a:solidFill>
              </a:rPr>
              <a:t>2.17</a:t>
            </a:r>
            <a:r>
              <a:rPr lang="ja-JP" altLang="en-US" dirty="0">
                <a:solidFill>
                  <a:schemeClr val="tx1"/>
                </a:solidFill>
              </a:rPr>
              <a:t>％）増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C573C8D2-5A42-462A-8338-09E66C88AE26}"/>
              </a:ext>
            </a:extLst>
          </p:cNvPr>
          <p:cNvSpPr/>
          <p:nvPr/>
        </p:nvSpPr>
        <p:spPr>
          <a:xfrm>
            <a:off x="7362227" y="1612137"/>
            <a:ext cx="1656184" cy="760720"/>
          </a:xfrm>
          <a:prstGeom prst="wedgeRectCallout">
            <a:avLst>
              <a:gd name="adj1" fmla="val -60201"/>
              <a:gd name="adj2" fmla="val 2664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26,379</a:t>
            </a:r>
            <a:r>
              <a:rPr lang="ja-JP" altLang="en-US" dirty="0">
                <a:solidFill>
                  <a:schemeClr val="bg1"/>
                </a:solidFill>
              </a:rPr>
              <a:t>億円（</a:t>
            </a:r>
            <a:r>
              <a:rPr lang="en-US" altLang="ja-JP" dirty="0">
                <a:solidFill>
                  <a:schemeClr val="bg1"/>
                </a:solidFill>
              </a:rPr>
              <a:t>0.89</a:t>
            </a:r>
            <a:r>
              <a:rPr lang="ja-JP" altLang="en-US" dirty="0">
                <a:solidFill>
                  <a:schemeClr val="bg1"/>
                </a:solidFill>
              </a:rPr>
              <a:t>％）増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04807217-365A-4377-80C0-EB021755B336}"/>
              </a:ext>
            </a:extLst>
          </p:cNvPr>
          <p:cNvSpPr/>
          <p:nvPr/>
        </p:nvSpPr>
        <p:spPr>
          <a:xfrm>
            <a:off x="71959" y="1597452"/>
            <a:ext cx="1475705" cy="760720"/>
          </a:xfrm>
          <a:prstGeom prst="wedgeRectCallout">
            <a:avLst>
              <a:gd name="adj1" fmla="val 149121"/>
              <a:gd name="adj2" fmla="val 538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187,527</a:t>
            </a:r>
            <a:r>
              <a:rPr lang="ja-JP" altLang="en-US" dirty="0">
                <a:solidFill>
                  <a:schemeClr val="tx1"/>
                </a:solidFill>
              </a:rPr>
              <a:t>億円（</a:t>
            </a:r>
            <a:r>
              <a:rPr lang="en-US" altLang="ja-JP" dirty="0">
                <a:solidFill>
                  <a:schemeClr val="tx1"/>
                </a:solidFill>
              </a:rPr>
              <a:t>1.99</a:t>
            </a:r>
            <a:r>
              <a:rPr lang="ja-JP" altLang="en-US" dirty="0">
                <a:solidFill>
                  <a:schemeClr val="tx1"/>
                </a:solidFill>
              </a:rPr>
              <a:t>％）増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吹き出し: 四角形 18">
            <a:extLst>
              <a:ext uri="{FF2B5EF4-FFF2-40B4-BE49-F238E27FC236}">
                <a16:creationId xmlns:a16="http://schemas.microsoft.com/office/drawing/2014/main" id="{8B185ABF-496B-40BE-8EB6-C9C1770BF135}"/>
              </a:ext>
            </a:extLst>
          </p:cNvPr>
          <p:cNvSpPr/>
          <p:nvPr/>
        </p:nvSpPr>
        <p:spPr>
          <a:xfrm>
            <a:off x="71959" y="3521331"/>
            <a:ext cx="1475705" cy="760720"/>
          </a:xfrm>
          <a:prstGeom prst="wedgeRectCallout">
            <a:avLst>
              <a:gd name="adj1" fmla="val 137806"/>
              <a:gd name="adj2" fmla="val 1723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186,461</a:t>
            </a:r>
            <a:r>
              <a:rPr lang="ja-JP" altLang="en-US" dirty="0">
                <a:solidFill>
                  <a:schemeClr val="tx1"/>
                </a:solidFill>
              </a:rPr>
              <a:t>億円（</a:t>
            </a:r>
            <a:r>
              <a:rPr lang="en-US" altLang="ja-JP" dirty="0">
                <a:solidFill>
                  <a:schemeClr val="tx1"/>
                </a:solidFill>
              </a:rPr>
              <a:t>5.74</a:t>
            </a:r>
            <a:r>
              <a:rPr lang="ja-JP" altLang="en-US" dirty="0">
                <a:solidFill>
                  <a:schemeClr val="tx1"/>
                </a:solidFill>
              </a:rPr>
              <a:t>％）増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吹き出し: 四角形 19">
            <a:extLst>
              <a:ext uri="{FF2B5EF4-FFF2-40B4-BE49-F238E27FC236}">
                <a16:creationId xmlns:a16="http://schemas.microsoft.com/office/drawing/2014/main" id="{5A4FD7F2-CF72-426F-83EC-3FA1C890DF65}"/>
              </a:ext>
            </a:extLst>
          </p:cNvPr>
          <p:cNvSpPr/>
          <p:nvPr/>
        </p:nvSpPr>
        <p:spPr>
          <a:xfrm>
            <a:off x="120120" y="4788549"/>
            <a:ext cx="1475705" cy="760720"/>
          </a:xfrm>
          <a:prstGeom prst="wedgeRectCallout">
            <a:avLst>
              <a:gd name="adj1" fmla="val 137806"/>
              <a:gd name="adj2" fmla="val 1723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-3,009</a:t>
            </a:r>
            <a:r>
              <a:rPr lang="ja-JP" altLang="en-US" dirty="0">
                <a:solidFill>
                  <a:schemeClr val="bg1"/>
                </a:solidFill>
              </a:rPr>
              <a:t>億円  （</a:t>
            </a:r>
            <a:r>
              <a:rPr lang="en-US" altLang="ja-JP" dirty="0">
                <a:solidFill>
                  <a:schemeClr val="bg1"/>
                </a:solidFill>
              </a:rPr>
              <a:t>-0.06</a:t>
            </a:r>
            <a:r>
              <a:rPr lang="ja-JP" altLang="en-US" dirty="0">
                <a:solidFill>
                  <a:schemeClr val="bg1"/>
                </a:solidFill>
              </a:rPr>
              <a:t>％）増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9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FEFD942E-7AE6-41D9-8097-C5E1196675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820272"/>
              </p:ext>
            </p:extLst>
          </p:nvPr>
        </p:nvGraphicFramePr>
        <p:xfrm>
          <a:off x="828454" y="980728"/>
          <a:ext cx="705591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987824" y="2986971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3925669" y="407242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468451" y="4941168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保険・年金・定型保証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148064" y="436510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265058" y="198884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88224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ACB51F9-1461-4B36-B1C7-FB21C14F6774}"/>
              </a:ext>
            </a:extLst>
          </p:cNvPr>
          <p:cNvSpPr/>
          <p:nvPr/>
        </p:nvSpPr>
        <p:spPr>
          <a:xfrm>
            <a:off x="2736152" y="6217168"/>
            <a:ext cx="172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18,449,027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7385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6300192" y="6381328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344" y="836712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653" y="1404515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6184702" y="1928390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９４３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6184702" y="3800053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３２５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6184702" y="4303290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５２１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7408665" y="2576090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２２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7408665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２９６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6184702" y="5239915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５７</a:t>
            </a: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15" y="1423565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639565" y="1928390"/>
            <a:ext cx="1152525" cy="528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２５９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639565" y="2456892"/>
            <a:ext cx="1152525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４２６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639565" y="3032956"/>
            <a:ext cx="1152525" cy="603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５２２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1792090" y="1928390"/>
            <a:ext cx="1152525" cy="684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４０９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1792090" y="2612602"/>
            <a:ext cx="1152525" cy="869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１００７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1792090" y="3482553"/>
            <a:ext cx="1152525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３４０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390" y="1423565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3376415" y="1934740"/>
            <a:ext cx="1152525" cy="214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２６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1C30F3B-6A0B-4073-B06E-1E98EF64D0F4}"/>
              </a:ext>
            </a:extLst>
          </p:cNvPr>
          <p:cNvSpPr/>
          <p:nvPr/>
        </p:nvSpPr>
        <p:spPr>
          <a:xfrm>
            <a:off x="3376415" y="2150640"/>
            <a:ext cx="1152525" cy="449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２０３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4528940" y="2431627"/>
            <a:ext cx="1152525" cy="2024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１０７６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3376415" y="2599902"/>
            <a:ext cx="1152525" cy="582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３３８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44D2EC-24A5-4A04-9843-AD5C154ED917}"/>
              </a:ext>
            </a:extLst>
          </p:cNvPr>
          <p:cNvSpPr/>
          <p:nvPr/>
        </p:nvSpPr>
        <p:spPr>
          <a:xfrm>
            <a:off x="4528940" y="1933153"/>
            <a:ext cx="1152525" cy="49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１５４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4528940" y="4455690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４６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639565" y="3636539"/>
            <a:ext cx="1152525" cy="45243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3376415" y="3182514"/>
            <a:ext cx="1152525" cy="15049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3881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7976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3017639" y="5231978"/>
            <a:ext cx="0" cy="57328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/>
          <p:nvPr/>
        </p:nvCxnSpPr>
        <p:spPr>
          <a:xfrm>
            <a:off x="2985889" y="5239914"/>
            <a:ext cx="9271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3912989" y="4681115"/>
            <a:ext cx="0" cy="568325"/>
          </a:xfrm>
          <a:prstGeom prst="straightConnector1">
            <a:avLst/>
          </a:prstGeom>
          <a:ln w="508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469542E-7A03-4B9D-966A-33EC74E6C7F9}"/>
              </a:ext>
            </a:extLst>
          </p:cNvPr>
          <p:cNvCxnSpPr>
            <a:cxnSpLocks/>
          </p:cNvCxnSpPr>
          <p:nvPr/>
        </p:nvCxnSpPr>
        <p:spPr>
          <a:xfrm>
            <a:off x="2225477" y="5239915"/>
            <a:ext cx="0" cy="56534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1217415" y="5246264"/>
            <a:ext cx="1012825" cy="793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/>
          <p:nvPr/>
        </p:nvCxnSpPr>
        <p:spPr>
          <a:xfrm flipV="1">
            <a:off x="1215828" y="4093740"/>
            <a:ext cx="1587" cy="1141413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539553" y="6066558"/>
            <a:ext cx="1011237" cy="317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539552" y="6061794"/>
            <a:ext cx="0" cy="463550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7408665" y="2828503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1551211" y="5799262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09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6228184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1,846</a:t>
            </a:r>
            <a:r>
              <a:rPr kumimoji="1" lang="ja-JP" altLang="en-US" dirty="0"/>
              <a:t>兆円</a:t>
            </a:r>
          </a:p>
        </p:txBody>
      </p:sp>
    </p:spTree>
    <p:extLst>
      <p:ext uri="{BB962C8B-B14F-4D97-AF65-F5344CB8AC3E}">
        <p14:creationId xmlns:p14="http://schemas.microsoft.com/office/powerpoint/2010/main" val="191227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A6FBB40-0332-415E-A346-20A3B3815C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230319"/>
              </p:ext>
            </p:extLst>
          </p:nvPr>
        </p:nvGraphicFramePr>
        <p:xfrm>
          <a:off x="179512" y="764704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6876256" y="97143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5993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1979-2016</a:t>
            </a:r>
            <a:r>
              <a:rPr lang="ja-JP" altLang="en-US" sz="2400" dirty="0"/>
              <a:t>）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6372200" y="6309320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81901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1187624" y="620688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5993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1979-2016</a:t>
            </a:r>
            <a:r>
              <a:rPr lang="ja-JP" altLang="en-US" sz="2400" dirty="0"/>
              <a:t>）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25678812-80C8-4DF6-A5BF-71E6F3AD6C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609942"/>
              </p:ext>
            </p:extLst>
          </p:nvPr>
        </p:nvGraphicFramePr>
        <p:xfrm>
          <a:off x="251520" y="764704"/>
          <a:ext cx="86409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6156176" y="6453336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381940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7782</TotalTime>
  <Words>355</Words>
  <Application>Microsoft Office PowerPoint</Application>
  <PresentationFormat>画面に合わせる (4:3)</PresentationFormat>
  <Paragraphs>81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TIM</dc:creator>
  <cp:lastModifiedBy>吉田Satoshi</cp:lastModifiedBy>
  <cp:revision>402</cp:revision>
  <cp:lastPrinted>2016-03-11T06:34:47Z</cp:lastPrinted>
  <dcterms:created xsi:type="dcterms:W3CDTF">2011-03-03T05:44:47Z</dcterms:created>
  <dcterms:modified xsi:type="dcterms:W3CDTF">2018-04-10T07:45:52Z</dcterms:modified>
</cp:coreProperties>
</file>