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8" r:id="rId2"/>
    <p:sldId id="287" r:id="rId3"/>
    <p:sldId id="288" r:id="rId4"/>
    <p:sldId id="289" r:id="rId5"/>
  </p:sldIdLst>
  <p:sldSz cx="9144000" cy="6858000" type="screen4x3"/>
  <p:notesSz cx="6797675" cy="99266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33"/>
    <a:srgbClr val="FFFF99"/>
    <a:srgbClr val="FFFFCC"/>
    <a:srgbClr val="0000CC"/>
    <a:srgbClr val="CC99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濃色スタイル 2 - アクセント 1/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0" autoAdjust="0"/>
    <p:restoredTop sz="94692" autoAdjust="0"/>
  </p:normalViewPr>
  <p:slideViewPr>
    <p:cSldViewPr>
      <p:cViewPr varScale="1">
        <p:scale>
          <a:sx n="95" d="100"/>
          <a:sy n="95" d="100"/>
        </p:scale>
        <p:origin x="1608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200" d="100"/>
          <a:sy n="200" d="100"/>
        </p:scale>
        <p:origin x="96" y="-52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吉田Satoshi" userId="14b24b85666c852b" providerId="LiveId" clId="{FA822B51-091D-482E-851A-3080674CC9BA}"/>
    <pc:docChg chg="custSel addSld modSld">
      <pc:chgData name="吉田Satoshi" userId="14b24b85666c852b" providerId="LiveId" clId="{FA822B51-091D-482E-851A-3080674CC9BA}" dt="2018-02-15T05:08:48.283" v="1168" actId="255"/>
      <pc:docMkLst>
        <pc:docMk/>
      </pc:docMkLst>
      <pc:sldChg chg="addSp delSp modSp">
        <pc:chgData name="吉田Satoshi" userId="14b24b85666c852b" providerId="LiveId" clId="{FA822B51-091D-482E-851A-3080674CC9BA}" dt="2018-02-15T04:56:00.957" v="891" actId="6549"/>
        <pc:sldMkLst>
          <pc:docMk/>
          <pc:sldMk cId="0" sldId="278"/>
        </pc:sldMkLst>
        <pc:spChg chg="del">
          <ac:chgData name="吉田Satoshi" userId="14b24b85666c852b" providerId="LiveId" clId="{FA822B51-091D-482E-851A-3080674CC9BA}" dt="2018-02-15T04:38:15.843" v="31" actId="478"/>
          <ac:spMkLst>
            <pc:docMk/>
            <pc:sldMk cId="0" sldId="278"/>
            <ac:spMk id="2" creationId="{10D2FE3E-92F0-4F5C-8952-857D8D5BB99F}"/>
          </ac:spMkLst>
        </pc:spChg>
        <pc:spChg chg="add mod">
          <ac:chgData name="吉田Satoshi" userId="14b24b85666c852b" providerId="LiveId" clId="{FA822B51-091D-482E-851A-3080674CC9BA}" dt="2018-02-15T04:39:25.787" v="72" actId="1035"/>
          <ac:spMkLst>
            <pc:docMk/>
            <pc:sldMk cId="0" sldId="278"/>
            <ac:spMk id="3" creationId="{BDD33E9E-FF54-4EA8-8AFF-F634E214E4C8}"/>
          </ac:spMkLst>
        </pc:spChg>
        <pc:spChg chg="add mod">
          <ac:chgData name="吉田Satoshi" userId="14b24b85666c852b" providerId="LiveId" clId="{FA822B51-091D-482E-851A-3080674CC9BA}" dt="2018-02-15T04:40:04.928" v="76" actId="1076"/>
          <ac:spMkLst>
            <pc:docMk/>
            <pc:sldMk cId="0" sldId="278"/>
            <ac:spMk id="4" creationId="{AAC355A5-F683-45B1-80D1-B60B73F50AAF}"/>
          </ac:spMkLst>
        </pc:spChg>
        <pc:spChg chg="add mod">
          <ac:chgData name="吉田Satoshi" userId="14b24b85666c852b" providerId="LiveId" clId="{FA822B51-091D-482E-851A-3080674CC9BA}" dt="2018-02-15T04:40:39.337" v="93" actId="1076"/>
          <ac:spMkLst>
            <pc:docMk/>
            <pc:sldMk cId="0" sldId="278"/>
            <ac:spMk id="5" creationId="{A5C1B6A0-C669-42CF-AA2D-C43ADF133D6C}"/>
          </ac:spMkLst>
        </pc:spChg>
        <pc:spChg chg="add mod">
          <ac:chgData name="吉田Satoshi" userId="14b24b85666c852b" providerId="LiveId" clId="{FA822B51-091D-482E-851A-3080674CC9BA}" dt="2018-02-15T04:38:47.386" v="60" actId="1076"/>
          <ac:spMkLst>
            <pc:docMk/>
            <pc:sldMk cId="0" sldId="278"/>
            <ac:spMk id="6" creationId="{3B79A979-D16C-4F1A-9EAE-A69E6AB0BED0}"/>
          </ac:spMkLst>
        </pc:spChg>
        <pc:spChg chg="add mod">
          <ac:chgData name="吉田Satoshi" userId="14b24b85666c852b" providerId="LiveId" clId="{FA822B51-091D-482E-851A-3080674CC9BA}" dt="2018-02-15T04:43:41.184" v="204" actId="1036"/>
          <ac:spMkLst>
            <pc:docMk/>
            <pc:sldMk cId="0" sldId="278"/>
            <ac:spMk id="7" creationId="{403673DF-B891-462C-B0D4-71A476D81B8A}"/>
          </ac:spMkLst>
        </pc:spChg>
        <pc:spChg chg="add mod">
          <ac:chgData name="吉田Satoshi" userId="14b24b85666c852b" providerId="LiveId" clId="{FA822B51-091D-482E-851A-3080674CC9BA}" dt="2018-02-15T04:43:35.575" v="201" actId="1076"/>
          <ac:spMkLst>
            <pc:docMk/>
            <pc:sldMk cId="0" sldId="278"/>
            <ac:spMk id="8" creationId="{D18E958F-F986-45F7-BA6B-EE49EC7348A6}"/>
          </ac:spMkLst>
        </pc:spChg>
        <pc:spChg chg="add mod">
          <ac:chgData name="吉田Satoshi" userId="14b24b85666c852b" providerId="LiveId" clId="{FA822B51-091D-482E-851A-3080674CC9BA}" dt="2018-02-15T04:43:41.184" v="204" actId="1036"/>
          <ac:spMkLst>
            <pc:docMk/>
            <pc:sldMk cId="0" sldId="278"/>
            <ac:spMk id="10" creationId="{C167F905-A5B0-41FD-B83C-F22ABA2A185D}"/>
          </ac:spMkLst>
        </pc:spChg>
        <pc:spChg chg="add mod">
          <ac:chgData name="吉田Satoshi" userId="14b24b85666c852b" providerId="LiveId" clId="{FA822B51-091D-482E-851A-3080674CC9BA}" dt="2018-02-15T04:43:41.184" v="204" actId="1036"/>
          <ac:spMkLst>
            <pc:docMk/>
            <pc:sldMk cId="0" sldId="278"/>
            <ac:spMk id="11" creationId="{B9BF308A-1C99-4805-A9B1-D39DCB553786}"/>
          </ac:spMkLst>
        </pc:spChg>
        <pc:spChg chg="mod">
          <ac:chgData name="吉田Satoshi" userId="14b24b85666c852b" providerId="LiveId" clId="{FA822B51-091D-482E-851A-3080674CC9BA}" dt="2018-02-15T04:56:00.957" v="891" actId="6549"/>
          <ac:spMkLst>
            <pc:docMk/>
            <pc:sldMk cId="0" sldId="278"/>
            <ac:spMk id="19" creationId="{B9060435-BE97-4A87-A23C-C975C7F6304D}"/>
          </ac:spMkLst>
        </pc:spChg>
        <pc:spChg chg="mod">
          <ac:chgData name="吉田Satoshi" userId="14b24b85666c852b" providerId="LiveId" clId="{FA822B51-091D-482E-851A-3080674CC9BA}" dt="2018-02-15T04:38:11.358" v="30" actId="6549"/>
          <ac:spMkLst>
            <pc:docMk/>
            <pc:sldMk cId="0" sldId="278"/>
            <ac:spMk id="20" creationId="{98DEC746-3507-4D67-9F13-393750D40352}"/>
          </ac:spMkLst>
        </pc:spChg>
      </pc:sldChg>
      <pc:sldChg chg="addSp delSp modSp mod">
        <pc:chgData name="吉田Satoshi" userId="14b24b85666c852b" providerId="LiveId" clId="{FA822B51-091D-482E-851A-3080674CC9BA}" dt="2018-02-15T04:55:23.824" v="863" actId="1076"/>
        <pc:sldMkLst>
          <pc:docMk/>
          <pc:sldMk cId="3573852272" sldId="287"/>
        </pc:sldMkLst>
        <pc:spChg chg="mod">
          <ac:chgData name="吉田Satoshi" userId="14b24b85666c852b" providerId="LiveId" clId="{FA822B51-091D-482E-851A-3080674CC9BA}" dt="2018-02-15T04:48:02.641" v="760" actId="1076"/>
          <ac:spMkLst>
            <pc:docMk/>
            <pc:sldMk cId="3573852272" sldId="287"/>
            <ac:spMk id="2" creationId="{14AAB6F8-4451-4232-8545-6122598D0A0A}"/>
          </ac:spMkLst>
        </pc:spChg>
        <pc:spChg chg="add mod">
          <ac:chgData name="吉田Satoshi" userId="14b24b85666c852b" providerId="LiveId" clId="{FA822B51-091D-482E-851A-3080674CC9BA}" dt="2018-02-15T04:51:35.285" v="806" actId="1037"/>
          <ac:spMkLst>
            <pc:docMk/>
            <pc:sldMk cId="3573852272" sldId="287"/>
            <ac:spMk id="4" creationId="{8ACA8CE7-56D9-4BAD-A925-0C7C81F4B090}"/>
          </ac:spMkLst>
        </pc:spChg>
        <pc:spChg chg="add mod">
          <ac:chgData name="吉田Satoshi" userId="14b24b85666c852b" providerId="LiveId" clId="{FA822B51-091D-482E-851A-3080674CC9BA}" dt="2018-02-15T04:51:28.363" v="795" actId="1037"/>
          <ac:spMkLst>
            <pc:docMk/>
            <pc:sldMk cId="3573852272" sldId="287"/>
            <ac:spMk id="5" creationId="{7968C49A-442C-4DA2-B6A0-B6BE79DFE920}"/>
          </ac:spMkLst>
        </pc:spChg>
        <pc:spChg chg="add mod">
          <ac:chgData name="吉田Satoshi" userId="14b24b85666c852b" providerId="LiveId" clId="{FA822B51-091D-482E-851A-3080674CC9BA}" dt="2018-02-15T04:51:23.206" v="789" actId="1076"/>
          <ac:spMkLst>
            <pc:docMk/>
            <pc:sldMk cId="3573852272" sldId="287"/>
            <ac:spMk id="7" creationId="{A1683A85-E563-44E7-A3E7-CDA91FB3539E}"/>
          </ac:spMkLst>
        </pc:spChg>
        <pc:spChg chg="add mod">
          <ac:chgData name="吉田Satoshi" userId="14b24b85666c852b" providerId="LiveId" clId="{FA822B51-091D-482E-851A-3080674CC9BA}" dt="2018-02-15T04:52:56.973" v="855" actId="1037"/>
          <ac:spMkLst>
            <pc:docMk/>
            <pc:sldMk cId="3573852272" sldId="287"/>
            <ac:spMk id="8" creationId="{9312F2C4-0391-431B-AE2D-9F85D11590AC}"/>
          </ac:spMkLst>
        </pc:spChg>
        <pc:spChg chg="add mod">
          <ac:chgData name="吉田Satoshi" userId="14b24b85666c852b" providerId="LiveId" clId="{FA822B51-091D-482E-851A-3080674CC9BA}" dt="2018-02-15T04:55:23.824" v="863" actId="1076"/>
          <ac:spMkLst>
            <pc:docMk/>
            <pc:sldMk cId="3573852272" sldId="287"/>
            <ac:spMk id="9" creationId="{04ED00CB-7039-42B7-AAFA-DA90023E6CFA}"/>
          </ac:spMkLst>
        </pc:spChg>
        <pc:spChg chg="add mod">
          <ac:chgData name="吉田Satoshi" userId="14b24b85666c852b" providerId="LiveId" clId="{FA822B51-091D-482E-851A-3080674CC9BA}" dt="2018-02-15T04:52:18.879" v="843" actId="1076"/>
          <ac:spMkLst>
            <pc:docMk/>
            <pc:sldMk cId="3573852272" sldId="287"/>
            <ac:spMk id="10" creationId="{ED29917A-4934-4FE9-844D-65430EFBC0E3}"/>
          </ac:spMkLst>
        </pc:spChg>
        <pc:graphicFrameChg chg="del">
          <ac:chgData name="吉田Satoshi" userId="14b24b85666c852b" providerId="LiveId" clId="{FA822B51-091D-482E-851A-3080674CC9BA}" dt="2018-02-15T04:47:19.312" v="682" actId="478"/>
          <ac:graphicFrameMkLst>
            <pc:docMk/>
            <pc:sldMk cId="3573852272" sldId="287"/>
            <ac:graphicFrameMk id="3" creationId="{F9E7104A-CD39-4583-A35E-7957F08482F3}"/>
          </ac:graphicFrameMkLst>
        </pc:graphicFrameChg>
        <pc:graphicFrameChg chg="add mod">
          <ac:chgData name="吉田Satoshi" userId="14b24b85666c852b" providerId="LiveId" clId="{FA822B51-091D-482E-851A-3080674CC9BA}" dt="2018-02-15T04:53:40.146" v="861" actId="1076"/>
          <ac:graphicFrameMkLst>
            <pc:docMk/>
            <pc:sldMk cId="3573852272" sldId="287"/>
            <ac:graphicFrameMk id="6" creationId="{FEFD942E-7AE6-41D9-8097-C5E1196675E6}"/>
          </ac:graphicFrameMkLst>
        </pc:graphicFrameChg>
      </pc:sldChg>
      <pc:sldChg chg="addSp delSp modSp mod">
        <pc:chgData name="吉田Satoshi" userId="14b24b85666c852b" providerId="LiveId" clId="{FA822B51-091D-482E-851A-3080674CC9BA}" dt="2018-02-15T05:05:30.770" v="1067" actId="1076"/>
        <pc:sldMkLst>
          <pc:docMk/>
          <pc:sldMk cId="819019932" sldId="288"/>
        </pc:sldMkLst>
        <pc:spChg chg="del">
          <ac:chgData name="吉田Satoshi" userId="14b24b85666c852b" providerId="LiveId" clId="{FA822B51-091D-482E-851A-3080674CC9BA}" dt="2018-02-15T04:56:18.747" v="894" actId="478"/>
          <ac:spMkLst>
            <pc:docMk/>
            <pc:sldMk cId="819019932" sldId="288"/>
            <ac:spMk id="2" creationId="{14AAB6F8-4451-4232-8545-6122598D0A0A}"/>
          </ac:spMkLst>
        </pc:spChg>
        <pc:spChg chg="add mod">
          <ac:chgData name="吉田Satoshi" userId="14b24b85666c852b" providerId="LiveId" clId="{FA822B51-091D-482E-851A-3080674CC9BA}" dt="2018-02-15T05:05:30.770" v="1067" actId="1076"/>
          <ac:spMkLst>
            <pc:docMk/>
            <pc:sldMk cId="819019932" sldId="288"/>
            <ac:spMk id="3" creationId="{CC77A361-F522-454C-877C-2A0FA5803A88}"/>
          </ac:spMkLst>
        </pc:spChg>
        <pc:spChg chg="del">
          <ac:chgData name="吉田Satoshi" userId="14b24b85666c852b" providerId="LiveId" clId="{FA822B51-091D-482E-851A-3080674CC9BA}" dt="2018-02-15T04:56:14.533" v="893" actId="478"/>
          <ac:spMkLst>
            <pc:docMk/>
            <pc:sldMk cId="819019932" sldId="288"/>
            <ac:spMk id="5" creationId="{DEE2964F-3463-472A-8ACA-191EB3050DE8}"/>
          </ac:spMkLst>
        </pc:spChg>
        <pc:spChg chg="add mod">
          <ac:chgData name="吉田Satoshi" userId="14b24b85666c852b" providerId="LiveId" clId="{FA822B51-091D-482E-851A-3080674CC9BA}" dt="2018-02-15T05:00:07.683" v="913" actId="1037"/>
          <ac:spMkLst>
            <pc:docMk/>
            <pc:sldMk cId="819019932" sldId="288"/>
            <ac:spMk id="9" creationId="{971FC795-8F88-43A4-94A6-2289E2FDB036}"/>
          </ac:spMkLst>
        </pc:spChg>
        <pc:spChg chg="add mod">
          <ac:chgData name="吉田Satoshi" userId="14b24b85666c852b" providerId="LiveId" clId="{FA822B51-091D-482E-851A-3080674CC9BA}" dt="2018-02-15T05:01:36.382" v="1011" actId="255"/>
          <ac:spMkLst>
            <pc:docMk/>
            <pc:sldMk cId="819019932" sldId="288"/>
            <ac:spMk id="10" creationId="{7C91DFA4-C3C8-4E7F-91EE-5A5504C02D9A}"/>
          </ac:spMkLst>
        </pc:spChg>
        <pc:graphicFrameChg chg="del">
          <ac:chgData name="吉田Satoshi" userId="14b24b85666c852b" providerId="LiveId" clId="{FA822B51-091D-482E-851A-3080674CC9BA}" dt="2018-02-15T04:56:14.533" v="893" actId="478"/>
          <ac:graphicFrameMkLst>
            <pc:docMk/>
            <pc:sldMk cId="819019932" sldId="288"/>
            <ac:graphicFrameMk id="4" creationId="{5DB0256F-481B-406C-ADBB-A21FF289C920}"/>
          </ac:graphicFrameMkLst>
        </pc:graphicFrameChg>
        <pc:graphicFrameChg chg="del">
          <ac:chgData name="吉田Satoshi" userId="14b24b85666c852b" providerId="LiveId" clId="{FA822B51-091D-482E-851A-3080674CC9BA}" dt="2018-02-15T04:56:09.672" v="892" actId="478"/>
          <ac:graphicFrameMkLst>
            <pc:docMk/>
            <pc:sldMk cId="819019932" sldId="288"/>
            <ac:graphicFrameMk id="6" creationId="{1DE94985-C547-4023-B47E-8503C039B7DA}"/>
          </ac:graphicFrameMkLst>
        </pc:graphicFrameChg>
        <pc:graphicFrameChg chg="add mod">
          <ac:chgData name="吉田Satoshi" userId="14b24b85666c852b" providerId="LiveId" clId="{FA822B51-091D-482E-851A-3080674CC9BA}" dt="2018-02-15T04:59:50.953" v="902" actId="255"/>
          <ac:graphicFrameMkLst>
            <pc:docMk/>
            <pc:sldMk cId="819019932" sldId="288"/>
            <ac:graphicFrameMk id="8" creationId="{5A6FBB40-0332-415E-A346-20A3B3815CFE}"/>
          </ac:graphicFrameMkLst>
        </pc:graphicFrameChg>
      </pc:sldChg>
      <pc:sldChg chg="addSp delSp modSp add mod">
        <pc:chgData name="吉田Satoshi" userId="14b24b85666c852b" providerId="LiveId" clId="{FA822B51-091D-482E-851A-3080674CC9BA}" dt="2018-02-15T05:08:48.283" v="1168" actId="255"/>
        <pc:sldMkLst>
          <pc:docMk/>
          <pc:sldMk cId="3819401422" sldId="289"/>
        </pc:sldMkLst>
        <pc:spChg chg="mod">
          <ac:chgData name="吉田Satoshi" userId="14b24b85666c852b" providerId="LiveId" clId="{FA822B51-091D-482E-851A-3080674CC9BA}" dt="2018-02-15T05:06:16.773" v="1161" actId="1037"/>
          <ac:spMkLst>
            <pc:docMk/>
            <pc:sldMk cId="3819401422" sldId="289"/>
            <ac:spMk id="9" creationId="{971FC795-8F88-43A4-94A6-2289E2FDB036}"/>
          </ac:spMkLst>
        </pc:spChg>
        <pc:spChg chg="mod">
          <ac:chgData name="吉田Satoshi" userId="14b24b85666c852b" providerId="LiveId" clId="{FA822B51-091D-482E-851A-3080674CC9BA}" dt="2018-02-15T05:03:50.376" v="1021" actId="255"/>
          <ac:spMkLst>
            <pc:docMk/>
            <pc:sldMk cId="3819401422" sldId="289"/>
            <ac:spMk id="10" creationId="{7C91DFA4-C3C8-4E7F-91EE-5A5504C02D9A}"/>
          </ac:spMkLst>
        </pc:spChg>
        <pc:spChg chg="add mod">
          <ac:chgData name="吉田Satoshi" userId="14b24b85666c852b" providerId="LiveId" clId="{FA822B51-091D-482E-851A-3080674CC9BA}" dt="2018-02-15T05:05:44.060" v="1069" actId="1076"/>
          <ac:spMkLst>
            <pc:docMk/>
            <pc:sldMk cId="3819401422" sldId="289"/>
            <ac:spMk id="11" creationId="{87D5C168-6846-4E8F-9DD2-D6DA50B2B9A2}"/>
          </ac:spMkLst>
        </pc:spChg>
        <pc:graphicFrameChg chg="add mod">
          <ac:chgData name="吉田Satoshi" userId="14b24b85666c852b" providerId="LiveId" clId="{FA822B51-091D-482E-851A-3080674CC9BA}" dt="2018-02-15T05:08:48.283" v="1168" actId="255"/>
          <ac:graphicFrameMkLst>
            <pc:docMk/>
            <pc:sldMk cId="3819401422" sldId="289"/>
            <ac:graphicFrameMk id="7" creationId="{25678812-80C8-4DF6-A5BF-71E6F3AD6C04}"/>
          </ac:graphicFrameMkLst>
        </pc:graphicFrameChg>
        <pc:graphicFrameChg chg="del">
          <ac:chgData name="吉田Satoshi" userId="14b24b85666c852b" providerId="LiveId" clId="{FA822B51-091D-482E-851A-3080674CC9BA}" dt="2018-02-15T05:03:56.797" v="1022" actId="478"/>
          <ac:graphicFrameMkLst>
            <pc:docMk/>
            <pc:sldMk cId="3819401422" sldId="289"/>
            <ac:graphicFrameMk id="8" creationId="{5A6FBB40-0332-415E-A346-20A3B3815CFE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/>
              <a:t>家計</a:t>
            </a:r>
            <a:r>
              <a:rPr lang="en-US" altLang="ja-JP" sz="2400"/>
              <a:t>BS</a:t>
            </a:r>
            <a:r>
              <a:rPr lang="ja-JP" altLang="en-US" sz="2400"/>
              <a:t>・</a:t>
            </a:r>
            <a:r>
              <a:rPr lang="en-US" altLang="ja-JP" sz="2400"/>
              <a:t>201709</a:t>
            </a:r>
            <a:r>
              <a:rPr lang="ja-JP" altLang="en-US" sz="2400"/>
              <a:t>末</a:t>
            </a:r>
          </a:p>
        </c:rich>
      </c:tx>
      <c:layout>
        <c:manualLayout>
          <c:xMode val="edge"/>
          <c:yMode val="edge"/>
          <c:x val="0.36853980676705611"/>
          <c:y val="2.860042577851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22543332076633546"/>
          <c:y val="0.10710108786711386"/>
          <c:w val="0.65378571645571815"/>
          <c:h val="0.76184384167524932"/>
        </c:manualLayout>
      </c:layout>
      <c:barChart>
        <c:barDir val="col"/>
        <c:grouping val="stacked"/>
        <c:varyColors val="0"/>
        <c:ser>
          <c:idx val="2"/>
          <c:order val="0"/>
          <c:tx>
            <c:v>その他</c:v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941-463F-9B44-E1F9D5EEB472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941-463F-9B44-E1F9D5EEB472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家計BS!$D$5</c:f>
              <c:numCache>
                <c:formatCode>#,##0_);[Red]\(#,##0\)</c:formatCode>
                <c:ptCount val="1"/>
                <c:pt idx="0">
                  <c:v>565593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941-463F-9B44-E1F9D5EEB472}"/>
            </c:ext>
          </c:extLst>
        </c:ser>
        <c:ser>
          <c:idx val="1"/>
          <c:order val="1"/>
          <c:tx>
            <c:v>保険・・・＆剰余金</c:v>
          </c:tx>
          <c:spPr>
            <a:solidFill>
              <a:schemeClr val="accent2"/>
            </a:solidFill>
            <a:ln>
              <a:solidFill>
                <a:srgbClr val="FFC00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rgbClr val="FFC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8941-463F-9B44-E1F9D5EEB472}"/>
              </c:ext>
            </c:extLst>
          </c:dPt>
          <c:dPt>
            <c:idx val="1"/>
            <c:invertIfNegative val="0"/>
            <c:bubble3D val="0"/>
            <c:spPr>
              <a:solidFill>
                <a:srgbClr val="CCFF33"/>
              </a:solidFill>
              <a:ln>
                <a:solidFill>
                  <a:srgbClr val="FFC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8941-463F-9B44-E1F9D5EEB472}"/>
              </c:ext>
            </c:extLst>
          </c:dPt>
          <c:dLbls>
            <c:dLbl>
              <c:idx val="0"/>
              <c:layout>
                <c:manualLayout>
                  <c:x val="5.3710489847322643E-4"/>
                  <c:y val="-2.905474538491347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342959754570771"/>
                      <c:h val="9.805560805738197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8941-463F-9B44-E1F9D5EEB472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8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8941-463F-9B44-E1F9D5EEB4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(家計BS!$D$4,家計BS!$D$9)</c:f>
              <c:numCache>
                <c:formatCode>#,##0_);[Red]\(#,##0\)</c:formatCode>
                <c:ptCount val="2"/>
                <c:pt idx="0">
                  <c:v>5207834</c:v>
                </c:pt>
                <c:pt idx="1">
                  <c:v>15271110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941-463F-9B44-E1F9D5EEB472}"/>
            </c:ext>
          </c:extLst>
        </c:ser>
        <c:ser>
          <c:idx val="3"/>
          <c:order val="2"/>
          <c:tx>
            <c:v>証券・その他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941-463F-9B44-E1F9D5EEB472}"/>
              </c:ext>
            </c:extLst>
          </c:dPt>
          <c:dLbls>
            <c:dLbl>
              <c:idx val="0"/>
              <c:layout>
                <c:manualLayout>
                  <c:x val="-7.2230779949762521E-3"/>
                  <c:y val="-2.145031933388782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10776588240115"/>
                      <c:h val="0.1410057683962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8941-463F-9B44-E1F9D5EEB472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941-463F-9B44-E1F9D5EEB4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(家計BS!$D$3,家計BS!$D$8)</c:f>
              <c:numCache>
                <c:formatCode>#,##0_);[Red]\(#,##0\)</c:formatCode>
                <c:ptCount val="2"/>
                <c:pt idx="0">
                  <c:v>3250156</c:v>
                </c:pt>
                <c:pt idx="1">
                  <c:v>215379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8941-463F-9B44-E1F9D5EEB472}"/>
            </c:ext>
          </c:extLst>
        </c:ser>
        <c:ser>
          <c:idx val="0"/>
          <c:order val="3"/>
          <c:tx>
            <c:v>現金・預金＆借入</c:v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8941-463F-9B44-E1F9D5EEB472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8941-463F-9B44-E1F9D5EEB472}"/>
                </c:ext>
              </c:extLst>
            </c:dLbl>
            <c:dLbl>
              <c:idx val="1"/>
              <c:layout>
                <c:manualLayout>
                  <c:x val="-3.8986901892026964E-2"/>
                  <c:y val="2.38336881487644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523258072849557"/>
                      <c:h val="0.146791685308239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8941-463F-9B44-E1F9D5EEB4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[1]BS!$C$2:$D$2</c:f>
              <c:strCache>
                <c:ptCount val="2"/>
                <c:pt idx="0">
                  <c:v>資産</c:v>
                </c:pt>
                <c:pt idx="1">
                  <c:v>負債・純資産</c:v>
                </c:pt>
              </c:strCache>
            </c:strRef>
          </c:cat>
          <c:val>
            <c:numRef>
              <c:f>(家計BS!$D$2,家計BS!$D$7)</c:f>
              <c:numCache>
                <c:formatCode>#,##0_);[Red]\(#,##0\)</c:formatCode>
                <c:ptCount val="2"/>
                <c:pt idx="0">
                  <c:v>9425444</c:v>
                </c:pt>
                <c:pt idx="1">
                  <c:v>2962538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8941-463F-9B44-E1F9D5EEB4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408731248"/>
        <c:axId val="408728296"/>
      </c:barChart>
      <c:catAx>
        <c:axId val="408731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08728296"/>
        <c:crosses val="autoZero"/>
        <c:auto val="1"/>
        <c:lblAlgn val="ctr"/>
        <c:lblOffset val="100"/>
        <c:noMultiLvlLbl val="0"/>
      </c:catAx>
      <c:valAx>
        <c:axId val="408728296"/>
        <c:scaling>
          <c:orientation val="minMax"/>
          <c:max val="2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087312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363542713862868"/>
          <c:y val="3.1757311518232391E-2"/>
          <c:w val="0.85375902225859279"/>
          <c:h val="0.66437096420180952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'1979-2017家計資産負債'!$B$2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'1979-2017家計資産負債'!$A$3:$A$40</c:f>
              <c:numCache>
                <c:formatCode>General</c:formatCode>
                <c:ptCount val="38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</c:numCache>
            </c:numRef>
          </c:cat>
          <c:val>
            <c:numRef>
              <c:f>'1979-2017家計資産負債'!$B$3:$B$40</c:f>
              <c:numCache>
                <c:formatCode>General</c:formatCode>
                <c:ptCount val="38"/>
                <c:pt idx="0">
                  <c:v>1948234</c:v>
                </c:pt>
                <c:pt idx="1">
                  <c:v>2174447</c:v>
                </c:pt>
                <c:pt idx="2">
                  <c:v>2416292</c:v>
                </c:pt>
                <c:pt idx="3">
                  <c:v>2627648</c:v>
                </c:pt>
                <c:pt idx="4">
                  <c:v>2827925</c:v>
                </c:pt>
                <c:pt idx="5">
                  <c:v>3054117</c:v>
                </c:pt>
                <c:pt idx="6">
                  <c:v>3294078</c:v>
                </c:pt>
                <c:pt idx="7">
                  <c:v>3545346</c:v>
                </c:pt>
                <c:pt idx="8">
                  <c:v>3818660</c:v>
                </c:pt>
                <c:pt idx="9">
                  <c:v>4100172</c:v>
                </c:pt>
                <c:pt idx="10">
                  <c:v>4479416</c:v>
                </c:pt>
                <c:pt idx="11">
                  <c:v>4818226</c:v>
                </c:pt>
                <c:pt idx="12">
                  <c:v>5171566</c:v>
                </c:pt>
                <c:pt idx="13">
                  <c:v>5404633</c:v>
                </c:pt>
                <c:pt idx="14">
                  <c:v>5669572</c:v>
                </c:pt>
                <c:pt idx="15">
                  <c:v>6007085</c:v>
                </c:pt>
                <c:pt idx="16">
                  <c:v>6296360</c:v>
                </c:pt>
                <c:pt idx="17">
                  <c:v>6583875</c:v>
                </c:pt>
                <c:pt idx="18">
                  <c:v>6940141</c:v>
                </c:pt>
                <c:pt idx="19">
                  <c:v>7237920</c:v>
                </c:pt>
                <c:pt idx="20">
                  <c:v>7447381</c:v>
                </c:pt>
                <c:pt idx="21">
                  <c:v>7514288</c:v>
                </c:pt>
                <c:pt idx="22">
                  <c:v>7654295</c:v>
                </c:pt>
                <c:pt idx="23">
                  <c:v>7656957</c:v>
                </c:pt>
                <c:pt idx="24">
                  <c:v>7723379</c:v>
                </c:pt>
                <c:pt idx="25">
                  <c:v>7911393</c:v>
                </c:pt>
                <c:pt idx="26">
                  <c:v>7864435</c:v>
                </c:pt>
                <c:pt idx="27">
                  <c:v>7869099</c:v>
                </c:pt>
                <c:pt idx="28">
                  <c:v>7939890</c:v>
                </c:pt>
                <c:pt idx="29">
                  <c:v>8060030</c:v>
                </c:pt>
                <c:pt idx="30">
                  <c:v>8190118</c:v>
                </c:pt>
                <c:pt idx="31">
                  <c:v>8292830</c:v>
                </c:pt>
                <c:pt idx="32">
                  <c:v>8478765</c:v>
                </c:pt>
                <c:pt idx="33">
                  <c:v>8624943</c:v>
                </c:pt>
                <c:pt idx="34">
                  <c:v>8802344</c:v>
                </c:pt>
                <c:pt idx="35">
                  <c:v>8987488</c:v>
                </c:pt>
                <c:pt idx="36">
                  <c:v>9110607</c:v>
                </c:pt>
                <c:pt idx="37">
                  <c:v>9324761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69-4FE5-953B-3F6EFE02891F}"/>
            </c:ext>
          </c:extLst>
        </c:ser>
        <c:ser>
          <c:idx val="2"/>
          <c:order val="1"/>
          <c:tx>
            <c:strRef>
              <c:f>'1979-2017家計資産負債'!$C$2</c:f>
              <c:strCache>
                <c:ptCount val="1"/>
                <c:pt idx="0">
                  <c:v>貸出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'1979-2017家計資産負債'!$A$3:$A$40</c:f>
              <c:numCache>
                <c:formatCode>General</c:formatCode>
                <c:ptCount val="38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</c:numCache>
            </c:numRef>
          </c:cat>
          <c:val>
            <c:numRef>
              <c:f>'1979-2017家計資産負債'!$C$3:$C$40</c:f>
              <c:numCache>
                <c:formatCode>General</c:formatCode>
                <c:ptCount val="38"/>
                <c:pt idx="0">
                  <c:v>42</c:v>
                </c:pt>
                <c:pt idx="1">
                  <c:v>21</c:v>
                </c:pt>
                <c:pt idx="2">
                  <c:v>480</c:v>
                </c:pt>
                <c:pt idx="3">
                  <c:v>1346</c:v>
                </c:pt>
                <c:pt idx="4">
                  <c:v>1757</c:v>
                </c:pt>
                <c:pt idx="5">
                  <c:v>2036</c:v>
                </c:pt>
                <c:pt idx="6">
                  <c:v>2313</c:v>
                </c:pt>
                <c:pt idx="7">
                  <c:v>2560</c:v>
                </c:pt>
                <c:pt idx="8">
                  <c:v>2700</c:v>
                </c:pt>
                <c:pt idx="9">
                  <c:v>3473</c:v>
                </c:pt>
                <c:pt idx="10">
                  <c:v>4032</c:v>
                </c:pt>
                <c:pt idx="11">
                  <c:v>4042</c:v>
                </c:pt>
                <c:pt idx="12">
                  <c:v>4151</c:v>
                </c:pt>
                <c:pt idx="13">
                  <c:v>4791</c:v>
                </c:pt>
                <c:pt idx="14">
                  <c:v>4316</c:v>
                </c:pt>
                <c:pt idx="15">
                  <c:v>4899</c:v>
                </c:pt>
                <c:pt idx="16">
                  <c:v>5304</c:v>
                </c:pt>
                <c:pt idx="17">
                  <c:v>5699</c:v>
                </c:pt>
                <c:pt idx="18">
                  <c:v>5055</c:v>
                </c:pt>
                <c:pt idx="19">
                  <c:v>4527</c:v>
                </c:pt>
                <c:pt idx="20">
                  <c:v>3804</c:v>
                </c:pt>
                <c:pt idx="21">
                  <c:v>3262</c:v>
                </c:pt>
                <c:pt idx="22">
                  <c:v>2194</c:v>
                </c:pt>
                <c:pt idx="23">
                  <c:v>1494</c:v>
                </c:pt>
                <c:pt idx="24">
                  <c:v>800</c:v>
                </c:pt>
                <c:pt idx="25">
                  <c:v>971</c:v>
                </c:pt>
                <c:pt idx="26">
                  <c:v>1014</c:v>
                </c:pt>
                <c:pt idx="27">
                  <c:v>1297</c:v>
                </c:pt>
                <c:pt idx="28">
                  <c:v>1282</c:v>
                </c:pt>
                <c:pt idx="29">
                  <c:v>802</c:v>
                </c:pt>
                <c:pt idx="30">
                  <c:v>788</c:v>
                </c:pt>
                <c:pt idx="31">
                  <c:v>763</c:v>
                </c:pt>
                <c:pt idx="32">
                  <c:v>836</c:v>
                </c:pt>
                <c:pt idx="33">
                  <c:v>834</c:v>
                </c:pt>
                <c:pt idx="34">
                  <c:v>838</c:v>
                </c:pt>
                <c:pt idx="35">
                  <c:v>1760</c:v>
                </c:pt>
                <c:pt idx="36">
                  <c:v>1709</c:v>
                </c:pt>
                <c:pt idx="37">
                  <c:v>4059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C69-4FE5-953B-3F6EFE02891F}"/>
            </c:ext>
          </c:extLst>
        </c:ser>
        <c:ser>
          <c:idx val="3"/>
          <c:order val="2"/>
          <c:tx>
            <c:strRef>
              <c:f>'1979-2017家計資産負債'!$D$2</c:f>
              <c:strCache>
                <c:ptCount val="1"/>
                <c:pt idx="0">
                  <c:v>債務証券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'1979-2017家計資産負債'!$A$3:$A$40</c:f>
              <c:numCache>
                <c:formatCode>General</c:formatCode>
                <c:ptCount val="38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</c:numCache>
            </c:numRef>
          </c:cat>
          <c:val>
            <c:numRef>
              <c:f>'1979-2017家計資産負債'!$D$3:$D$40</c:f>
              <c:numCache>
                <c:formatCode>General</c:formatCode>
                <c:ptCount val="38"/>
                <c:pt idx="0">
                  <c:v>233710</c:v>
                </c:pt>
                <c:pt idx="1">
                  <c:v>273593</c:v>
                </c:pt>
                <c:pt idx="2">
                  <c:v>285367</c:v>
                </c:pt>
                <c:pt idx="3">
                  <c:v>332630</c:v>
                </c:pt>
                <c:pt idx="4">
                  <c:v>392162</c:v>
                </c:pt>
                <c:pt idx="5">
                  <c:v>427028</c:v>
                </c:pt>
                <c:pt idx="6">
                  <c:v>480063</c:v>
                </c:pt>
                <c:pt idx="7">
                  <c:v>488425</c:v>
                </c:pt>
                <c:pt idx="8">
                  <c:v>493398</c:v>
                </c:pt>
                <c:pt idx="9">
                  <c:v>479888</c:v>
                </c:pt>
                <c:pt idx="10">
                  <c:v>534690</c:v>
                </c:pt>
                <c:pt idx="11">
                  <c:v>643453</c:v>
                </c:pt>
                <c:pt idx="12">
                  <c:v>715051</c:v>
                </c:pt>
                <c:pt idx="13">
                  <c:v>781594</c:v>
                </c:pt>
                <c:pt idx="14">
                  <c:v>791074</c:v>
                </c:pt>
                <c:pt idx="15">
                  <c:v>797694</c:v>
                </c:pt>
                <c:pt idx="16">
                  <c:v>740619</c:v>
                </c:pt>
                <c:pt idx="17">
                  <c:v>693039</c:v>
                </c:pt>
                <c:pt idx="18">
                  <c:v>623218</c:v>
                </c:pt>
                <c:pt idx="19">
                  <c:v>552013</c:v>
                </c:pt>
                <c:pt idx="20">
                  <c:v>505716</c:v>
                </c:pt>
                <c:pt idx="21">
                  <c:v>480797</c:v>
                </c:pt>
                <c:pt idx="22">
                  <c:v>418026</c:v>
                </c:pt>
                <c:pt idx="23">
                  <c:v>341711</c:v>
                </c:pt>
                <c:pt idx="24">
                  <c:v>322299</c:v>
                </c:pt>
                <c:pt idx="25">
                  <c:v>371034</c:v>
                </c:pt>
                <c:pt idx="26">
                  <c:v>403474</c:v>
                </c:pt>
                <c:pt idx="27">
                  <c:v>429418</c:v>
                </c:pt>
                <c:pt idx="28">
                  <c:v>436583</c:v>
                </c:pt>
                <c:pt idx="29">
                  <c:v>422686</c:v>
                </c:pt>
                <c:pt idx="30">
                  <c:v>410797</c:v>
                </c:pt>
                <c:pt idx="31">
                  <c:v>373868</c:v>
                </c:pt>
                <c:pt idx="32">
                  <c:v>339319</c:v>
                </c:pt>
                <c:pt idx="33">
                  <c:v>307857</c:v>
                </c:pt>
                <c:pt idx="34">
                  <c:v>282859</c:v>
                </c:pt>
                <c:pt idx="35">
                  <c:v>261560</c:v>
                </c:pt>
                <c:pt idx="36">
                  <c:v>255313</c:v>
                </c:pt>
                <c:pt idx="37">
                  <c:v>245446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C69-4FE5-953B-3F6EFE02891F}"/>
            </c:ext>
          </c:extLst>
        </c:ser>
        <c:ser>
          <c:idx val="4"/>
          <c:order val="3"/>
          <c:tx>
            <c:strRef>
              <c:f>'1979-2017家計資産負債'!$E$2</c:f>
              <c:strCache>
                <c:ptCount val="1"/>
                <c:pt idx="0">
                  <c:v>株式等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'1979-2017家計資産負債'!$A$3:$A$40</c:f>
              <c:numCache>
                <c:formatCode>General</c:formatCode>
                <c:ptCount val="38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</c:numCache>
            </c:numRef>
          </c:cat>
          <c:val>
            <c:numRef>
              <c:f>'1979-2017家計資産負債'!$E$3:$E$40</c:f>
              <c:numCache>
                <c:formatCode>General</c:formatCode>
                <c:ptCount val="38"/>
                <c:pt idx="0">
                  <c:v>494691</c:v>
                </c:pt>
                <c:pt idx="1">
                  <c:v>536869</c:v>
                </c:pt>
                <c:pt idx="2">
                  <c:v>526688</c:v>
                </c:pt>
                <c:pt idx="3">
                  <c:v>592312</c:v>
                </c:pt>
                <c:pt idx="4">
                  <c:v>818345</c:v>
                </c:pt>
                <c:pt idx="5">
                  <c:v>888094</c:v>
                </c:pt>
                <c:pt idx="6">
                  <c:v>1145225</c:v>
                </c:pt>
                <c:pt idx="7">
                  <c:v>1625002</c:v>
                </c:pt>
                <c:pt idx="8">
                  <c:v>2169999</c:v>
                </c:pt>
                <c:pt idx="9">
                  <c:v>2548406</c:v>
                </c:pt>
                <c:pt idx="10">
                  <c:v>2413415</c:v>
                </c:pt>
                <c:pt idx="11">
                  <c:v>2065382</c:v>
                </c:pt>
                <c:pt idx="12">
                  <c:v>1539328</c:v>
                </c:pt>
                <c:pt idx="13">
                  <c:v>1460967</c:v>
                </c:pt>
                <c:pt idx="14">
                  <c:v>1510995</c:v>
                </c:pt>
                <c:pt idx="15">
                  <c:v>1406191</c:v>
                </c:pt>
                <c:pt idx="16">
                  <c:v>1731860</c:v>
                </c:pt>
                <c:pt idx="17">
                  <c:v>1311766</c:v>
                </c:pt>
                <c:pt idx="18">
                  <c:v>1151169</c:v>
                </c:pt>
                <c:pt idx="19">
                  <c:v>1225536</c:v>
                </c:pt>
                <c:pt idx="20">
                  <c:v>1702600</c:v>
                </c:pt>
                <c:pt idx="21">
                  <c:v>1468536</c:v>
                </c:pt>
                <c:pt idx="22">
                  <c:v>1229510</c:v>
                </c:pt>
                <c:pt idx="23">
                  <c:v>1059518</c:v>
                </c:pt>
                <c:pt idx="24">
                  <c:v>1577987</c:v>
                </c:pt>
                <c:pt idx="25">
                  <c:v>1736773</c:v>
                </c:pt>
                <c:pt idx="26">
                  <c:v>2538035</c:v>
                </c:pt>
                <c:pt idx="27">
                  <c:v>2694459</c:v>
                </c:pt>
                <c:pt idx="28">
                  <c:v>1812191</c:v>
                </c:pt>
                <c:pt idx="29">
                  <c:v>1327976</c:v>
                </c:pt>
                <c:pt idx="30">
                  <c:v>1611541</c:v>
                </c:pt>
                <c:pt idx="31">
                  <c:v>1677481</c:v>
                </c:pt>
                <c:pt idx="32">
                  <c:v>1677797</c:v>
                </c:pt>
                <c:pt idx="33">
                  <c:v>2038517</c:v>
                </c:pt>
                <c:pt idx="34">
                  <c:v>2262606</c:v>
                </c:pt>
                <c:pt idx="35">
                  <c:v>2657031</c:v>
                </c:pt>
                <c:pt idx="36">
                  <c:v>2595122</c:v>
                </c:pt>
                <c:pt idx="37">
                  <c:v>2814355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C69-4FE5-953B-3F6EFE02891F}"/>
            </c:ext>
          </c:extLst>
        </c:ser>
        <c:ser>
          <c:idx val="5"/>
          <c:order val="4"/>
          <c:tx>
            <c:strRef>
              <c:f>'1979-2017家計資産負債'!$F$2</c:f>
              <c:strCache>
                <c:ptCount val="1"/>
                <c:pt idx="0">
                  <c:v>保険・年金など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'1979-2017家計資産負債'!$A$3:$A$40</c:f>
              <c:numCache>
                <c:formatCode>General</c:formatCode>
                <c:ptCount val="38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</c:numCache>
            </c:numRef>
          </c:cat>
          <c:val>
            <c:numRef>
              <c:f>'1979-2017家計資産負債'!$F$3:$F$40</c:f>
              <c:numCache>
                <c:formatCode>General</c:formatCode>
                <c:ptCount val="38"/>
                <c:pt idx="0">
                  <c:v>432124</c:v>
                </c:pt>
                <c:pt idx="1">
                  <c:v>499327</c:v>
                </c:pt>
                <c:pt idx="2">
                  <c:v>579077</c:v>
                </c:pt>
                <c:pt idx="3">
                  <c:v>668918</c:v>
                </c:pt>
                <c:pt idx="4">
                  <c:v>767412</c:v>
                </c:pt>
                <c:pt idx="5">
                  <c:v>882297</c:v>
                </c:pt>
                <c:pt idx="6">
                  <c:v>1020857</c:v>
                </c:pt>
                <c:pt idx="7">
                  <c:v>1208116</c:v>
                </c:pt>
                <c:pt idx="8">
                  <c:v>1418681</c:v>
                </c:pt>
                <c:pt idx="9">
                  <c:v>1663884</c:v>
                </c:pt>
                <c:pt idx="10">
                  <c:v>1918591</c:v>
                </c:pt>
                <c:pt idx="11">
                  <c:v>2116160</c:v>
                </c:pt>
                <c:pt idx="12">
                  <c:v>2289595</c:v>
                </c:pt>
                <c:pt idx="13">
                  <c:v>2514169</c:v>
                </c:pt>
                <c:pt idx="14">
                  <c:v>2746831</c:v>
                </c:pt>
                <c:pt idx="15">
                  <c:v>2947169</c:v>
                </c:pt>
                <c:pt idx="16">
                  <c:v>3185969</c:v>
                </c:pt>
                <c:pt idx="17">
                  <c:v>3356732</c:v>
                </c:pt>
                <c:pt idx="18">
                  <c:v>3480154</c:v>
                </c:pt>
                <c:pt idx="19">
                  <c:v>3589229</c:v>
                </c:pt>
                <c:pt idx="20">
                  <c:v>3698712</c:v>
                </c:pt>
                <c:pt idx="21">
                  <c:v>3776240</c:v>
                </c:pt>
                <c:pt idx="22">
                  <c:v>4186319</c:v>
                </c:pt>
                <c:pt idx="23">
                  <c:v>4232745</c:v>
                </c:pt>
                <c:pt idx="24">
                  <c:v>4130719</c:v>
                </c:pt>
                <c:pt idx="25">
                  <c:v>4806323</c:v>
                </c:pt>
                <c:pt idx="26">
                  <c:v>4817709</c:v>
                </c:pt>
                <c:pt idx="27">
                  <c:v>4829493</c:v>
                </c:pt>
                <c:pt idx="28">
                  <c:v>4739191</c:v>
                </c:pt>
                <c:pt idx="29">
                  <c:v>4660045</c:v>
                </c:pt>
                <c:pt idx="30">
                  <c:v>4700114</c:v>
                </c:pt>
                <c:pt idx="31">
                  <c:v>4706945</c:v>
                </c:pt>
                <c:pt idx="32">
                  <c:v>4763173</c:v>
                </c:pt>
                <c:pt idx="33">
                  <c:v>4924704</c:v>
                </c:pt>
                <c:pt idx="34">
                  <c:v>4951081</c:v>
                </c:pt>
                <c:pt idx="35">
                  <c:v>5138064</c:v>
                </c:pt>
                <c:pt idx="36">
                  <c:v>5163615</c:v>
                </c:pt>
                <c:pt idx="37">
                  <c:v>5183100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C69-4FE5-953B-3F6EFE02891F}"/>
            </c:ext>
          </c:extLst>
        </c:ser>
        <c:ser>
          <c:idx val="6"/>
          <c:order val="5"/>
          <c:tx>
            <c:strRef>
              <c:f>'1979-2017家計資産負債'!$G$2</c:f>
              <c:strCache>
                <c:ptCount val="1"/>
                <c:pt idx="0">
                  <c:v>金融派生商品など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'1979-2017家計資産負債'!$A$3:$A$40</c:f>
              <c:numCache>
                <c:formatCode>General</c:formatCode>
                <c:ptCount val="38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</c:numCache>
            </c:numRef>
          </c:cat>
          <c:val>
            <c:numRef>
              <c:f>'1979-2017家計資産負債'!$G$3:$G$40</c:f>
              <c:numCache>
                <c:formatCode>General</c:formatCode>
                <c:ptCount val="3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135</c:v>
                </c:pt>
                <c:pt idx="19">
                  <c:v>159</c:v>
                </c:pt>
                <c:pt idx="20">
                  <c:v>51</c:v>
                </c:pt>
                <c:pt idx="21">
                  <c:v>160</c:v>
                </c:pt>
                <c:pt idx="22">
                  <c:v>235</c:v>
                </c:pt>
                <c:pt idx="23">
                  <c:v>572</c:v>
                </c:pt>
                <c:pt idx="24">
                  <c:v>453</c:v>
                </c:pt>
                <c:pt idx="25">
                  <c:v>240</c:v>
                </c:pt>
                <c:pt idx="26">
                  <c:v>1785</c:v>
                </c:pt>
                <c:pt idx="27">
                  <c:v>1600</c:v>
                </c:pt>
                <c:pt idx="28">
                  <c:v>3235</c:v>
                </c:pt>
                <c:pt idx="29">
                  <c:v>3629</c:v>
                </c:pt>
                <c:pt idx="30">
                  <c:v>5475</c:v>
                </c:pt>
                <c:pt idx="31">
                  <c:v>8757</c:v>
                </c:pt>
                <c:pt idx="32">
                  <c:v>4682</c:v>
                </c:pt>
                <c:pt idx="33">
                  <c:v>8596</c:v>
                </c:pt>
                <c:pt idx="34">
                  <c:v>6619</c:v>
                </c:pt>
                <c:pt idx="35">
                  <c:v>8638</c:v>
                </c:pt>
                <c:pt idx="36">
                  <c:v>10516</c:v>
                </c:pt>
                <c:pt idx="37">
                  <c:v>8110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C69-4FE5-953B-3F6EFE02891F}"/>
            </c:ext>
          </c:extLst>
        </c:ser>
        <c:ser>
          <c:idx val="7"/>
          <c:order val="6"/>
          <c:tx>
            <c:strRef>
              <c:f>'1979-2017家計資産負債'!$H$2</c:f>
              <c:strCache>
                <c:ptCount val="1"/>
                <c:pt idx="0">
                  <c:v>預け金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'1979-2017家計資産負債'!$A$3:$A$40</c:f>
              <c:numCache>
                <c:formatCode>General</c:formatCode>
                <c:ptCount val="38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</c:numCache>
            </c:numRef>
          </c:cat>
          <c:val>
            <c:numRef>
              <c:f>'1979-2017家計資産負債'!$H$3:$H$40</c:f>
              <c:numCache>
                <c:formatCode>General</c:formatCode>
                <c:ptCount val="38"/>
                <c:pt idx="0">
                  <c:v>110710</c:v>
                </c:pt>
                <c:pt idx="1">
                  <c:v>112128</c:v>
                </c:pt>
                <c:pt idx="2">
                  <c:v>108308</c:v>
                </c:pt>
                <c:pt idx="3">
                  <c:v>111449</c:v>
                </c:pt>
                <c:pt idx="4">
                  <c:v>111207</c:v>
                </c:pt>
                <c:pt idx="5">
                  <c:v>112985</c:v>
                </c:pt>
                <c:pt idx="6">
                  <c:v>112128</c:v>
                </c:pt>
                <c:pt idx="7">
                  <c:v>114366</c:v>
                </c:pt>
                <c:pt idx="8">
                  <c:v>119563</c:v>
                </c:pt>
                <c:pt idx="9">
                  <c:v>124178</c:v>
                </c:pt>
                <c:pt idx="10">
                  <c:v>121556</c:v>
                </c:pt>
                <c:pt idx="11">
                  <c:v>125205</c:v>
                </c:pt>
                <c:pt idx="12">
                  <c:v>125235</c:v>
                </c:pt>
                <c:pt idx="13">
                  <c:v>127713</c:v>
                </c:pt>
                <c:pt idx="14">
                  <c:v>137953</c:v>
                </c:pt>
                <c:pt idx="15">
                  <c:v>138400</c:v>
                </c:pt>
                <c:pt idx="16">
                  <c:v>140031</c:v>
                </c:pt>
                <c:pt idx="17">
                  <c:v>143650</c:v>
                </c:pt>
                <c:pt idx="18">
                  <c:v>141010</c:v>
                </c:pt>
                <c:pt idx="19">
                  <c:v>141930</c:v>
                </c:pt>
                <c:pt idx="20">
                  <c:v>142837</c:v>
                </c:pt>
                <c:pt idx="21">
                  <c:v>138403</c:v>
                </c:pt>
                <c:pt idx="22">
                  <c:v>124771</c:v>
                </c:pt>
                <c:pt idx="23">
                  <c:v>122941</c:v>
                </c:pt>
                <c:pt idx="24">
                  <c:v>121941</c:v>
                </c:pt>
                <c:pt idx="25">
                  <c:v>138949</c:v>
                </c:pt>
                <c:pt idx="26">
                  <c:v>138958</c:v>
                </c:pt>
                <c:pt idx="27">
                  <c:v>144642</c:v>
                </c:pt>
                <c:pt idx="28">
                  <c:v>147218</c:v>
                </c:pt>
                <c:pt idx="29">
                  <c:v>145878</c:v>
                </c:pt>
                <c:pt idx="30">
                  <c:v>146292</c:v>
                </c:pt>
                <c:pt idx="31">
                  <c:v>153629</c:v>
                </c:pt>
                <c:pt idx="32">
                  <c:v>154564</c:v>
                </c:pt>
                <c:pt idx="33">
                  <c:v>156146</c:v>
                </c:pt>
                <c:pt idx="34">
                  <c:v>157780</c:v>
                </c:pt>
                <c:pt idx="35">
                  <c:v>161309</c:v>
                </c:pt>
                <c:pt idx="36">
                  <c:v>163582</c:v>
                </c:pt>
                <c:pt idx="37">
                  <c:v>163161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C69-4FE5-953B-3F6EFE02891F}"/>
            </c:ext>
          </c:extLst>
        </c:ser>
        <c:ser>
          <c:idx val="8"/>
          <c:order val="7"/>
          <c:tx>
            <c:strRef>
              <c:f>'1979-2017家計資産負債'!$I$2</c:f>
              <c:strCache>
                <c:ptCount val="1"/>
                <c:pt idx="0">
                  <c:v>企業間・貿易信用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'1979-2017家計資産負債'!$A$3:$A$40</c:f>
              <c:numCache>
                <c:formatCode>General</c:formatCode>
                <c:ptCount val="38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</c:numCache>
            </c:numRef>
          </c:cat>
          <c:val>
            <c:numRef>
              <c:f>'1979-2017家計資産負債'!$I$3:$I$40</c:f>
              <c:numCache>
                <c:formatCode>General</c:formatCode>
                <c:ptCount val="3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55082</c:v>
                </c:pt>
                <c:pt idx="26">
                  <c:v>52163</c:v>
                </c:pt>
                <c:pt idx="27">
                  <c:v>45836</c:v>
                </c:pt>
                <c:pt idx="28">
                  <c:v>45742</c:v>
                </c:pt>
                <c:pt idx="29">
                  <c:v>51686</c:v>
                </c:pt>
                <c:pt idx="30">
                  <c:v>42629</c:v>
                </c:pt>
                <c:pt idx="31">
                  <c:v>38902</c:v>
                </c:pt>
                <c:pt idx="32">
                  <c:v>38714</c:v>
                </c:pt>
                <c:pt idx="33">
                  <c:v>36038</c:v>
                </c:pt>
                <c:pt idx="34">
                  <c:v>35741</c:v>
                </c:pt>
                <c:pt idx="35">
                  <c:v>31240</c:v>
                </c:pt>
                <c:pt idx="36">
                  <c:v>31617</c:v>
                </c:pt>
                <c:pt idx="37">
                  <c:v>32509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C69-4FE5-953B-3F6EFE02891F}"/>
            </c:ext>
          </c:extLst>
        </c:ser>
        <c:ser>
          <c:idx val="9"/>
          <c:order val="8"/>
          <c:tx>
            <c:strRef>
              <c:f>'1979-2017家計資産負債'!$J$2</c:f>
              <c:strCache>
                <c:ptCount val="1"/>
                <c:pt idx="0">
                  <c:v>未収金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'1979-2017家計資産負債'!$A$3:$A$40</c:f>
              <c:numCache>
                <c:formatCode>General</c:formatCode>
                <c:ptCount val="38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</c:numCache>
            </c:numRef>
          </c:cat>
          <c:val>
            <c:numRef>
              <c:f>'1979-2017家計資産負債'!$J$3:$J$40</c:f>
              <c:numCache>
                <c:formatCode>General</c:formatCode>
                <c:ptCount val="38"/>
                <c:pt idx="0">
                  <c:v>88480</c:v>
                </c:pt>
                <c:pt idx="1">
                  <c:v>113191</c:v>
                </c:pt>
                <c:pt idx="2">
                  <c:v>123288</c:v>
                </c:pt>
                <c:pt idx="3">
                  <c:v>133447</c:v>
                </c:pt>
                <c:pt idx="4">
                  <c:v>159232</c:v>
                </c:pt>
                <c:pt idx="5">
                  <c:v>177594</c:v>
                </c:pt>
                <c:pt idx="6">
                  <c:v>191809</c:v>
                </c:pt>
                <c:pt idx="7">
                  <c:v>225279</c:v>
                </c:pt>
                <c:pt idx="8">
                  <c:v>247736</c:v>
                </c:pt>
                <c:pt idx="9">
                  <c:v>269334</c:v>
                </c:pt>
                <c:pt idx="10">
                  <c:v>296980</c:v>
                </c:pt>
                <c:pt idx="11">
                  <c:v>345446</c:v>
                </c:pt>
                <c:pt idx="12">
                  <c:v>363555</c:v>
                </c:pt>
                <c:pt idx="13">
                  <c:v>429952</c:v>
                </c:pt>
                <c:pt idx="14">
                  <c:v>449244</c:v>
                </c:pt>
                <c:pt idx="15">
                  <c:v>442948</c:v>
                </c:pt>
                <c:pt idx="16">
                  <c:v>430627</c:v>
                </c:pt>
                <c:pt idx="17">
                  <c:v>451502</c:v>
                </c:pt>
                <c:pt idx="18">
                  <c:v>454727</c:v>
                </c:pt>
                <c:pt idx="19">
                  <c:v>455091</c:v>
                </c:pt>
                <c:pt idx="20">
                  <c:v>448564</c:v>
                </c:pt>
                <c:pt idx="21">
                  <c:v>424582</c:v>
                </c:pt>
                <c:pt idx="22">
                  <c:v>425381</c:v>
                </c:pt>
                <c:pt idx="23">
                  <c:v>534989</c:v>
                </c:pt>
                <c:pt idx="24">
                  <c:v>469379</c:v>
                </c:pt>
                <c:pt idx="25">
                  <c:v>102862</c:v>
                </c:pt>
                <c:pt idx="26">
                  <c:v>100354</c:v>
                </c:pt>
                <c:pt idx="27">
                  <c:v>83973</c:v>
                </c:pt>
                <c:pt idx="28">
                  <c:v>74168</c:v>
                </c:pt>
                <c:pt idx="29">
                  <c:v>81503</c:v>
                </c:pt>
                <c:pt idx="30">
                  <c:v>76148</c:v>
                </c:pt>
                <c:pt idx="31">
                  <c:v>58426</c:v>
                </c:pt>
                <c:pt idx="32">
                  <c:v>52973</c:v>
                </c:pt>
                <c:pt idx="33">
                  <c:v>60312</c:v>
                </c:pt>
                <c:pt idx="34">
                  <c:v>46048</c:v>
                </c:pt>
                <c:pt idx="35">
                  <c:v>81325</c:v>
                </c:pt>
                <c:pt idx="36">
                  <c:v>58277</c:v>
                </c:pt>
                <c:pt idx="37">
                  <c:v>66487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C69-4FE5-953B-3F6EFE02891F}"/>
            </c:ext>
          </c:extLst>
        </c:ser>
        <c:ser>
          <c:idx val="10"/>
          <c:order val="9"/>
          <c:tx>
            <c:strRef>
              <c:f>'1979-2017家計資産負債'!$K$2</c:f>
              <c:strCache>
                <c:ptCount val="1"/>
                <c:pt idx="0">
                  <c:v>対外証券投資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'1979-2017家計資産負債'!$A$3:$A$40</c:f>
              <c:numCache>
                <c:formatCode>General</c:formatCode>
                <c:ptCount val="38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</c:numCache>
            </c:numRef>
          </c:cat>
          <c:val>
            <c:numRef>
              <c:f>'1979-2017家計資産負債'!$K$3:$K$40</c:f>
              <c:numCache>
                <c:formatCode>General</c:formatCode>
                <c:ptCount val="38"/>
                <c:pt idx="0">
                  <c:v>6965</c:v>
                </c:pt>
                <c:pt idx="1">
                  <c:v>7103</c:v>
                </c:pt>
                <c:pt idx="2">
                  <c:v>7658</c:v>
                </c:pt>
                <c:pt idx="3">
                  <c:v>6235</c:v>
                </c:pt>
                <c:pt idx="4">
                  <c:v>5577</c:v>
                </c:pt>
                <c:pt idx="5">
                  <c:v>8240</c:v>
                </c:pt>
                <c:pt idx="6">
                  <c:v>15659</c:v>
                </c:pt>
                <c:pt idx="7">
                  <c:v>29876</c:v>
                </c:pt>
                <c:pt idx="8">
                  <c:v>48717</c:v>
                </c:pt>
                <c:pt idx="9">
                  <c:v>61634</c:v>
                </c:pt>
                <c:pt idx="10">
                  <c:v>41455</c:v>
                </c:pt>
                <c:pt idx="11">
                  <c:v>38972</c:v>
                </c:pt>
                <c:pt idx="12">
                  <c:v>37829</c:v>
                </c:pt>
                <c:pt idx="13">
                  <c:v>29749</c:v>
                </c:pt>
                <c:pt idx="14">
                  <c:v>17674</c:v>
                </c:pt>
                <c:pt idx="15">
                  <c:v>17311</c:v>
                </c:pt>
                <c:pt idx="16">
                  <c:v>26394</c:v>
                </c:pt>
                <c:pt idx="17">
                  <c:v>46231</c:v>
                </c:pt>
                <c:pt idx="18">
                  <c:v>53296</c:v>
                </c:pt>
                <c:pt idx="19">
                  <c:v>55697</c:v>
                </c:pt>
                <c:pt idx="20">
                  <c:v>47412</c:v>
                </c:pt>
                <c:pt idx="21">
                  <c:v>59472</c:v>
                </c:pt>
                <c:pt idx="22">
                  <c:v>85206</c:v>
                </c:pt>
                <c:pt idx="23">
                  <c:v>74140</c:v>
                </c:pt>
                <c:pt idx="24">
                  <c:v>69120</c:v>
                </c:pt>
                <c:pt idx="25">
                  <c:v>157346</c:v>
                </c:pt>
                <c:pt idx="26">
                  <c:v>148322</c:v>
                </c:pt>
                <c:pt idx="27">
                  <c:v>181100</c:v>
                </c:pt>
                <c:pt idx="28">
                  <c:v>174093</c:v>
                </c:pt>
                <c:pt idx="29">
                  <c:v>142536</c:v>
                </c:pt>
                <c:pt idx="30">
                  <c:v>175358</c:v>
                </c:pt>
                <c:pt idx="31">
                  <c:v>165319</c:v>
                </c:pt>
                <c:pt idx="32">
                  <c:v>177509</c:v>
                </c:pt>
                <c:pt idx="33">
                  <c:v>185330</c:v>
                </c:pt>
                <c:pt idx="34">
                  <c:v>207776</c:v>
                </c:pt>
                <c:pt idx="35">
                  <c:v>217564</c:v>
                </c:pt>
                <c:pt idx="36">
                  <c:v>213590</c:v>
                </c:pt>
                <c:pt idx="37">
                  <c:v>219514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C69-4FE5-953B-3F6EFE02891F}"/>
            </c:ext>
          </c:extLst>
        </c:ser>
        <c:ser>
          <c:idx val="11"/>
          <c:order val="10"/>
          <c:tx>
            <c:strRef>
              <c:f>'1979-2017家計資産負債'!$L$2</c:f>
              <c:strCache>
                <c:ptCount val="1"/>
                <c:pt idx="0">
                  <c:v>その他の資産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'1979-2017家計資産負債'!$A$3:$A$40</c:f>
              <c:numCache>
                <c:formatCode>General</c:formatCode>
                <c:ptCount val="38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</c:numCache>
            </c:numRef>
          </c:cat>
          <c:val>
            <c:numRef>
              <c:f>'1979-2017家計資産負債'!$L$3:$L$40</c:f>
              <c:numCache>
                <c:formatCode>General</c:formatCode>
                <c:ptCount val="38"/>
                <c:pt idx="0">
                  <c:v>2487</c:v>
                </c:pt>
                <c:pt idx="1">
                  <c:v>3346</c:v>
                </c:pt>
                <c:pt idx="2">
                  <c:v>3216</c:v>
                </c:pt>
                <c:pt idx="3">
                  <c:v>4100</c:v>
                </c:pt>
                <c:pt idx="4">
                  <c:v>4522</c:v>
                </c:pt>
                <c:pt idx="5">
                  <c:v>5187</c:v>
                </c:pt>
                <c:pt idx="6">
                  <c:v>3938</c:v>
                </c:pt>
                <c:pt idx="7">
                  <c:v>4912</c:v>
                </c:pt>
                <c:pt idx="8">
                  <c:v>6141</c:v>
                </c:pt>
                <c:pt idx="9">
                  <c:v>7876</c:v>
                </c:pt>
                <c:pt idx="10">
                  <c:v>13050</c:v>
                </c:pt>
                <c:pt idx="11">
                  <c:v>14026</c:v>
                </c:pt>
                <c:pt idx="12">
                  <c:v>12515</c:v>
                </c:pt>
                <c:pt idx="13">
                  <c:v>10420</c:v>
                </c:pt>
                <c:pt idx="14">
                  <c:v>11002</c:v>
                </c:pt>
                <c:pt idx="15">
                  <c:v>11228</c:v>
                </c:pt>
                <c:pt idx="16">
                  <c:v>4671</c:v>
                </c:pt>
                <c:pt idx="17">
                  <c:v>12321</c:v>
                </c:pt>
                <c:pt idx="18">
                  <c:v>15439</c:v>
                </c:pt>
                <c:pt idx="19">
                  <c:v>15638</c:v>
                </c:pt>
                <c:pt idx="20">
                  <c:v>14034</c:v>
                </c:pt>
                <c:pt idx="21">
                  <c:v>75669</c:v>
                </c:pt>
                <c:pt idx="22">
                  <c:v>50049</c:v>
                </c:pt>
                <c:pt idx="23">
                  <c:v>67505</c:v>
                </c:pt>
                <c:pt idx="24">
                  <c:v>103789</c:v>
                </c:pt>
                <c:pt idx="25">
                  <c:v>16657</c:v>
                </c:pt>
                <c:pt idx="26">
                  <c:v>2299</c:v>
                </c:pt>
                <c:pt idx="27">
                  <c:v>12052</c:v>
                </c:pt>
                <c:pt idx="28">
                  <c:v>8063</c:v>
                </c:pt>
                <c:pt idx="29">
                  <c:v>10474</c:v>
                </c:pt>
                <c:pt idx="30">
                  <c:v>11709</c:v>
                </c:pt>
                <c:pt idx="31">
                  <c:v>14198</c:v>
                </c:pt>
                <c:pt idx="32">
                  <c:v>15654</c:v>
                </c:pt>
                <c:pt idx="33">
                  <c:v>13874</c:v>
                </c:pt>
                <c:pt idx="34">
                  <c:v>13531</c:v>
                </c:pt>
                <c:pt idx="35">
                  <c:v>13817</c:v>
                </c:pt>
                <c:pt idx="36">
                  <c:v>13006</c:v>
                </c:pt>
                <c:pt idx="37">
                  <c:v>18274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C69-4FE5-953B-3F6EFE0289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48427160"/>
        <c:axId val="748424536"/>
      </c:barChart>
      <c:catAx>
        <c:axId val="748427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48424536"/>
        <c:crosses val="autoZero"/>
        <c:auto val="1"/>
        <c:lblAlgn val="ctr"/>
        <c:lblOffset val="100"/>
        <c:noMultiLvlLbl val="0"/>
      </c:catAx>
      <c:valAx>
        <c:axId val="748424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48427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'1979-2017家計資産負債'!$S$2</c:f>
              <c:strCache>
                <c:ptCount val="1"/>
                <c:pt idx="0">
                  <c:v>純金融資産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4697441025071424E-3"/>
                  <c:y val="-9.700311076547057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3AE-4996-B2C1-7070F78EFE23}"/>
                </c:ext>
              </c:extLst>
            </c:dLbl>
            <c:dLbl>
              <c:idx val="27"/>
              <c:layout>
                <c:manualLayout>
                  <c:x val="-1.4697441025071289E-3"/>
                  <c:y val="-0.3791939784468392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3AE-4996-B2C1-7070F78EFE23}"/>
                </c:ext>
              </c:extLst>
            </c:dLbl>
            <c:dLbl>
              <c:idx val="37"/>
              <c:layout>
                <c:manualLayout>
                  <c:x val="-1.0777998910022481E-16"/>
                  <c:y val="-0.4188770692145317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3AE-4996-B2C1-7070F78EFE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'1979-2017家計資産負債'!$A$3:$A$40</c:f>
              <c:numCache>
                <c:formatCode>General</c:formatCode>
                <c:ptCount val="38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</c:numCache>
            </c:numRef>
          </c:cat>
          <c:val>
            <c:numRef>
              <c:f>'1979-2017家計資産負債'!$S$3:$S$40</c:f>
              <c:numCache>
                <c:formatCode>General</c:formatCode>
                <c:ptCount val="38"/>
                <c:pt idx="0">
                  <c:v>2098123</c:v>
                </c:pt>
                <c:pt idx="1">
                  <c:v>2387823</c:v>
                </c:pt>
                <c:pt idx="2">
                  <c:v>2597887</c:v>
                </c:pt>
                <c:pt idx="3">
                  <c:v>2881273</c:v>
                </c:pt>
                <c:pt idx="4">
                  <c:v>3345389</c:v>
                </c:pt>
                <c:pt idx="5">
                  <c:v>3673497</c:v>
                </c:pt>
                <c:pt idx="6">
                  <c:v>4230982</c:v>
                </c:pt>
                <c:pt idx="7">
                  <c:v>5029014</c:v>
                </c:pt>
                <c:pt idx="8">
                  <c:v>5853834</c:v>
                </c:pt>
                <c:pt idx="9">
                  <c:v>6467224</c:v>
                </c:pt>
                <c:pt idx="10">
                  <c:v>6658503</c:v>
                </c:pt>
                <c:pt idx="11">
                  <c:v>6748189</c:v>
                </c:pt>
                <c:pt idx="12">
                  <c:v>6688202</c:v>
                </c:pt>
                <c:pt idx="13">
                  <c:v>7134351</c:v>
                </c:pt>
                <c:pt idx="14">
                  <c:v>7635136</c:v>
                </c:pt>
                <c:pt idx="15">
                  <c:v>7883242</c:v>
                </c:pt>
                <c:pt idx="16">
                  <c:v>8487449</c:v>
                </c:pt>
                <c:pt idx="17">
                  <c:v>8471333</c:v>
                </c:pt>
                <c:pt idx="18">
                  <c:v>8720926</c:v>
                </c:pt>
                <c:pt idx="19">
                  <c:v>9112827</c:v>
                </c:pt>
                <c:pt idx="20">
                  <c:v>9835523</c:v>
                </c:pt>
                <c:pt idx="21">
                  <c:v>9790758</c:v>
                </c:pt>
                <c:pt idx="22">
                  <c:v>10136173</c:v>
                </c:pt>
                <c:pt idx="23">
                  <c:v>10114260</c:v>
                </c:pt>
                <c:pt idx="24">
                  <c:v>10621019</c:v>
                </c:pt>
                <c:pt idx="25">
                  <c:v>12071163</c:v>
                </c:pt>
                <c:pt idx="26">
                  <c:v>12892930</c:v>
                </c:pt>
                <c:pt idx="27">
                  <c:v>13182629</c:v>
                </c:pt>
                <c:pt idx="28">
                  <c:v>12262187</c:v>
                </c:pt>
                <c:pt idx="29">
                  <c:v>11771502</c:v>
                </c:pt>
                <c:pt idx="30">
                  <c:v>12347185</c:v>
                </c:pt>
                <c:pt idx="31">
                  <c:v>12427589</c:v>
                </c:pt>
                <c:pt idx="32">
                  <c:v>12782743</c:v>
                </c:pt>
                <c:pt idx="33">
                  <c:v>13418595</c:v>
                </c:pt>
                <c:pt idx="34">
                  <c:v>13779777</c:v>
                </c:pt>
                <c:pt idx="35">
                  <c:v>14525122</c:v>
                </c:pt>
                <c:pt idx="36">
                  <c:v>14512481</c:v>
                </c:pt>
                <c:pt idx="37">
                  <c:v>14910207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AE-4996-B2C1-7070F78EFE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48427160"/>
        <c:axId val="748424536"/>
      </c:barChart>
      <c:catAx>
        <c:axId val="748427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48424536"/>
        <c:crosses val="autoZero"/>
        <c:auto val="1"/>
        <c:lblAlgn val="ctr"/>
        <c:lblOffset val="100"/>
        <c:noMultiLvlLbl val="0"/>
      </c:catAx>
      <c:valAx>
        <c:axId val="748424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48427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123AF359-16FE-4F38-8B8A-1FE6CF234D15}" type="datetimeFigureOut">
              <a:rPr lang="ja-JP" altLang="en-US"/>
              <a:pPr>
                <a:defRPr/>
              </a:pPr>
              <a:t>2018/3/19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15884309-DFA1-4925-BFC8-EEC8D41D6C1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223883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31421C-957E-4AA9-B605-CAC2DDE95F35}" type="slidenum">
              <a:rPr lang="en-US" altLang="ja-JP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ja-JP" dirty="0">
              <a:latin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ja-JP" dirty="0"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0665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171711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6218202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719131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1D832-9389-4698-9876-01A11257AA2E}" type="datetimeFigureOut">
              <a:rPr lang="ja-JP" altLang="en-US"/>
              <a:pPr>
                <a:defRPr/>
              </a:pPr>
              <a:t>2018/3/19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67A7C-ECFC-4A39-889E-16C140342F0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7F112-8650-4D38-9374-BAD9793EDBA7}" type="datetimeFigureOut">
              <a:rPr lang="ja-JP" altLang="en-US"/>
              <a:pPr>
                <a:defRPr/>
              </a:pPr>
              <a:t>2018/3/19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CA4FE-96A3-4BC9-8316-91F8F3AE4B3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FF63C-BE7F-4871-BA6E-7B15554E64BE}" type="datetimeFigureOut">
              <a:rPr lang="ja-JP" altLang="en-US"/>
              <a:pPr>
                <a:defRPr/>
              </a:pPr>
              <a:t>2018/3/19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67CF6-508E-4461-85A8-43E5D4D7CB7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EF6ED-9E85-4814-BC58-5FB68B70F926}" type="datetimeFigureOut">
              <a:rPr lang="ja-JP" altLang="en-US"/>
              <a:pPr>
                <a:defRPr/>
              </a:pPr>
              <a:t>2018/3/19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F66C6-9F04-47C7-BC3A-7FF0476FAAE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7303BD-AE2D-40C3-8CE8-C4E6E0FD11AF}" type="datetimeFigureOut">
              <a:rPr lang="ja-JP" altLang="en-US"/>
              <a:pPr>
                <a:defRPr/>
              </a:pPr>
              <a:t>2018/3/19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19CB9-425F-4E1F-9B12-C840AC4F853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DB3C2-3F58-4E21-97D3-A24E8856467E}" type="datetimeFigureOut">
              <a:rPr lang="ja-JP" altLang="en-US"/>
              <a:pPr>
                <a:defRPr/>
              </a:pPr>
              <a:t>2018/3/19</a:t>
            </a:fld>
            <a:endParaRPr lang="ja-JP" altLang="en-US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F7DB0-9343-4C9E-8C59-B1904BD23D8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ED166-BDA2-4E3C-BEE8-2A8B723ED7D5}" type="datetimeFigureOut">
              <a:rPr lang="ja-JP" altLang="en-US"/>
              <a:pPr>
                <a:defRPr/>
              </a:pPr>
              <a:t>2018/3/19</a:t>
            </a:fld>
            <a:endParaRPr lang="ja-JP" altLang="en-US" dirty="0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A4E83-D753-4ACF-B58E-F3219AAB832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AB996-A46B-4617-887E-4A6FF08CAF76}" type="datetimeFigureOut">
              <a:rPr lang="ja-JP" altLang="en-US"/>
              <a:pPr>
                <a:defRPr/>
              </a:pPr>
              <a:t>2018/3/19</a:t>
            </a:fld>
            <a:endParaRPr lang="ja-JP" altLang="en-US" dirty="0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6E1AA-D688-448F-A461-982D81D20E2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3B067-317A-4698-87E7-C9373E7B2B1D}" type="datetimeFigureOut">
              <a:rPr lang="ja-JP" altLang="en-US"/>
              <a:pPr>
                <a:defRPr/>
              </a:pPr>
              <a:t>2018/3/19</a:t>
            </a:fld>
            <a:endParaRPr lang="ja-JP" altLang="en-US" dirty="0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1D202-AFCF-426C-A7A9-6BC5C8F77D8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B03C8-64EF-41A3-BA79-D64B6D29E735}" type="datetimeFigureOut">
              <a:rPr lang="ja-JP" altLang="en-US"/>
              <a:pPr>
                <a:defRPr/>
              </a:pPr>
              <a:t>2018/3/19</a:t>
            </a:fld>
            <a:endParaRPr lang="ja-JP" altLang="en-US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1903E-85DC-4EBA-93D6-18BDDD3B649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7F225-D2C4-4FC2-AA9D-79E0B49BEB82}" type="datetimeFigureOut">
              <a:rPr lang="ja-JP" altLang="en-US"/>
              <a:pPr>
                <a:defRPr/>
              </a:pPr>
              <a:t>2018/3/19</a:t>
            </a:fld>
            <a:endParaRPr lang="ja-JP" altLang="en-US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7A59D-F7F5-4609-AACE-97448E340C4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28675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C365E25-E0FC-457D-9349-D5C9A06A1FC3}" type="datetimeFigureOut">
              <a:rPr lang="ja-JP" altLang="en-US"/>
              <a:pPr>
                <a:defRPr/>
              </a:pPr>
              <a:t>2018/3/19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D1D7A54-A041-4D58-A6B5-671E9451C9F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EFC49D1-0981-42DA-847D-0663EB60709D}"/>
              </a:ext>
            </a:extLst>
          </p:cNvPr>
          <p:cNvSpPr txBox="1"/>
          <p:nvPr/>
        </p:nvSpPr>
        <p:spPr>
          <a:xfrm>
            <a:off x="179512" y="847798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～　出　典　～</a:t>
            </a: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B9060435-BE97-4A87-A23C-C975C7F6304D}"/>
              </a:ext>
            </a:extLst>
          </p:cNvPr>
          <p:cNvSpPr/>
          <p:nvPr/>
        </p:nvSpPr>
        <p:spPr>
          <a:xfrm>
            <a:off x="1115616" y="4509120"/>
            <a:ext cx="7416824" cy="1383869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/>
              <a:t>日銀の資金統計から、マクロ的な個人（家計）の貸借対照表を作成することで、個人の財務状況や純金融資産残高を把握します。また、総金融資産額を時系列で見ることにより、その傾向を把握します。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8DEC746-3507-4D67-9F13-393750D40352}"/>
              </a:ext>
            </a:extLst>
          </p:cNvPr>
          <p:cNvSpPr txBox="1"/>
          <p:nvPr/>
        </p:nvSpPr>
        <p:spPr>
          <a:xfrm>
            <a:off x="490789" y="1484784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日本銀行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B79A979-D16C-4F1A-9EAE-A69E6AB0BED0}"/>
              </a:ext>
            </a:extLst>
          </p:cNvPr>
          <p:cNvSpPr txBox="1"/>
          <p:nvPr/>
        </p:nvSpPr>
        <p:spPr>
          <a:xfrm>
            <a:off x="2051720" y="1484784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資金循環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DD33E9E-FF54-4EA8-8AFF-F634E214E4C8}"/>
              </a:ext>
            </a:extLst>
          </p:cNvPr>
          <p:cNvSpPr/>
          <p:nvPr/>
        </p:nvSpPr>
        <p:spPr>
          <a:xfrm>
            <a:off x="3707904" y="1484784"/>
            <a:ext cx="16289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公表データ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AC355A5-F683-45B1-80D1-B60B73F50AAF}"/>
              </a:ext>
            </a:extLst>
          </p:cNvPr>
          <p:cNvSpPr/>
          <p:nvPr/>
        </p:nvSpPr>
        <p:spPr>
          <a:xfrm>
            <a:off x="5580112" y="1484784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年度計数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5C1B6A0-C669-42CF-AA2D-C43ADF133D6C}"/>
              </a:ext>
            </a:extLst>
          </p:cNvPr>
          <p:cNvSpPr/>
          <p:nvPr/>
        </p:nvSpPr>
        <p:spPr>
          <a:xfrm>
            <a:off x="2880360" y="1988840"/>
            <a:ext cx="62281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年度計数（確報）は、年</a:t>
            </a:r>
            <a:r>
              <a:rPr lang="en-US" altLang="ja-JP" dirty="0"/>
              <a:t>1</a:t>
            </a:r>
            <a:r>
              <a:rPr lang="ja-JP" altLang="en-US" dirty="0"/>
              <a:t>回、</a:t>
            </a:r>
            <a:r>
              <a:rPr lang="en-US" altLang="ja-JP" dirty="0"/>
              <a:t>9</a:t>
            </a:r>
            <a:r>
              <a:rPr lang="ja-JP" altLang="en-US" dirty="0"/>
              <a:t>月の公表日に掲載されます。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67F905-A5B0-41FD-B83C-F22ABA2A185D}"/>
              </a:ext>
            </a:extLst>
          </p:cNvPr>
          <p:cNvSpPr txBox="1"/>
          <p:nvPr/>
        </p:nvSpPr>
        <p:spPr>
          <a:xfrm>
            <a:off x="467544" y="3131676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日本銀行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9BF308A-1C99-4805-A9B1-D39DCB553786}"/>
              </a:ext>
            </a:extLst>
          </p:cNvPr>
          <p:cNvSpPr txBox="1"/>
          <p:nvPr/>
        </p:nvSpPr>
        <p:spPr>
          <a:xfrm>
            <a:off x="2051720" y="3131676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時系列統計データ検索サイト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03673DF-B891-462C-B0D4-71A476D81B8A}"/>
              </a:ext>
            </a:extLst>
          </p:cNvPr>
          <p:cNvSpPr/>
          <p:nvPr/>
        </p:nvSpPr>
        <p:spPr>
          <a:xfrm>
            <a:off x="539552" y="3563724"/>
            <a:ext cx="85689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/>
              <a:t>www.stat-search.boj.or.jp/ssi/cgi-bin/famecgi2?cgi=$nme_a000&amp;lstSelection=FF</a:t>
            </a:r>
            <a:endParaRPr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18E958F-F986-45F7-BA6B-EE49EC7348A6}"/>
              </a:ext>
            </a:extLst>
          </p:cNvPr>
          <p:cNvSpPr/>
          <p:nvPr/>
        </p:nvSpPr>
        <p:spPr>
          <a:xfrm>
            <a:off x="539552" y="2348880"/>
            <a:ext cx="44295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http://www.boj.or.jp/statistics/sj/index.htm/</a:t>
            </a:r>
            <a:endParaRPr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直線コネクタ 11"/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738120" y="6533257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2</a:t>
            </a:fld>
            <a:endParaRPr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4AAB6F8-4451-4232-8545-6122598D0A0A}"/>
              </a:ext>
            </a:extLst>
          </p:cNvPr>
          <p:cNvSpPr/>
          <p:nvPr/>
        </p:nvSpPr>
        <p:spPr>
          <a:xfrm>
            <a:off x="107504" y="44624"/>
            <a:ext cx="31085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家計部門・貸借対照表</a:t>
            </a:r>
          </a:p>
        </p:txBody>
      </p:sp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FEFD942E-7AE6-41D9-8097-C5E1196675E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7190108"/>
              </p:ext>
            </p:extLst>
          </p:nvPr>
        </p:nvGraphicFramePr>
        <p:xfrm>
          <a:off x="971600" y="980728"/>
          <a:ext cx="6840759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ACA8CE7-56D9-4BAD-A925-0C7C81F4B090}"/>
              </a:ext>
            </a:extLst>
          </p:cNvPr>
          <p:cNvSpPr/>
          <p:nvPr/>
        </p:nvSpPr>
        <p:spPr>
          <a:xfrm>
            <a:off x="2987824" y="3131676"/>
            <a:ext cx="1223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現金・預金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968C49A-442C-4DA2-B6A0-B6BE79DFE920}"/>
              </a:ext>
            </a:extLst>
          </p:cNvPr>
          <p:cNvSpPr/>
          <p:nvPr/>
        </p:nvSpPr>
        <p:spPr>
          <a:xfrm>
            <a:off x="3131840" y="4149080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証券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1683A85-E563-44E7-A3E7-CDA91FB3539E}"/>
              </a:ext>
            </a:extLst>
          </p:cNvPr>
          <p:cNvSpPr/>
          <p:nvPr/>
        </p:nvSpPr>
        <p:spPr>
          <a:xfrm>
            <a:off x="2411760" y="5013176"/>
            <a:ext cx="2262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保険・年金・定型保証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D29917A-4934-4FE9-844D-65430EFBC0E3}"/>
              </a:ext>
            </a:extLst>
          </p:cNvPr>
          <p:cNvSpPr/>
          <p:nvPr/>
        </p:nvSpPr>
        <p:spPr>
          <a:xfrm>
            <a:off x="5148064" y="4365104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金融純資産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312F2C4-0391-431B-AE2D-9F85D11590AC}"/>
              </a:ext>
            </a:extLst>
          </p:cNvPr>
          <p:cNvSpPr/>
          <p:nvPr/>
        </p:nvSpPr>
        <p:spPr>
          <a:xfrm>
            <a:off x="6212944" y="220905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借入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4ED00CB-7039-42B7-AAFA-DA90023E6CFA}"/>
              </a:ext>
            </a:extLst>
          </p:cNvPr>
          <p:cNvSpPr/>
          <p:nvPr/>
        </p:nvSpPr>
        <p:spPr>
          <a:xfrm>
            <a:off x="6588224" y="836712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（単位：億円）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73852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直線コネクタ 11"/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738120" y="6533257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3</a:t>
            </a:fld>
            <a:endParaRPr lang="ja-JP" altLang="en-US" dirty="0"/>
          </a:p>
        </p:txBody>
      </p:sp>
      <p:graphicFrame>
        <p:nvGraphicFramePr>
          <p:cNvPr id="8" name="グラフ 7">
            <a:extLst>
              <a:ext uri="{FF2B5EF4-FFF2-40B4-BE49-F238E27FC236}">
                <a16:creationId xmlns:a16="http://schemas.microsoft.com/office/drawing/2014/main" id="{5A6FBB40-0332-415E-A346-20A3B3815C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9230319"/>
              </p:ext>
            </p:extLst>
          </p:nvPr>
        </p:nvGraphicFramePr>
        <p:xfrm>
          <a:off x="179512" y="764704"/>
          <a:ext cx="8856984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71FC795-8F88-43A4-94A6-2289E2FDB036}"/>
              </a:ext>
            </a:extLst>
          </p:cNvPr>
          <p:cNvSpPr/>
          <p:nvPr/>
        </p:nvSpPr>
        <p:spPr>
          <a:xfrm>
            <a:off x="6876256" y="971436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（単位：億円）</a:t>
            </a:r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C91DFA4-C3C8-4E7F-91EE-5A5504C02D9A}"/>
              </a:ext>
            </a:extLst>
          </p:cNvPr>
          <p:cNvSpPr/>
          <p:nvPr/>
        </p:nvSpPr>
        <p:spPr>
          <a:xfrm>
            <a:off x="107504" y="44624"/>
            <a:ext cx="59939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家計部門・総金融資産残高の推移（</a:t>
            </a:r>
            <a:r>
              <a:rPr lang="en-US" altLang="ja-JP" dirty="0">
                <a:latin typeface="+mj-ea"/>
                <a:ea typeface="+mj-ea"/>
              </a:rPr>
              <a:t>1979-2016</a:t>
            </a:r>
            <a:r>
              <a:rPr lang="ja-JP" altLang="en-US" sz="2400" dirty="0"/>
              <a:t>）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C77A361-F522-454C-877C-2A0FA5803A88}"/>
              </a:ext>
            </a:extLst>
          </p:cNvPr>
          <p:cNvSpPr/>
          <p:nvPr/>
        </p:nvSpPr>
        <p:spPr>
          <a:xfrm>
            <a:off x="6372200" y="6309320"/>
            <a:ext cx="26244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/>
              <a:t>日本銀行時系列統計データより作成</a:t>
            </a:r>
          </a:p>
        </p:txBody>
      </p:sp>
    </p:spTree>
    <p:extLst>
      <p:ext uri="{BB962C8B-B14F-4D97-AF65-F5344CB8AC3E}">
        <p14:creationId xmlns:p14="http://schemas.microsoft.com/office/powerpoint/2010/main" val="819019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直線コネクタ 11"/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738120" y="6533257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4</a:t>
            </a:fld>
            <a:endParaRPr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71FC795-8F88-43A4-94A6-2289E2FDB036}"/>
              </a:ext>
            </a:extLst>
          </p:cNvPr>
          <p:cNvSpPr/>
          <p:nvPr/>
        </p:nvSpPr>
        <p:spPr>
          <a:xfrm>
            <a:off x="1187624" y="620688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（単位：億円）</a:t>
            </a:r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C91DFA4-C3C8-4E7F-91EE-5A5504C02D9A}"/>
              </a:ext>
            </a:extLst>
          </p:cNvPr>
          <p:cNvSpPr/>
          <p:nvPr/>
        </p:nvSpPr>
        <p:spPr>
          <a:xfrm>
            <a:off x="107504" y="44624"/>
            <a:ext cx="59939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家計部門・純金融資産残高の推移（</a:t>
            </a:r>
            <a:r>
              <a:rPr lang="en-US" altLang="ja-JP" dirty="0">
                <a:latin typeface="+mj-ea"/>
                <a:ea typeface="+mj-ea"/>
              </a:rPr>
              <a:t>1979-2016</a:t>
            </a:r>
            <a:r>
              <a:rPr lang="ja-JP" altLang="en-US" sz="2400" dirty="0"/>
              <a:t>）</a:t>
            </a:r>
          </a:p>
        </p:txBody>
      </p:sp>
      <p:graphicFrame>
        <p:nvGraphicFramePr>
          <p:cNvPr id="7" name="グラフ 6">
            <a:extLst>
              <a:ext uri="{FF2B5EF4-FFF2-40B4-BE49-F238E27FC236}">
                <a16:creationId xmlns:a16="http://schemas.microsoft.com/office/drawing/2014/main" id="{25678812-80C8-4DF6-A5BF-71E6F3AD6C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8609942"/>
              </p:ext>
            </p:extLst>
          </p:nvPr>
        </p:nvGraphicFramePr>
        <p:xfrm>
          <a:off x="251520" y="764704"/>
          <a:ext cx="8640960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7D5C168-6846-4E8F-9DD2-D6DA50B2B9A2}"/>
              </a:ext>
            </a:extLst>
          </p:cNvPr>
          <p:cNvSpPr/>
          <p:nvPr/>
        </p:nvSpPr>
        <p:spPr>
          <a:xfrm>
            <a:off x="6156176" y="6453336"/>
            <a:ext cx="26244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/>
              <a:t>日本銀行時系列統計データより作成</a:t>
            </a:r>
          </a:p>
        </p:txBody>
      </p:sp>
    </p:spTree>
    <p:extLst>
      <p:ext uri="{BB962C8B-B14F-4D97-AF65-F5344CB8AC3E}">
        <p14:creationId xmlns:p14="http://schemas.microsoft.com/office/powerpoint/2010/main" val="3819401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7337</TotalTime>
  <Words>223</Words>
  <Application>Microsoft Macintosh PowerPoint</Application>
  <PresentationFormat>画面に合わせる (4:3)</PresentationFormat>
  <Paragraphs>40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ＭＳ Ｐゴシック</vt:lpstr>
      <vt:lpstr>ＭＳ ゴシック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TIM</dc:creator>
  <cp:lastModifiedBy>渡沢農</cp:lastModifiedBy>
  <cp:revision>401</cp:revision>
  <cp:lastPrinted>2016-03-11T06:34:47Z</cp:lastPrinted>
  <dcterms:created xsi:type="dcterms:W3CDTF">2011-03-03T05:44:47Z</dcterms:created>
  <dcterms:modified xsi:type="dcterms:W3CDTF">2018-03-19T08:41:46Z</dcterms:modified>
</cp:coreProperties>
</file>