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15" r:id="rId2"/>
    <p:sldId id="316" r:id="rId3"/>
    <p:sldId id="317" r:id="rId4"/>
  </p:sldIdLst>
  <p:sldSz cx="9144000" cy="6858000" type="screen4x3"/>
  <p:notesSz cx="6797675" cy="99266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CC"/>
    <a:srgbClr val="CCFF33"/>
    <a:srgbClr val="0000CC"/>
    <a:srgbClr val="CC99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5" autoAdjust="0"/>
    <p:restoredTop sz="94652" autoAdjust="0"/>
  </p:normalViewPr>
  <p:slideViewPr>
    <p:cSldViewPr>
      <p:cViewPr varScale="1">
        <p:scale>
          <a:sx n="69" d="100"/>
          <a:sy n="69" d="100"/>
        </p:scale>
        <p:origin x="76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200" d="100"/>
          <a:sy n="200" d="100"/>
        </p:scale>
        <p:origin x="96" y="-52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830801164209146"/>
          <c:y val="0.11332073896176774"/>
          <c:w val="0.78185343368834781"/>
          <c:h val="0.7647788093206464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'01-05'!$B$3</c:f>
              <c:strCache>
                <c:ptCount val="1"/>
                <c:pt idx="0">
                  <c:v>基金数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'01-05'!$A$4:$A$18</c:f>
              <c:numCache>
                <c:formatCode>General</c:formatCode>
                <c:ptCount val="15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</c:numCache>
            </c:numRef>
          </c:cat>
          <c:val>
            <c:numRef>
              <c:f>'01-05'!$B$4:$B$18</c:f>
              <c:numCache>
                <c:formatCode>#,##0_);[Red]\(#,##0\)</c:formatCode>
                <c:ptCount val="15"/>
                <c:pt idx="0">
                  <c:v>1737</c:v>
                </c:pt>
                <c:pt idx="1">
                  <c:v>1656</c:v>
                </c:pt>
                <c:pt idx="2">
                  <c:v>1357</c:v>
                </c:pt>
                <c:pt idx="3">
                  <c:v>838</c:v>
                </c:pt>
                <c:pt idx="4">
                  <c:v>687</c:v>
                </c:pt>
                <c:pt idx="5">
                  <c:v>658</c:v>
                </c:pt>
                <c:pt idx="6">
                  <c:v>626</c:v>
                </c:pt>
                <c:pt idx="7">
                  <c:v>617</c:v>
                </c:pt>
                <c:pt idx="8">
                  <c:v>608</c:v>
                </c:pt>
                <c:pt idx="9">
                  <c:v>595</c:v>
                </c:pt>
                <c:pt idx="10">
                  <c:v>577</c:v>
                </c:pt>
                <c:pt idx="11">
                  <c:v>560</c:v>
                </c:pt>
                <c:pt idx="12">
                  <c:v>531</c:v>
                </c:pt>
                <c:pt idx="13">
                  <c:v>444</c:v>
                </c:pt>
                <c:pt idx="14">
                  <c:v>256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7A-4735-B988-6A18FF4392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6"/>
        <c:overlap val="100"/>
        <c:axId val="530606936"/>
        <c:axId val="1"/>
      </c:barChart>
      <c:lineChart>
        <c:grouping val="standard"/>
        <c:varyColors val="0"/>
        <c:ser>
          <c:idx val="1"/>
          <c:order val="1"/>
          <c:tx>
            <c:strRef>
              <c:f>'01-05'!$C$3</c:f>
              <c:strCache>
                <c:ptCount val="1"/>
                <c:pt idx="0">
                  <c:v>加入員数</c:v>
                </c:pt>
              </c:strCache>
            </c:strRef>
          </c:tx>
          <c:spPr>
            <a:ln w="15875">
              <a:solidFill>
                <a:schemeClr val="tx1"/>
              </a:solidFill>
            </a:ln>
          </c:spPr>
          <c:marker>
            <c:symbol val="diamond"/>
            <c:size val="6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'01-05'!$A$4:$A$18</c:f>
              <c:numCache>
                <c:formatCode>General</c:formatCode>
                <c:ptCount val="15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</c:numCache>
            </c:numRef>
          </c:cat>
          <c:val>
            <c:numRef>
              <c:f>'01-05'!$C$4:$C$18</c:f>
              <c:numCache>
                <c:formatCode>#,##0.00_);[Red]\(#,##0.00\)</c:formatCode>
                <c:ptCount val="15"/>
                <c:pt idx="0">
                  <c:v>10.871</c:v>
                </c:pt>
                <c:pt idx="1">
                  <c:v>10.385999999999999</c:v>
                </c:pt>
                <c:pt idx="2">
                  <c:v>8.3510000000000009</c:v>
                </c:pt>
                <c:pt idx="3">
                  <c:v>6.1520000000000001</c:v>
                </c:pt>
                <c:pt idx="4">
                  <c:v>5.31</c:v>
                </c:pt>
                <c:pt idx="5">
                  <c:v>5.2210000000000001</c:v>
                </c:pt>
                <c:pt idx="6">
                  <c:v>4.782</c:v>
                </c:pt>
                <c:pt idx="7">
                  <c:v>4.6630000000000003</c:v>
                </c:pt>
                <c:pt idx="8">
                  <c:v>4.5620000000000003</c:v>
                </c:pt>
                <c:pt idx="9">
                  <c:v>4.4720000000000004</c:v>
                </c:pt>
                <c:pt idx="10">
                  <c:v>4.3659999999999997</c:v>
                </c:pt>
                <c:pt idx="11">
                  <c:v>4.2030000000000003</c:v>
                </c:pt>
                <c:pt idx="12">
                  <c:v>4.05</c:v>
                </c:pt>
                <c:pt idx="13">
                  <c:v>3.6070000000000002</c:v>
                </c:pt>
                <c:pt idx="14">
                  <c:v>2.5390000000000001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97A-4735-B988-6A18FF4392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"/>
        <c:axId val="4"/>
      </c:lineChart>
      <c:catAx>
        <c:axId val="5306069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0"/>
                </a:pPr>
                <a:r>
                  <a:rPr lang="en-US" altLang="ja-JP" b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(</a:t>
                </a:r>
                <a:r>
                  <a:rPr lang="ja-JP" altLang="en-US" b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年度）</a:t>
                </a:r>
              </a:p>
            </c:rich>
          </c:tx>
          <c:layout>
            <c:manualLayout>
              <c:xMode val="edge"/>
              <c:yMode val="edge"/>
              <c:x val="0.90390555040914"/>
              <c:y val="0.934358942628868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ＭＳ Ｐ明朝" panose="02020600040205080304" pitchFamily="18" charset="-128"/>
                <a:ea typeface="ＭＳ Ｐ明朝" panose="02020600040205080304" pitchFamily="18" charset="-128"/>
              </a:defRPr>
            </a:pPr>
            <a:endParaRPr lang="ja-JP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600"/>
                </a:pPr>
                <a:r>
                  <a:rPr lang="ja-JP" altLang="en-US" sz="1600" b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（件）</a:t>
                </a:r>
              </a:p>
            </c:rich>
          </c:tx>
          <c:layout>
            <c:manualLayout>
              <c:xMode val="edge"/>
              <c:yMode val="edge"/>
              <c:x val="2.7110352014821676E-2"/>
              <c:y val="2.0347610270151334E-2"/>
            </c:manualLayout>
          </c:layout>
          <c:overlay val="0"/>
        </c:title>
        <c:numFmt formatCode="#,##0_);[Red]\(#,##0\)" sourceLinked="1"/>
        <c:majorTickMark val="in"/>
        <c:minorTickMark val="none"/>
        <c:tickLblPos val="nextTo"/>
        <c:txPr>
          <a:bodyPr/>
          <a:lstStyle/>
          <a:p>
            <a:pPr>
              <a:defRPr sz="1600">
                <a:latin typeface="ＭＳ Ｐ明朝" panose="02020600040205080304" pitchFamily="18" charset="-128"/>
                <a:ea typeface="ＭＳ Ｐ明朝" panose="02020600040205080304" pitchFamily="18" charset="-128"/>
              </a:defRPr>
            </a:pPr>
            <a:endParaRPr lang="ja-JP"/>
          </a:p>
        </c:txPr>
        <c:crossAx val="530606936"/>
        <c:crosses val="autoZero"/>
        <c:crossBetween val="between"/>
      </c:valAx>
      <c:catAx>
        <c:axId val="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"/>
        <c:crosses val="autoZero"/>
        <c:auto val="1"/>
        <c:lblAlgn val="ctr"/>
        <c:lblOffset val="100"/>
        <c:noMultiLvlLbl val="0"/>
      </c:catAx>
      <c:valAx>
        <c:axId val="4"/>
        <c:scaling>
          <c:orientation val="minMax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 sz="1600"/>
                </a:pPr>
                <a:r>
                  <a:rPr lang="ja-JP" altLang="en-US" sz="1600" b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（百万人）</a:t>
                </a:r>
              </a:p>
            </c:rich>
          </c:tx>
          <c:layout>
            <c:manualLayout>
              <c:xMode val="edge"/>
              <c:yMode val="edge"/>
              <c:x val="0.88491701404971435"/>
              <c:y val="3.580656637864877E-2"/>
            </c:manualLayout>
          </c:layout>
          <c:overlay val="0"/>
        </c:title>
        <c:numFmt formatCode="#,##0_);[Red]\(#,##0\)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ＭＳ Ｐ明朝" panose="02020600040205080304" pitchFamily="18" charset="-128"/>
                <a:ea typeface="ＭＳ Ｐ明朝" panose="02020600040205080304" pitchFamily="18" charset="-128"/>
              </a:defRPr>
            </a:pPr>
            <a:endParaRPr lang="ja-JP"/>
          </a:p>
        </c:txPr>
        <c:crossAx val="3"/>
        <c:crosses val="max"/>
        <c:crossBetween val="between"/>
      </c:valAx>
    </c:plotArea>
    <c:legend>
      <c:legendPos val="r"/>
      <c:layout>
        <c:manualLayout>
          <c:xMode val="edge"/>
          <c:yMode val="edge"/>
          <c:x val="0.55672379187895638"/>
          <c:y val="0.16494898733893498"/>
          <c:w val="0.20588273892234055"/>
          <c:h val="0.12199348242581548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>
              <a:latin typeface="ＭＳ Ｐ明朝" panose="02020600040205080304" pitchFamily="18" charset="-128"/>
              <a:ea typeface="ＭＳ Ｐ明朝" panose="02020600040205080304" pitchFamily="18" charset="-128"/>
            </a:defRPr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23AF359-16FE-4F38-8B8A-1FE6CF234D15}" type="datetimeFigureOut">
              <a:rPr lang="ja-JP" altLang="en-US"/>
              <a:pPr>
                <a:defRPr/>
              </a:pPr>
              <a:t>2018/3/20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5884309-DFA1-4925-BFC8-EEC8D41D6C1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223883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31421C-957E-4AA9-B605-CAC2DDE95F35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 dirty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1622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31421C-957E-4AA9-B605-CAC2DDE95F35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ja-JP" dirty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105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31421C-957E-4AA9-B605-CAC2DDE95F35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ja-JP" dirty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2900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1D832-9389-4698-9876-01A11257AA2E}" type="datetimeFigureOut">
              <a:rPr lang="ja-JP" altLang="en-US"/>
              <a:pPr>
                <a:defRPr/>
              </a:pPr>
              <a:t>2018/3/20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67A7C-ECFC-4A39-889E-16C140342F0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7F112-8650-4D38-9374-BAD9793EDBA7}" type="datetimeFigureOut">
              <a:rPr lang="ja-JP" altLang="en-US"/>
              <a:pPr>
                <a:defRPr/>
              </a:pPr>
              <a:t>2018/3/20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CA4FE-96A3-4BC9-8316-91F8F3AE4B3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FF63C-BE7F-4871-BA6E-7B15554E64BE}" type="datetimeFigureOut">
              <a:rPr lang="ja-JP" altLang="en-US"/>
              <a:pPr>
                <a:defRPr/>
              </a:pPr>
              <a:t>2018/3/20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67CF6-508E-4461-85A8-43E5D4D7CB7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EF6ED-9E85-4814-BC58-5FB68B70F926}" type="datetimeFigureOut">
              <a:rPr lang="ja-JP" altLang="en-US"/>
              <a:pPr>
                <a:defRPr/>
              </a:pPr>
              <a:t>2018/3/20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F66C6-9F04-47C7-BC3A-7FF0476FAAE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303BD-AE2D-40C3-8CE8-C4E6E0FD11AF}" type="datetimeFigureOut">
              <a:rPr lang="ja-JP" altLang="en-US"/>
              <a:pPr>
                <a:defRPr/>
              </a:pPr>
              <a:t>2018/3/20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19CB9-425F-4E1F-9B12-C840AC4F853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DB3C2-3F58-4E21-97D3-A24E8856467E}" type="datetimeFigureOut">
              <a:rPr lang="ja-JP" altLang="en-US"/>
              <a:pPr>
                <a:defRPr/>
              </a:pPr>
              <a:t>2018/3/20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F7DB0-9343-4C9E-8C59-B1904BD23D8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ED166-BDA2-4E3C-BEE8-2A8B723ED7D5}" type="datetimeFigureOut">
              <a:rPr lang="ja-JP" altLang="en-US"/>
              <a:pPr>
                <a:defRPr/>
              </a:pPr>
              <a:t>2018/3/20</a:t>
            </a:fld>
            <a:endParaRPr lang="ja-JP" altLang="en-US" dirty="0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A4E83-D753-4ACF-B58E-F3219AAB832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AB996-A46B-4617-887E-4A6FF08CAF76}" type="datetimeFigureOut">
              <a:rPr lang="ja-JP" altLang="en-US"/>
              <a:pPr>
                <a:defRPr/>
              </a:pPr>
              <a:t>2018/3/20</a:t>
            </a:fld>
            <a:endParaRPr lang="ja-JP" altLang="en-US" dirty="0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6E1AA-D688-448F-A461-982D81D20E2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3B067-317A-4698-87E7-C9373E7B2B1D}" type="datetimeFigureOut">
              <a:rPr lang="ja-JP" altLang="en-US"/>
              <a:pPr>
                <a:defRPr/>
              </a:pPr>
              <a:t>2018/3/20</a:t>
            </a:fld>
            <a:endParaRPr lang="ja-JP" altLang="en-US" dirty="0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1D202-AFCF-426C-A7A9-6BC5C8F77D8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B03C8-64EF-41A3-BA79-D64B6D29E735}" type="datetimeFigureOut">
              <a:rPr lang="ja-JP" altLang="en-US"/>
              <a:pPr>
                <a:defRPr/>
              </a:pPr>
              <a:t>2018/3/20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1903E-85DC-4EBA-93D6-18BDDD3B649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7F225-D2C4-4FC2-AA9D-79E0B49BEB82}" type="datetimeFigureOut">
              <a:rPr lang="ja-JP" altLang="en-US"/>
              <a:pPr>
                <a:defRPr/>
              </a:pPr>
              <a:t>2018/3/20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7A59D-F7F5-4609-AACE-97448E340C4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28675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C365E25-E0FC-457D-9349-D5C9A06A1FC3}" type="datetimeFigureOut">
              <a:rPr lang="ja-JP" altLang="en-US"/>
              <a:pPr>
                <a:defRPr/>
              </a:pPr>
              <a:t>2018/3/20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D1D7A54-A041-4D58-A6B5-671E9451C9F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E045B8B-5C56-48C1-8E9E-71B07B6DAF20}"/>
              </a:ext>
            </a:extLst>
          </p:cNvPr>
          <p:cNvSpPr txBox="1"/>
          <p:nvPr/>
        </p:nvSpPr>
        <p:spPr>
          <a:xfrm>
            <a:off x="179512" y="84779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～　出　典　～</a:t>
            </a: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107A741A-D4C6-4378-967A-5A0E9D326EDA}"/>
              </a:ext>
            </a:extLst>
          </p:cNvPr>
          <p:cNvSpPr/>
          <p:nvPr/>
        </p:nvSpPr>
        <p:spPr>
          <a:xfrm>
            <a:off x="1115616" y="3429000"/>
            <a:ext cx="7416824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厚生年金基金の推移を把握します。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F1778F5A-D2C2-4E2B-981F-64C5FB516000}"/>
              </a:ext>
            </a:extLst>
          </p:cNvPr>
          <p:cNvSpPr/>
          <p:nvPr/>
        </p:nvSpPr>
        <p:spPr>
          <a:xfrm>
            <a:off x="467544" y="2121770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www.mhlw.go.jp/</a:t>
            </a:r>
            <a:r>
              <a:rPr lang="en-US" altLang="ja-JP" dirty="0" err="1"/>
              <a:t>wp</a:t>
            </a:r>
            <a:r>
              <a:rPr lang="en-US" altLang="ja-JP" dirty="0"/>
              <a:t>/</a:t>
            </a:r>
            <a:r>
              <a:rPr lang="en-US" altLang="ja-JP" dirty="0" err="1"/>
              <a:t>hakusyo</a:t>
            </a:r>
            <a:r>
              <a:rPr lang="en-US" altLang="ja-JP" dirty="0"/>
              <a:t>/</a:t>
            </a:r>
            <a:r>
              <a:rPr lang="en-US" altLang="ja-JP" dirty="0" err="1"/>
              <a:t>kousei</a:t>
            </a:r>
            <a:r>
              <a:rPr lang="en-US" altLang="ja-JP" dirty="0"/>
              <a:t>/16-2/</a:t>
            </a:r>
            <a:r>
              <a:rPr lang="en-US" altLang="ja-JP" dirty="0" err="1"/>
              <a:t>kousei</a:t>
            </a:r>
            <a:r>
              <a:rPr lang="en-US" altLang="ja-JP" dirty="0"/>
              <a:t>-data/</a:t>
            </a:r>
            <a:r>
              <a:rPr lang="en-US" altLang="ja-JP" dirty="0" err="1"/>
              <a:t>siryou</a:t>
            </a:r>
            <a:r>
              <a:rPr lang="en-US" altLang="ja-JP" dirty="0"/>
              <a:t>/.../sh1100-05-b1.xls</a:t>
            </a:r>
            <a:endParaRPr lang="ja-JP" altLang="en-US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B01FC4D-B0FE-468C-A7DB-A612A0FE98B3}"/>
              </a:ext>
            </a:extLst>
          </p:cNvPr>
          <p:cNvSpPr txBox="1"/>
          <p:nvPr/>
        </p:nvSpPr>
        <p:spPr>
          <a:xfrm>
            <a:off x="490789" y="148478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厚生労働省</a:t>
            </a:r>
          </a:p>
        </p:txBody>
      </p:sp>
    </p:spTree>
    <p:extLst>
      <p:ext uri="{BB962C8B-B14F-4D97-AF65-F5344CB8AC3E}">
        <p14:creationId xmlns:p14="http://schemas.microsoft.com/office/powerpoint/2010/main" val="504029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0212B258-9D6A-4AC5-9C0B-DE88479890CA}"/>
              </a:ext>
            </a:extLst>
          </p:cNvPr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B0D10EA-1E23-4E8C-8CC5-F6B08013BA05}"/>
              </a:ext>
            </a:extLst>
          </p:cNvPr>
          <p:cNvSpPr/>
          <p:nvPr/>
        </p:nvSpPr>
        <p:spPr>
          <a:xfrm>
            <a:off x="107504" y="44624"/>
            <a:ext cx="46474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厚生年金基金の基金数・加入員数</a:t>
            </a: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5144FF86-7353-427B-B9FA-6CF409E2BE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8795265"/>
              </p:ext>
            </p:extLst>
          </p:nvPr>
        </p:nvGraphicFramePr>
        <p:xfrm>
          <a:off x="755576" y="994408"/>
          <a:ext cx="7416824" cy="48861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624338608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20871246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3423317184"/>
                    </a:ext>
                  </a:extLst>
                </a:gridCol>
                <a:gridCol w="2025576">
                  <a:extLst>
                    <a:ext uri="{9D8B030D-6E8A-4147-A177-3AD203B41FA5}">
                      <a16:colId xmlns:a16="http://schemas.microsoft.com/office/drawing/2014/main" val="4252632063"/>
                    </a:ext>
                  </a:extLst>
                </a:gridCol>
                <a:gridCol w="1574824">
                  <a:extLst>
                    <a:ext uri="{9D8B030D-6E8A-4147-A177-3AD203B41FA5}">
                      <a16:colId xmlns:a16="http://schemas.microsoft.com/office/drawing/2014/main" val="2996814771"/>
                    </a:ext>
                  </a:extLst>
                </a:gridCol>
              </a:tblGrid>
              <a:tr h="147320"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600" u="none" strike="noStrike" dirty="0">
                          <a:effectLst/>
                        </a:rPr>
                        <a:t>（件）</a:t>
                      </a:r>
                      <a:endParaRPr lang="ja-JP" altLang="en-US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600" u="none" strike="noStrike">
                          <a:effectLst/>
                        </a:rPr>
                        <a:t>（百万人）</a:t>
                      </a:r>
                      <a:endParaRPr lang="ja-JP" altLang="en-US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1360888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effectLst/>
                        </a:rPr>
                        <a:t>年度</a:t>
                      </a:r>
                      <a:endParaRPr lang="ja-JP" altLang="en-US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effectLst/>
                        </a:rPr>
                        <a:t>基金数</a:t>
                      </a:r>
                      <a:endParaRPr lang="ja-JP" altLang="en-US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>
                          <a:effectLst/>
                        </a:rPr>
                        <a:t>加入員数</a:t>
                      </a:r>
                      <a:endParaRPr lang="ja-JP" altLang="en-US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600" u="none" strike="noStrike" dirty="0">
                          <a:effectLst/>
                        </a:rPr>
                        <a:t>加入員数（千人）</a:t>
                      </a:r>
                      <a:endParaRPr lang="ja-JP" altLang="en-US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1" lang="zh-TW" alt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資産（兆円）</a:t>
                      </a: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8703762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600" u="none" strike="noStrike" dirty="0">
                          <a:effectLst/>
                        </a:rPr>
                        <a:t>2001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1,737 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10.87 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10,871 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57.0 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1663461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600" u="none" strike="noStrike" dirty="0">
                          <a:effectLst/>
                        </a:rPr>
                        <a:t>2002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1,656 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10.39 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10,386 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51.2 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9313351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600" u="none" strike="noStrike" dirty="0">
                          <a:effectLst/>
                        </a:rPr>
                        <a:t>2003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1,357 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8.35 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8,351 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48.6 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2654831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</a:rPr>
                        <a:t>2004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838 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6.15 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6,152 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36.8 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3170675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</a:rPr>
                        <a:t>2005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687 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5.31 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5,310 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37.3 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6014707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</a:rPr>
                        <a:t>2006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658 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5.22 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5,221 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38.8 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8116397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</a:rPr>
                        <a:t>2007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626 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4.78 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4,782 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32.5 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5864063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</a:rPr>
                        <a:t>2008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617 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4.66 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4,663 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25.5 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3863555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</a:rPr>
                        <a:t>2009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608 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4.56 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4,562 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29.0 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116835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</a:rPr>
                        <a:t>2010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595 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4.47 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4,472 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27.7 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7429669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</a:rPr>
                        <a:t>2011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577 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4.37 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4,366 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26.6 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2199911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</a:rPr>
                        <a:t>2012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560 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4.20 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4,203 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28.6 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8022885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</a:rPr>
                        <a:t>2013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531 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4.05 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4,050 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30.7 </a:t>
                      </a:r>
                      <a:endParaRPr lang="en-US" altLang="ja-JP" sz="16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5495266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</a:rPr>
                        <a:t>2014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444 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3.61 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3,607 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31.7 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7726808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</a:rPr>
                        <a:t>2015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>
                          <a:effectLst/>
                        </a:rPr>
                        <a:t>256 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2.54 </a:t>
                      </a:r>
                      <a:endParaRPr lang="en-US" altLang="ja-JP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2,539 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24.2 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6437619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pPr algn="ctr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ja-JP" altLang="en-US" sz="10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57730041"/>
                  </a:ext>
                </a:extLst>
              </a:tr>
              <a:tr h="147320">
                <a:tc gridSpan="2">
                  <a:txBody>
                    <a:bodyPr/>
                    <a:lstStyle/>
                    <a:p>
                      <a:pPr algn="l" fontAlgn="b"/>
                      <a:r>
                        <a:rPr lang="ja-JP" altLang="en-US" sz="1000" u="none" strike="noStrike">
                          <a:effectLst/>
                        </a:rPr>
                        <a:t>資料：厚生労働省年金局調べ。</a:t>
                      </a:r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221567974"/>
                  </a:ext>
                </a:extLst>
              </a:tr>
              <a:tr h="1748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altLang="ja-JP" sz="1000" u="none" strike="noStrike">
                          <a:effectLst/>
                        </a:rPr>
                        <a:t>(</a:t>
                      </a:r>
                      <a:r>
                        <a:rPr lang="ja-JP" altLang="en-US" sz="1000" u="none" strike="noStrike">
                          <a:effectLst/>
                        </a:rPr>
                        <a:t>注</a:t>
                      </a:r>
                      <a:r>
                        <a:rPr lang="en-US" altLang="ja-JP" sz="1000" u="none" strike="noStrike">
                          <a:effectLst/>
                        </a:rPr>
                        <a:t>) 1. </a:t>
                      </a:r>
                      <a:r>
                        <a:rPr lang="ja-JP" altLang="en-US" sz="1000" u="none" strike="noStrike">
                          <a:effectLst/>
                        </a:rPr>
                        <a:t>資産の評価方法は、時価。</a:t>
                      </a:r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4141304929"/>
                  </a:ext>
                </a:extLst>
              </a:tr>
              <a:tr h="147320">
                <a:tc gridSpan="3">
                  <a:txBody>
                    <a:bodyPr/>
                    <a:lstStyle/>
                    <a:p>
                      <a:pPr algn="l" fontAlgn="b"/>
                      <a:r>
                        <a:rPr lang="ja-JP" altLang="en-US" sz="1000" u="none" strike="noStrike" dirty="0">
                          <a:effectLst/>
                        </a:rPr>
                        <a:t> 　   </a:t>
                      </a:r>
                      <a:r>
                        <a:rPr lang="en-US" altLang="ja-JP" sz="1000" u="none" strike="noStrike" dirty="0">
                          <a:effectLst/>
                        </a:rPr>
                        <a:t>2. </a:t>
                      </a:r>
                      <a:r>
                        <a:rPr lang="ja-JP" altLang="en-US" sz="1000" u="none" strike="noStrike" dirty="0">
                          <a:effectLst/>
                        </a:rPr>
                        <a:t>資産残高には企業年金連合会分を含む。</a:t>
                      </a:r>
                      <a:endParaRPr lang="ja-JP" altLang="en-US" sz="10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557040366"/>
                  </a:ext>
                </a:extLst>
              </a:tr>
            </a:tbl>
          </a:graphicData>
        </a:graphic>
      </p:graphicFrame>
      <p:sp>
        <p:nvSpPr>
          <p:cNvPr id="9" name="スライド番号プレースホルダー 3">
            <a:extLst>
              <a:ext uri="{FF2B5EF4-FFF2-40B4-BE49-F238E27FC236}">
                <a16:creationId xmlns:a16="http://schemas.microsoft.com/office/drawing/2014/main" id="{B661BBE9-CFB5-4273-8519-675814D85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8120" y="6453336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42469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CB5E6CD9-7439-43E7-89F0-52AAB52BA9E3}"/>
              </a:ext>
            </a:extLst>
          </p:cNvPr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3">
            <a:extLst>
              <a:ext uri="{FF2B5EF4-FFF2-40B4-BE49-F238E27FC236}">
                <a16:creationId xmlns:a16="http://schemas.microsoft.com/office/drawing/2014/main" id="{309E17E6-2B59-4688-9660-3C7693431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8120" y="6453336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BE91B72-3025-4358-B48C-C609E8B39299}"/>
              </a:ext>
            </a:extLst>
          </p:cNvPr>
          <p:cNvSpPr/>
          <p:nvPr/>
        </p:nvSpPr>
        <p:spPr>
          <a:xfrm>
            <a:off x="107504" y="44624"/>
            <a:ext cx="46474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厚生年金基金の基金数・加入員数</a:t>
            </a:r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AD8D2721-5E32-404D-83B3-E153AE7A91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4736345"/>
              </p:ext>
            </p:extLst>
          </p:nvPr>
        </p:nvGraphicFramePr>
        <p:xfrm>
          <a:off x="539552" y="764704"/>
          <a:ext cx="8064896" cy="5400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204FDC8-8534-450F-9154-9B962A629D73}"/>
              </a:ext>
            </a:extLst>
          </p:cNvPr>
          <p:cNvSpPr/>
          <p:nvPr/>
        </p:nvSpPr>
        <p:spPr>
          <a:xfrm>
            <a:off x="5148064" y="5979259"/>
            <a:ext cx="288032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/>
              <a:t>資料：厚生労働省年金局調べ。</a:t>
            </a:r>
          </a:p>
          <a:p>
            <a:r>
              <a:rPr lang="en-US" altLang="ja-JP" sz="1000" dirty="0"/>
              <a:t>(</a:t>
            </a:r>
            <a:r>
              <a:rPr lang="ja-JP" altLang="en-US" sz="1000" dirty="0"/>
              <a:t>注</a:t>
            </a:r>
            <a:r>
              <a:rPr lang="en-US" altLang="ja-JP" sz="1000" dirty="0"/>
              <a:t>) 1. </a:t>
            </a:r>
            <a:r>
              <a:rPr lang="ja-JP" altLang="en-US" sz="1000" dirty="0"/>
              <a:t>資産の評価方法は、時価。</a:t>
            </a:r>
          </a:p>
          <a:p>
            <a:r>
              <a:rPr lang="ja-JP" altLang="en-US" sz="1000" dirty="0"/>
              <a:t> 　    </a:t>
            </a:r>
            <a:r>
              <a:rPr lang="en-US" altLang="ja-JP" sz="1000" dirty="0"/>
              <a:t>2. </a:t>
            </a:r>
            <a:r>
              <a:rPr lang="ja-JP" altLang="en-US" sz="1000" dirty="0"/>
              <a:t>資産残高には企業年金連合会分を含む。</a:t>
            </a:r>
          </a:p>
        </p:txBody>
      </p:sp>
    </p:spTree>
    <p:extLst>
      <p:ext uri="{BB962C8B-B14F-4D97-AF65-F5344CB8AC3E}">
        <p14:creationId xmlns:p14="http://schemas.microsoft.com/office/powerpoint/2010/main" val="4008180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7294</TotalTime>
  <Words>202</Words>
  <Application>Microsoft Office PowerPoint</Application>
  <PresentationFormat>画面に合わせる (4:3)</PresentationFormat>
  <Paragraphs>102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ＭＳ Ｐゴシック</vt:lpstr>
      <vt:lpstr>ＭＳ Ｐ明朝</vt:lpstr>
      <vt:lpstr>ＭＳ 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吉田Satoshi</cp:lastModifiedBy>
  <cp:revision>1</cp:revision>
  <cp:lastPrinted>2016-03-11T06:34:47Z</cp:lastPrinted>
  <dcterms:created xsi:type="dcterms:W3CDTF">2011-03-03T05:44:47Z</dcterms:created>
  <dcterms:modified xsi:type="dcterms:W3CDTF">2018-03-20T11:41:58Z</dcterms:modified>
</cp:coreProperties>
</file>